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2.xml" ContentType="application/vnd.openxmlformats-officedocument.theme+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4"/>
    <p:sldMasterId id="2147484278" r:id="rId5"/>
    <p:sldMasterId id="2147484311" r:id="rId6"/>
  </p:sldMasterIdLst>
  <p:notesMasterIdLst>
    <p:notesMasterId r:id="rId64"/>
  </p:notesMasterIdLst>
  <p:handoutMasterIdLst>
    <p:handoutMasterId r:id="rId65"/>
  </p:handoutMasterIdLst>
  <p:sldIdLst>
    <p:sldId id="1413" r:id="rId7"/>
    <p:sldId id="1414" r:id="rId8"/>
    <p:sldId id="1415" r:id="rId9"/>
    <p:sldId id="1416" r:id="rId10"/>
    <p:sldId id="1417" r:id="rId11"/>
    <p:sldId id="1418" r:id="rId12"/>
    <p:sldId id="1419" r:id="rId13"/>
    <p:sldId id="1420" r:id="rId14"/>
    <p:sldId id="1421" r:id="rId15"/>
    <p:sldId id="1422" r:id="rId16"/>
    <p:sldId id="1423" r:id="rId17"/>
    <p:sldId id="1424" r:id="rId18"/>
    <p:sldId id="1425" r:id="rId19"/>
    <p:sldId id="1426" r:id="rId20"/>
    <p:sldId id="1427" r:id="rId21"/>
    <p:sldId id="1428" r:id="rId22"/>
    <p:sldId id="1429" r:id="rId23"/>
    <p:sldId id="1430" r:id="rId24"/>
    <p:sldId id="1431" r:id="rId25"/>
    <p:sldId id="1432" r:id="rId26"/>
    <p:sldId id="1433" r:id="rId27"/>
    <p:sldId id="1434" r:id="rId28"/>
    <p:sldId id="1435" r:id="rId29"/>
    <p:sldId id="1436" r:id="rId30"/>
    <p:sldId id="1437" r:id="rId31"/>
    <p:sldId id="1438" r:id="rId32"/>
    <p:sldId id="1439" r:id="rId33"/>
    <p:sldId id="1440" r:id="rId34"/>
    <p:sldId id="1441" r:id="rId35"/>
    <p:sldId id="1442" r:id="rId36"/>
    <p:sldId id="1443" r:id="rId37"/>
    <p:sldId id="1444" r:id="rId38"/>
    <p:sldId id="1445" r:id="rId39"/>
    <p:sldId id="1446" r:id="rId40"/>
    <p:sldId id="1447" r:id="rId41"/>
    <p:sldId id="1448" r:id="rId42"/>
    <p:sldId id="1449" r:id="rId43"/>
    <p:sldId id="1450" r:id="rId44"/>
    <p:sldId id="1451" r:id="rId45"/>
    <p:sldId id="1452" r:id="rId46"/>
    <p:sldId id="1453" r:id="rId47"/>
    <p:sldId id="1454" r:id="rId48"/>
    <p:sldId id="1455" r:id="rId49"/>
    <p:sldId id="1456" r:id="rId50"/>
    <p:sldId id="1457" r:id="rId51"/>
    <p:sldId id="1458" r:id="rId52"/>
    <p:sldId id="1459" r:id="rId53"/>
    <p:sldId id="1460" r:id="rId54"/>
    <p:sldId id="1461" r:id="rId55"/>
    <p:sldId id="1462" r:id="rId56"/>
    <p:sldId id="1463" r:id="rId57"/>
    <p:sldId id="1464" r:id="rId58"/>
    <p:sldId id="1469" r:id="rId59"/>
    <p:sldId id="1470" r:id="rId60"/>
    <p:sldId id="1466" r:id="rId61"/>
    <p:sldId id="1467" r:id="rId62"/>
    <p:sldId id="1468" r:id="rId63"/>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echEd 2014" id="{35FF1B32-12B8-492E-B6DA-DE5AF3A7929F}">
          <p14:sldIdLst>
            <p14:sldId id="1413"/>
            <p14:sldId id="1414"/>
            <p14:sldId id="1415"/>
            <p14:sldId id="1416"/>
            <p14:sldId id="1417"/>
            <p14:sldId id="1418"/>
            <p14:sldId id="1419"/>
            <p14:sldId id="1420"/>
            <p14:sldId id="1421"/>
            <p14:sldId id="1422"/>
            <p14:sldId id="1423"/>
            <p14:sldId id="1424"/>
            <p14:sldId id="1425"/>
            <p14:sldId id="1426"/>
            <p14:sldId id="1427"/>
            <p14:sldId id="1428"/>
            <p14:sldId id="1429"/>
            <p14:sldId id="1430"/>
            <p14:sldId id="1431"/>
            <p14:sldId id="1432"/>
            <p14:sldId id="1433"/>
            <p14:sldId id="1434"/>
            <p14:sldId id="1435"/>
            <p14:sldId id="1436"/>
            <p14:sldId id="1437"/>
            <p14:sldId id="1438"/>
            <p14:sldId id="1439"/>
            <p14:sldId id="1440"/>
            <p14:sldId id="1441"/>
            <p14:sldId id="1442"/>
            <p14:sldId id="1443"/>
            <p14:sldId id="1444"/>
            <p14:sldId id="1445"/>
            <p14:sldId id="1446"/>
            <p14:sldId id="1447"/>
            <p14:sldId id="1448"/>
            <p14:sldId id="1449"/>
            <p14:sldId id="1450"/>
            <p14:sldId id="1451"/>
            <p14:sldId id="1452"/>
            <p14:sldId id="1453"/>
            <p14:sldId id="1454"/>
            <p14:sldId id="1455"/>
            <p14:sldId id="1456"/>
            <p14:sldId id="1457"/>
            <p14:sldId id="1458"/>
            <p14:sldId id="1459"/>
            <p14:sldId id="1460"/>
            <p14:sldId id="1461"/>
            <p14:sldId id="1462"/>
            <p14:sldId id="1463"/>
            <p14:sldId id="1464"/>
            <p14:sldId id="1469"/>
            <p14:sldId id="1470"/>
            <p14:sldId id="1466"/>
            <p14:sldId id="1467"/>
            <p14:sldId id="1468"/>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E49"/>
    <a:srgbClr val="FFFFFF"/>
    <a:srgbClr val="0072C6"/>
    <a:srgbClr val="00BCF2"/>
    <a:srgbClr val="7FBA00"/>
    <a:srgbClr val="002050"/>
    <a:srgbClr val="000000"/>
    <a:srgbClr val="68217A"/>
    <a:srgbClr val="B4009E"/>
    <a:srgbClr val="DC3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16" autoAdjust="0"/>
    <p:restoredTop sz="95730" autoAdjust="0"/>
  </p:normalViewPr>
  <p:slideViewPr>
    <p:cSldViewPr snapToObjects="1">
      <p:cViewPr varScale="1">
        <p:scale>
          <a:sx n="122" d="100"/>
          <a:sy n="122" d="100"/>
        </p:scale>
        <p:origin x="208" y="224"/>
      </p:cViewPr>
      <p:guideLst/>
    </p:cSldViewPr>
  </p:slideViewPr>
  <p:outlineViewPr>
    <p:cViewPr>
      <p:scale>
        <a:sx n="33" d="100"/>
        <a:sy n="33" d="100"/>
      </p:scale>
      <p:origin x="0" y="-2862"/>
    </p:cViewPr>
  </p:outlineViewPr>
  <p:notesTextViewPr>
    <p:cViewPr>
      <p:scale>
        <a:sx n="3" d="2"/>
        <a:sy n="3" d="2"/>
      </p:scale>
      <p:origin x="0" y="0"/>
    </p:cViewPr>
  </p:notesTextViewPr>
  <p:sorterViewPr>
    <p:cViewPr>
      <p:scale>
        <a:sx n="75" d="100"/>
        <a:sy n="75" d="100"/>
      </p:scale>
      <p:origin x="0" y="-192"/>
    </p:cViewPr>
  </p:sorterViewPr>
  <p:notesViewPr>
    <p:cSldViewPr snapToObjects="1" showGuides="1">
      <p:cViewPr varScale="1">
        <p:scale>
          <a:sx n="81" d="100"/>
          <a:sy n="81" d="100"/>
        </p:scale>
        <p:origin x="2226"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slide" Target="slides/slide57.xml"/><Relationship Id="rId68" Type="http://schemas.openxmlformats.org/officeDocument/2006/relationships/viewProps" Target="viewProps.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66" Type="http://schemas.openxmlformats.org/officeDocument/2006/relationships/commentAuthors" Target="commentAuthors.xml"/><Relationship Id="rId5" Type="http://schemas.openxmlformats.org/officeDocument/2006/relationships/slideMaster" Target="slideMasters/slideMaster2.xml"/><Relationship Id="rId61" Type="http://schemas.openxmlformats.org/officeDocument/2006/relationships/slide" Target="slides/slide55.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notesMaster" Target="notesMasters/notesMaster1.xml"/><Relationship Id="rId69" Type="http://schemas.openxmlformats.org/officeDocument/2006/relationships/theme" Target="theme/theme1.xml"/><Relationship Id="rId8" Type="http://schemas.openxmlformats.org/officeDocument/2006/relationships/slide" Target="slides/slide2.xml"/><Relationship Id="rId51" Type="http://schemas.openxmlformats.org/officeDocument/2006/relationships/slide" Target="slides/slide45.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presProps" Target="presProps.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4.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27AAADD-8F94-4863-AB67-1D448E3F1BC3}" type="datetime1">
              <a:rPr lang="en-US" smtClean="0">
                <a:latin typeface="Segoe UI" pitchFamily="34" charset="0"/>
              </a:rPr>
              <a:t>5/29/22</a:t>
            </a:fld>
            <a:endParaRPr lang="en-US" dirty="0">
              <a:latin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
        <p:nvSpPr>
          <p:cNvPr id="3" name="Footer Placeholder 2"/>
          <p:cNvSpPr>
            <a:spLocks noGrp="1"/>
          </p:cNvSpPr>
          <p:nvPr>
            <p:ph type="ftr" sz="quarter" idx="2"/>
          </p:nvPr>
        </p:nvSpPr>
        <p:spPr>
          <a:xfrm>
            <a:off x="320074" y="8685213"/>
            <a:ext cx="5463504" cy="458787"/>
          </a:xfrm>
          <a:prstGeom prst="rect">
            <a:avLst/>
          </a:prstGeom>
        </p:spPr>
        <p:txBody>
          <a:bodyPr vert="horz" lIns="91440" tIns="45720" rIns="91440" bIns="45720" rtlCol="0" anchor="b"/>
          <a:lstStyle>
            <a:lvl1pPr algn="l">
              <a:defRPr sz="1200"/>
            </a:lvl1pPr>
          </a:lstStyle>
          <a:p>
            <a:r>
              <a:rPr lang="en-US" sz="500" dirty="0"/>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hd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E74353ED-ACB2-44BF-A903-985B0AF962B7}" type="datetime1">
              <a:rPr lang="en-US" smtClean="0"/>
              <a:t>5/29/22</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hdr="0"/>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5/29/22</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1</a:t>
            </a:fld>
            <a:endParaRPr lang="en-US" dirty="0">
              <a:solidFill>
                <a:prstClr val="black"/>
              </a:solidFill>
            </a:endParaRPr>
          </a:p>
        </p:txBody>
      </p:sp>
    </p:spTree>
    <p:extLst>
      <p:ext uri="{BB962C8B-B14F-4D97-AF65-F5344CB8AC3E}">
        <p14:creationId xmlns:p14="http://schemas.microsoft.com/office/powerpoint/2010/main" val="39871707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TechReady 16</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B1E85562-1766-4188-AB67-FC2A8C3C944A}" type="datetime1">
              <a:rPr lang="en-US" smtClean="0">
                <a:solidFill>
                  <a:prstClr val="black"/>
                </a:solidFill>
              </a:rPr>
              <a:pPr/>
              <a:t>5/29/22</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10</a:t>
            </a:fld>
            <a:endParaRPr lang="en-US" dirty="0">
              <a:solidFill>
                <a:prstClr val="black"/>
              </a:solidFill>
            </a:endParaRPr>
          </a:p>
        </p:txBody>
      </p:sp>
    </p:spTree>
    <p:extLst>
      <p:ext uri="{BB962C8B-B14F-4D97-AF65-F5344CB8AC3E}">
        <p14:creationId xmlns:p14="http://schemas.microsoft.com/office/powerpoint/2010/main" val="24225218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TechReady 16</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B1E85562-1766-4188-AB67-FC2A8C3C944A}" type="datetime1">
              <a:rPr lang="en-US" smtClean="0">
                <a:solidFill>
                  <a:prstClr val="black"/>
                </a:solidFill>
              </a:rPr>
              <a:pPr/>
              <a:t>5/29/22</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11</a:t>
            </a:fld>
            <a:endParaRPr lang="en-US" dirty="0">
              <a:solidFill>
                <a:prstClr val="black"/>
              </a:solidFill>
            </a:endParaRPr>
          </a:p>
        </p:txBody>
      </p:sp>
    </p:spTree>
    <p:extLst>
      <p:ext uri="{BB962C8B-B14F-4D97-AF65-F5344CB8AC3E}">
        <p14:creationId xmlns:p14="http://schemas.microsoft.com/office/powerpoint/2010/main" val="25246653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TechReady 16</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43C46F68-936A-4288-A909-62026D1AFF3E}" type="datetime1">
              <a:rPr lang="en-US" smtClean="0">
                <a:solidFill>
                  <a:prstClr val="black"/>
                </a:solidFill>
              </a:rPr>
              <a:pPr/>
              <a:t>5/29/22</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12</a:t>
            </a:fld>
            <a:endParaRPr lang="en-US" dirty="0">
              <a:solidFill>
                <a:prstClr val="black"/>
              </a:solidFill>
            </a:endParaRPr>
          </a:p>
        </p:txBody>
      </p:sp>
    </p:spTree>
    <p:extLst>
      <p:ext uri="{BB962C8B-B14F-4D97-AF65-F5344CB8AC3E}">
        <p14:creationId xmlns:p14="http://schemas.microsoft.com/office/powerpoint/2010/main" val="32012801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TechReady 16</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B1E85562-1766-4188-AB67-FC2A8C3C944A}" type="datetime1">
              <a:rPr lang="en-US" smtClean="0">
                <a:solidFill>
                  <a:prstClr val="black"/>
                </a:solidFill>
              </a:rPr>
              <a:pPr/>
              <a:t>5/29/22</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13</a:t>
            </a:fld>
            <a:endParaRPr lang="en-US" dirty="0">
              <a:solidFill>
                <a:prstClr val="black"/>
              </a:solidFill>
            </a:endParaRPr>
          </a:p>
        </p:txBody>
      </p:sp>
    </p:spTree>
    <p:extLst>
      <p:ext uri="{BB962C8B-B14F-4D97-AF65-F5344CB8AC3E}">
        <p14:creationId xmlns:p14="http://schemas.microsoft.com/office/powerpoint/2010/main" val="8914333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TechReady 16</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B10F4261-C7B2-4974-B242-CDD5F9691F9D}" type="datetime1">
              <a:rPr lang="en-US" smtClean="0">
                <a:solidFill>
                  <a:prstClr val="black"/>
                </a:solidFill>
              </a:rPr>
              <a:pPr/>
              <a:t>5/29/22</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14</a:t>
            </a:fld>
            <a:endParaRPr lang="en-US" dirty="0">
              <a:solidFill>
                <a:prstClr val="black"/>
              </a:solidFill>
            </a:endParaRPr>
          </a:p>
        </p:txBody>
      </p:sp>
    </p:spTree>
    <p:extLst>
      <p:ext uri="{BB962C8B-B14F-4D97-AF65-F5344CB8AC3E}">
        <p14:creationId xmlns:p14="http://schemas.microsoft.com/office/powerpoint/2010/main" val="17241521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FA39BBE-9C02-414E-B2B7-3F83C572A353}" type="datetime1">
              <a:rPr lang="en-US" smtClean="0">
                <a:solidFill>
                  <a:prstClr val="black"/>
                </a:solidFill>
              </a:rPr>
              <a:pPr/>
              <a:t>5/29/22</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15</a:t>
            </a:fld>
            <a:endParaRPr lang="en-US" dirty="0">
              <a:solidFill>
                <a:prstClr val="black"/>
              </a:solidFill>
            </a:endParaRPr>
          </a:p>
        </p:txBody>
      </p:sp>
    </p:spTree>
    <p:extLst>
      <p:ext uri="{BB962C8B-B14F-4D97-AF65-F5344CB8AC3E}">
        <p14:creationId xmlns:p14="http://schemas.microsoft.com/office/powerpoint/2010/main" val="16543558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TechReady 16</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BAEE127B-9414-4B20-BA98-181121C0B2A8}" type="datetime1">
              <a:rPr lang="en-US" smtClean="0">
                <a:solidFill>
                  <a:prstClr val="black"/>
                </a:solidFill>
              </a:rPr>
              <a:pPr/>
              <a:t>5/29/22</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16</a:t>
            </a:fld>
            <a:endParaRPr lang="en-US" dirty="0">
              <a:solidFill>
                <a:prstClr val="black"/>
              </a:solidFill>
            </a:endParaRPr>
          </a:p>
        </p:txBody>
      </p:sp>
    </p:spTree>
    <p:extLst>
      <p:ext uri="{BB962C8B-B14F-4D97-AF65-F5344CB8AC3E}">
        <p14:creationId xmlns:p14="http://schemas.microsoft.com/office/powerpoint/2010/main" val="7480111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TechReady 16</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080D2C87-F4E6-4FD9-B4D3-B422782C0EE6}" type="datetime1">
              <a:rPr lang="en-US" smtClean="0">
                <a:solidFill>
                  <a:prstClr val="black"/>
                </a:solidFill>
              </a:rPr>
              <a:pPr/>
              <a:t>5/29/22</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17</a:t>
            </a:fld>
            <a:endParaRPr lang="en-US" dirty="0">
              <a:solidFill>
                <a:prstClr val="black"/>
              </a:solidFill>
            </a:endParaRPr>
          </a:p>
        </p:txBody>
      </p:sp>
    </p:spTree>
    <p:extLst>
      <p:ext uri="{BB962C8B-B14F-4D97-AF65-F5344CB8AC3E}">
        <p14:creationId xmlns:p14="http://schemas.microsoft.com/office/powerpoint/2010/main" val="34559050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TechReady 16</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D4293CB-B54B-4544-BA09-B3BF87280F4D}" type="datetime1">
              <a:rPr lang="en-US" smtClean="0">
                <a:solidFill>
                  <a:prstClr val="black"/>
                </a:solidFill>
              </a:rPr>
              <a:pPr/>
              <a:t>5/29/22</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18</a:t>
            </a:fld>
            <a:endParaRPr lang="en-US" dirty="0">
              <a:solidFill>
                <a:prstClr val="black"/>
              </a:solidFill>
            </a:endParaRPr>
          </a:p>
        </p:txBody>
      </p:sp>
    </p:spTree>
    <p:extLst>
      <p:ext uri="{BB962C8B-B14F-4D97-AF65-F5344CB8AC3E}">
        <p14:creationId xmlns:p14="http://schemas.microsoft.com/office/powerpoint/2010/main" val="11576053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TechReady 16</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F410DCAB-807B-4483-8777-254B4A7D3DA0}" type="datetime1">
              <a:rPr lang="en-US" smtClean="0">
                <a:solidFill>
                  <a:prstClr val="black"/>
                </a:solidFill>
              </a:rPr>
              <a:pPr/>
              <a:t>5/29/22</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19</a:t>
            </a:fld>
            <a:endParaRPr lang="en-US" dirty="0">
              <a:solidFill>
                <a:prstClr val="black"/>
              </a:solidFill>
            </a:endParaRPr>
          </a:p>
        </p:txBody>
      </p:sp>
    </p:spTree>
    <p:extLst>
      <p:ext uri="{BB962C8B-B14F-4D97-AF65-F5344CB8AC3E}">
        <p14:creationId xmlns:p14="http://schemas.microsoft.com/office/powerpoint/2010/main" val="23892679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5/29/22</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2</a:t>
            </a:fld>
            <a:endParaRPr lang="en-US" dirty="0">
              <a:solidFill>
                <a:prstClr val="black"/>
              </a:solidFill>
            </a:endParaRPr>
          </a:p>
        </p:txBody>
      </p:sp>
    </p:spTree>
    <p:extLst>
      <p:ext uri="{BB962C8B-B14F-4D97-AF65-F5344CB8AC3E}">
        <p14:creationId xmlns:p14="http://schemas.microsoft.com/office/powerpoint/2010/main" val="378564735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TechReady 16</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67F9C7B-A9D6-4990-94BC-ADFA16571BD5}" type="datetime1">
              <a:rPr lang="en-US" smtClean="0">
                <a:solidFill>
                  <a:prstClr val="black"/>
                </a:solidFill>
              </a:rPr>
              <a:pPr/>
              <a:t>5/29/22</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20</a:t>
            </a:fld>
            <a:endParaRPr lang="en-US" dirty="0">
              <a:solidFill>
                <a:prstClr val="black"/>
              </a:solidFill>
            </a:endParaRPr>
          </a:p>
        </p:txBody>
      </p:sp>
    </p:spTree>
    <p:extLst>
      <p:ext uri="{BB962C8B-B14F-4D97-AF65-F5344CB8AC3E}">
        <p14:creationId xmlns:p14="http://schemas.microsoft.com/office/powerpoint/2010/main" val="17559843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TechReady 16</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ACD5B71-D91A-40D3-8381-D7D1BC959E95}" type="datetime1">
              <a:rPr lang="en-US" smtClean="0">
                <a:solidFill>
                  <a:prstClr val="black"/>
                </a:solidFill>
              </a:rPr>
              <a:pPr/>
              <a:t>5/29/22</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21</a:t>
            </a:fld>
            <a:endParaRPr lang="en-US" dirty="0">
              <a:solidFill>
                <a:prstClr val="black"/>
              </a:solidFill>
            </a:endParaRPr>
          </a:p>
        </p:txBody>
      </p:sp>
    </p:spTree>
    <p:extLst>
      <p:ext uri="{BB962C8B-B14F-4D97-AF65-F5344CB8AC3E}">
        <p14:creationId xmlns:p14="http://schemas.microsoft.com/office/powerpoint/2010/main" val="22951810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TechReady 16</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2D30D11-9601-429B-94F1-A644E65FA177}" type="datetime1">
              <a:rPr lang="en-US" smtClean="0">
                <a:solidFill>
                  <a:prstClr val="black"/>
                </a:solidFill>
              </a:rPr>
              <a:pPr/>
              <a:t>5/29/22</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22</a:t>
            </a:fld>
            <a:endParaRPr lang="en-US" dirty="0">
              <a:solidFill>
                <a:prstClr val="black"/>
              </a:solidFill>
            </a:endParaRPr>
          </a:p>
        </p:txBody>
      </p:sp>
    </p:spTree>
    <p:extLst>
      <p:ext uri="{BB962C8B-B14F-4D97-AF65-F5344CB8AC3E}">
        <p14:creationId xmlns:p14="http://schemas.microsoft.com/office/powerpoint/2010/main" val="216467776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TechReady 16</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2D30D11-9601-429B-94F1-A644E65FA177}" type="datetime1">
              <a:rPr lang="en-US" smtClean="0">
                <a:solidFill>
                  <a:prstClr val="black"/>
                </a:solidFill>
              </a:rPr>
              <a:pPr/>
              <a:t>5/29/22</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23</a:t>
            </a:fld>
            <a:endParaRPr lang="en-US" dirty="0">
              <a:solidFill>
                <a:prstClr val="black"/>
              </a:solidFill>
            </a:endParaRPr>
          </a:p>
        </p:txBody>
      </p:sp>
    </p:spTree>
    <p:extLst>
      <p:ext uri="{BB962C8B-B14F-4D97-AF65-F5344CB8AC3E}">
        <p14:creationId xmlns:p14="http://schemas.microsoft.com/office/powerpoint/2010/main" val="274650672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TechReady 16</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6FB202E-7364-4EA6-A00A-3F180CBEAAA7}" type="datetime1">
              <a:rPr lang="en-US" smtClean="0">
                <a:solidFill>
                  <a:prstClr val="black"/>
                </a:solidFill>
              </a:rPr>
              <a:pPr/>
              <a:t>5/29/22</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24</a:t>
            </a:fld>
            <a:endParaRPr lang="en-US" dirty="0">
              <a:solidFill>
                <a:prstClr val="black"/>
              </a:solidFill>
            </a:endParaRPr>
          </a:p>
        </p:txBody>
      </p:sp>
    </p:spTree>
    <p:extLst>
      <p:ext uri="{BB962C8B-B14F-4D97-AF65-F5344CB8AC3E}">
        <p14:creationId xmlns:p14="http://schemas.microsoft.com/office/powerpoint/2010/main" val="227565097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FA39BBE-9C02-414E-B2B7-3F83C572A353}" type="datetime1">
              <a:rPr lang="en-US" smtClean="0">
                <a:solidFill>
                  <a:prstClr val="black"/>
                </a:solidFill>
              </a:rPr>
              <a:pPr/>
              <a:t>5/29/22</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25</a:t>
            </a:fld>
            <a:endParaRPr lang="en-US" dirty="0">
              <a:solidFill>
                <a:prstClr val="black"/>
              </a:solidFill>
            </a:endParaRPr>
          </a:p>
        </p:txBody>
      </p:sp>
    </p:spTree>
    <p:extLst>
      <p:ext uri="{BB962C8B-B14F-4D97-AF65-F5344CB8AC3E}">
        <p14:creationId xmlns:p14="http://schemas.microsoft.com/office/powerpoint/2010/main" val="11649987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Header Placeholder 3"/>
          <p:cNvSpPr>
            <a:spLocks noGrp="1"/>
          </p:cNvSpPr>
          <p:nvPr>
            <p:ph type="hdr" sz="quarter" idx="10"/>
          </p:nvPr>
        </p:nvSpPr>
        <p:spPr/>
        <p:txBody>
          <a:bodyPr/>
          <a:lstStyle/>
          <a:p>
            <a:r>
              <a:rPr lang="en-US">
                <a:solidFill>
                  <a:prstClr val="black"/>
                </a:solidFill>
              </a:rPr>
              <a:t>TechReady 16</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AE2A831-05CD-48FB-8E8C-44416B18F7AC}" type="datetime1">
              <a:rPr lang="en-US" smtClean="0">
                <a:solidFill>
                  <a:prstClr val="black"/>
                </a:solidFill>
              </a:rPr>
              <a:pPr/>
              <a:t>5/29/22</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26</a:t>
            </a:fld>
            <a:endParaRPr lang="en-US" dirty="0">
              <a:solidFill>
                <a:prstClr val="black"/>
              </a:solidFill>
            </a:endParaRPr>
          </a:p>
        </p:txBody>
      </p:sp>
    </p:spTree>
    <p:extLst>
      <p:ext uri="{BB962C8B-B14F-4D97-AF65-F5344CB8AC3E}">
        <p14:creationId xmlns:p14="http://schemas.microsoft.com/office/powerpoint/2010/main" val="265625762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TechReady 16</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CB7E1769-7F8A-4A6F-BD16-3823EE3E8460}" type="datetime1">
              <a:rPr lang="en-US" smtClean="0">
                <a:solidFill>
                  <a:prstClr val="black"/>
                </a:solidFill>
              </a:rPr>
              <a:pPr/>
              <a:t>5/29/22</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27</a:t>
            </a:fld>
            <a:endParaRPr lang="en-US" dirty="0">
              <a:solidFill>
                <a:prstClr val="black"/>
              </a:solidFill>
            </a:endParaRPr>
          </a:p>
        </p:txBody>
      </p:sp>
    </p:spTree>
    <p:extLst>
      <p:ext uri="{BB962C8B-B14F-4D97-AF65-F5344CB8AC3E}">
        <p14:creationId xmlns:p14="http://schemas.microsoft.com/office/powerpoint/2010/main" val="429212026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TechReady 16</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47394FEC-7831-4E48-AC02-DF6B1AEA361F}" type="datetime1">
              <a:rPr lang="en-US" smtClean="0">
                <a:solidFill>
                  <a:prstClr val="black"/>
                </a:solidFill>
              </a:rPr>
              <a:pPr/>
              <a:t>5/29/22</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28</a:t>
            </a:fld>
            <a:endParaRPr lang="en-US" dirty="0">
              <a:solidFill>
                <a:prstClr val="black"/>
              </a:solidFill>
            </a:endParaRPr>
          </a:p>
        </p:txBody>
      </p:sp>
    </p:spTree>
    <p:extLst>
      <p:ext uri="{BB962C8B-B14F-4D97-AF65-F5344CB8AC3E}">
        <p14:creationId xmlns:p14="http://schemas.microsoft.com/office/powerpoint/2010/main" val="407624302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TechReady 16</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CB8C9786-F798-43AC-BA40-84869E6A29A5}" type="datetime1">
              <a:rPr lang="en-US" smtClean="0">
                <a:solidFill>
                  <a:prstClr val="black"/>
                </a:solidFill>
              </a:rPr>
              <a:pPr/>
              <a:t>5/29/22</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29</a:t>
            </a:fld>
            <a:endParaRPr lang="en-US" dirty="0">
              <a:solidFill>
                <a:prstClr val="black"/>
              </a:solidFill>
            </a:endParaRPr>
          </a:p>
        </p:txBody>
      </p:sp>
    </p:spTree>
    <p:extLst>
      <p:ext uri="{BB962C8B-B14F-4D97-AF65-F5344CB8AC3E}">
        <p14:creationId xmlns:p14="http://schemas.microsoft.com/office/powerpoint/2010/main" val="36364877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lvl="0"/>
            <a:endParaRPr lang="en-US" dirty="0"/>
          </a:p>
        </p:txBody>
      </p:sp>
      <p:sp>
        <p:nvSpPr>
          <p:cNvPr id="5" name="Date Placeholder 4"/>
          <p:cNvSpPr>
            <a:spLocks noGrp="1"/>
          </p:cNvSpPr>
          <p:nvPr>
            <p:ph type="dt" idx="10"/>
          </p:nvPr>
        </p:nvSpPr>
        <p:spPr/>
        <p:txBody>
          <a:bodyPr/>
          <a:lstStyle/>
          <a:p>
            <a:fld id="{F22B3E36-5CE0-4CB7-82DE-38A88C71BFA8}" type="datetime1">
              <a:rPr lang="en-US" smtClean="0">
                <a:solidFill>
                  <a:prstClr val="black"/>
                </a:solidFill>
              </a:rPr>
              <a:pPr/>
              <a:t>5/29/22</a:t>
            </a:fld>
            <a:endParaRPr lang="en-US" dirty="0">
              <a:solidFill>
                <a:prstClr val="black"/>
              </a:solidFill>
            </a:endParaRPr>
          </a:p>
        </p:txBody>
      </p:sp>
      <p:sp>
        <p:nvSpPr>
          <p:cNvPr id="6" name="Footer Placeholder 5"/>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b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fld id="{8B263312-38AA-4E1E-B2B5-0F8F122B24FE}" type="slidenum">
              <a:rPr lang="en-US" smtClean="0">
                <a:solidFill>
                  <a:prstClr val="black"/>
                </a:solidFill>
              </a:rPr>
              <a:pPr/>
              <a:t>3</a:t>
            </a:fld>
            <a:endParaRPr lang="en-US" dirty="0">
              <a:solidFill>
                <a:prstClr val="black"/>
              </a:solidFill>
            </a:endParaRPr>
          </a:p>
        </p:txBody>
      </p:sp>
      <p:sp>
        <p:nvSpPr>
          <p:cNvPr id="8" name="Header Placeholder 7"/>
          <p:cNvSpPr>
            <a:spLocks noGrp="1"/>
          </p:cNvSpPr>
          <p:nvPr>
            <p:ph type="hdr" sz="quarter" idx="13"/>
          </p:nvPr>
        </p:nvSpPr>
        <p:spPr/>
        <p:txBody>
          <a:bodyPr/>
          <a:lstStyle/>
          <a:p>
            <a:r>
              <a:rPr lang="en-US" dirty="0">
                <a:solidFill>
                  <a:prstClr val="black"/>
                </a:solidFill>
              </a:rPr>
              <a:t>Tech Ready 15</a:t>
            </a:r>
          </a:p>
        </p:txBody>
      </p:sp>
    </p:spTree>
    <p:extLst>
      <p:ext uri="{BB962C8B-B14F-4D97-AF65-F5344CB8AC3E}">
        <p14:creationId xmlns:p14="http://schemas.microsoft.com/office/powerpoint/2010/main" val="309505651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TechReady 16</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827B6E06-A364-456C-9C72-4BEA813FD672}" type="datetime1">
              <a:rPr lang="en-US" smtClean="0">
                <a:solidFill>
                  <a:prstClr val="black"/>
                </a:solidFill>
              </a:rPr>
              <a:pPr/>
              <a:t>5/29/22</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30</a:t>
            </a:fld>
            <a:endParaRPr lang="en-US" dirty="0">
              <a:solidFill>
                <a:prstClr val="black"/>
              </a:solidFill>
            </a:endParaRPr>
          </a:p>
        </p:txBody>
      </p:sp>
    </p:spTree>
    <p:extLst>
      <p:ext uri="{BB962C8B-B14F-4D97-AF65-F5344CB8AC3E}">
        <p14:creationId xmlns:p14="http://schemas.microsoft.com/office/powerpoint/2010/main" val="368547777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TechReady 16</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B1E85562-1766-4188-AB67-FC2A8C3C944A}" type="datetime1">
              <a:rPr lang="en-US" smtClean="0">
                <a:solidFill>
                  <a:prstClr val="black"/>
                </a:solidFill>
              </a:rPr>
              <a:pPr/>
              <a:t>5/29/22</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31</a:t>
            </a:fld>
            <a:endParaRPr lang="en-US" dirty="0">
              <a:solidFill>
                <a:prstClr val="black"/>
              </a:solidFill>
            </a:endParaRPr>
          </a:p>
        </p:txBody>
      </p:sp>
    </p:spTree>
    <p:extLst>
      <p:ext uri="{BB962C8B-B14F-4D97-AF65-F5344CB8AC3E}">
        <p14:creationId xmlns:p14="http://schemas.microsoft.com/office/powerpoint/2010/main" val="68259465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TechReady 16</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B1E85562-1766-4188-AB67-FC2A8C3C944A}" type="datetime1">
              <a:rPr lang="en-US" smtClean="0">
                <a:solidFill>
                  <a:prstClr val="black"/>
                </a:solidFill>
              </a:rPr>
              <a:pPr/>
              <a:t>5/29/22</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32</a:t>
            </a:fld>
            <a:endParaRPr lang="en-US" dirty="0">
              <a:solidFill>
                <a:prstClr val="black"/>
              </a:solidFill>
            </a:endParaRPr>
          </a:p>
        </p:txBody>
      </p:sp>
    </p:spTree>
    <p:extLst>
      <p:ext uri="{BB962C8B-B14F-4D97-AF65-F5344CB8AC3E}">
        <p14:creationId xmlns:p14="http://schemas.microsoft.com/office/powerpoint/2010/main" val="374131658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TechReady 16</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B1E85562-1766-4188-AB67-FC2A8C3C944A}" type="datetime1">
              <a:rPr lang="en-US" smtClean="0">
                <a:solidFill>
                  <a:prstClr val="black"/>
                </a:solidFill>
              </a:rPr>
              <a:pPr/>
              <a:t>5/29/22</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33</a:t>
            </a:fld>
            <a:endParaRPr lang="en-US" dirty="0">
              <a:solidFill>
                <a:prstClr val="black"/>
              </a:solidFill>
            </a:endParaRPr>
          </a:p>
        </p:txBody>
      </p:sp>
    </p:spTree>
    <p:extLst>
      <p:ext uri="{BB962C8B-B14F-4D97-AF65-F5344CB8AC3E}">
        <p14:creationId xmlns:p14="http://schemas.microsoft.com/office/powerpoint/2010/main" val="135223118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TechReady 16</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249873C-12F9-44F3-A573-4211FA2D88C0}" type="datetime1">
              <a:rPr lang="en-US" smtClean="0">
                <a:solidFill>
                  <a:prstClr val="black"/>
                </a:solidFill>
              </a:rPr>
              <a:pPr/>
              <a:t>5/29/22</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34</a:t>
            </a:fld>
            <a:endParaRPr lang="en-US" dirty="0">
              <a:solidFill>
                <a:prstClr val="black"/>
              </a:solidFill>
            </a:endParaRPr>
          </a:p>
        </p:txBody>
      </p:sp>
    </p:spTree>
    <p:extLst>
      <p:ext uri="{BB962C8B-B14F-4D97-AF65-F5344CB8AC3E}">
        <p14:creationId xmlns:p14="http://schemas.microsoft.com/office/powerpoint/2010/main" val="422500322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FA39BBE-9C02-414E-B2B7-3F83C572A353}" type="datetime1">
              <a:rPr lang="en-US" smtClean="0">
                <a:solidFill>
                  <a:prstClr val="black"/>
                </a:solidFill>
              </a:rPr>
              <a:pPr/>
              <a:t>5/29/22</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35</a:t>
            </a:fld>
            <a:endParaRPr lang="en-US" dirty="0">
              <a:solidFill>
                <a:prstClr val="black"/>
              </a:solidFill>
            </a:endParaRPr>
          </a:p>
        </p:txBody>
      </p:sp>
    </p:spTree>
    <p:extLst>
      <p:ext uri="{BB962C8B-B14F-4D97-AF65-F5344CB8AC3E}">
        <p14:creationId xmlns:p14="http://schemas.microsoft.com/office/powerpoint/2010/main" val="217227656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Header Placeholder 3"/>
          <p:cNvSpPr>
            <a:spLocks noGrp="1"/>
          </p:cNvSpPr>
          <p:nvPr>
            <p:ph type="hdr" sz="quarter" idx="10"/>
          </p:nvPr>
        </p:nvSpPr>
        <p:spPr/>
        <p:txBody>
          <a:bodyPr/>
          <a:lstStyle/>
          <a:p>
            <a:r>
              <a:rPr lang="en-US">
                <a:solidFill>
                  <a:prstClr val="black"/>
                </a:solidFill>
              </a:rPr>
              <a:t>TechEd 2013</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DFDA5C7-BBAE-481E-8BF7-731156A2E2C1}" type="datetime8">
              <a:rPr lang="en-US" smtClean="0">
                <a:solidFill>
                  <a:prstClr val="black"/>
                </a:solidFill>
              </a:rPr>
              <a:pPr/>
              <a:t>5/29/22 2:09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36</a:t>
            </a:fld>
            <a:endParaRPr lang="en-US" dirty="0">
              <a:solidFill>
                <a:prstClr val="black"/>
              </a:solidFill>
            </a:endParaRPr>
          </a:p>
        </p:txBody>
      </p:sp>
    </p:spTree>
    <p:extLst>
      <p:ext uri="{BB962C8B-B14F-4D97-AF65-F5344CB8AC3E}">
        <p14:creationId xmlns:p14="http://schemas.microsoft.com/office/powerpoint/2010/main" val="47734668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Header Placeholder 3"/>
          <p:cNvSpPr>
            <a:spLocks noGrp="1"/>
          </p:cNvSpPr>
          <p:nvPr>
            <p:ph type="hdr" sz="quarter" idx="10"/>
          </p:nvPr>
        </p:nvSpPr>
        <p:spPr/>
        <p:txBody>
          <a:bodyPr/>
          <a:lstStyle/>
          <a:p>
            <a:r>
              <a:rPr lang="en-US">
                <a:solidFill>
                  <a:prstClr val="black"/>
                </a:solidFill>
              </a:rPr>
              <a:t>TechReady 16</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A2057B69-0888-4DD3-85CF-9EB77287106C}" type="datetime1">
              <a:rPr lang="en-US" smtClean="0">
                <a:solidFill>
                  <a:prstClr val="black"/>
                </a:solidFill>
              </a:rPr>
              <a:pPr/>
              <a:t>5/29/22</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37</a:t>
            </a:fld>
            <a:endParaRPr lang="en-US" dirty="0">
              <a:solidFill>
                <a:prstClr val="black"/>
              </a:solidFill>
            </a:endParaRPr>
          </a:p>
        </p:txBody>
      </p:sp>
    </p:spTree>
    <p:extLst>
      <p:ext uri="{BB962C8B-B14F-4D97-AF65-F5344CB8AC3E}">
        <p14:creationId xmlns:p14="http://schemas.microsoft.com/office/powerpoint/2010/main" val="168098166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Header Placeholder 3"/>
          <p:cNvSpPr>
            <a:spLocks noGrp="1"/>
          </p:cNvSpPr>
          <p:nvPr>
            <p:ph type="hdr" sz="quarter" idx="10"/>
          </p:nvPr>
        </p:nvSpPr>
        <p:spPr/>
        <p:txBody>
          <a:bodyPr/>
          <a:lstStyle/>
          <a:p>
            <a:r>
              <a:rPr lang="en-US">
                <a:solidFill>
                  <a:prstClr val="black"/>
                </a:solidFill>
              </a:rPr>
              <a:t>TechEd 2013</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DFDA5C7-BBAE-481E-8BF7-731156A2E2C1}" type="datetime8">
              <a:rPr lang="en-US" smtClean="0">
                <a:solidFill>
                  <a:prstClr val="black"/>
                </a:solidFill>
              </a:rPr>
              <a:pPr/>
              <a:t>5/29/22 2:09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38</a:t>
            </a:fld>
            <a:endParaRPr lang="en-US" dirty="0">
              <a:solidFill>
                <a:prstClr val="black"/>
              </a:solidFill>
            </a:endParaRPr>
          </a:p>
        </p:txBody>
      </p:sp>
    </p:spTree>
    <p:extLst>
      <p:ext uri="{BB962C8B-B14F-4D97-AF65-F5344CB8AC3E}">
        <p14:creationId xmlns:p14="http://schemas.microsoft.com/office/powerpoint/2010/main" val="139487149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Header Placeholder 3"/>
          <p:cNvSpPr>
            <a:spLocks noGrp="1"/>
          </p:cNvSpPr>
          <p:nvPr>
            <p:ph type="hdr" sz="quarter" idx="10"/>
          </p:nvPr>
        </p:nvSpPr>
        <p:spPr/>
        <p:txBody>
          <a:bodyPr/>
          <a:lstStyle/>
          <a:p>
            <a:r>
              <a:rPr>
                <a:solidFill>
                  <a:prstClr val="black"/>
                </a:solidFill>
              </a:rPr>
              <a:t>DPE Metro Template</a:t>
            </a:r>
            <a:endParaRPr dirty="0">
              <a:solidFill>
                <a:prstClr val="black"/>
              </a:solidFill>
            </a:endParaRPr>
          </a:p>
        </p:txBody>
      </p:sp>
      <p:sp>
        <p:nvSpPr>
          <p:cNvPr id="5" name="Date Placeholder 4"/>
          <p:cNvSpPr>
            <a:spLocks noGrp="1"/>
          </p:cNvSpPr>
          <p:nvPr>
            <p:ph type="dt" idx="11"/>
          </p:nvPr>
        </p:nvSpPr>
        <p:spPr/>
        <p:txBody>
          <a:bodyPr/>
          <a:lstStyle/>
          <a:p>
            <a:fld id="{664A4CA7-DA15-4720-B26D-78CFEC791FDE}" type="datetime1">
              <a:rPr lang="en-US" smtClean="0">
                <a:solidFill>
                  <a:prstClr val="black"/>
                </a:solidFill>
              </a:rPr>
              <a:pPr/>
              <a:t>5/29/22</a:t>
            </a:fld>
            <a:endParaRPr lang="en-US" dirty="0">
              <a:solidFill>
                <a:prstClr val="black"/>
              </a:solidFill>
            </a:endParaRPr>
          </a:p>
        </p:txBody>
      </p:sp>
      <p:sp>
        <p:nvSpPr>
          <p:cNvPr id="6" name="Footer Placeholder 5"/>
          <p:cNvSpPr>
            <a:spLocks noGrp="1"/>
          </p:cNvSpPr>
          <p:nvPr>
            <p:ph type="ftr" sz="quarter" idx="12"/>
          </p:nvPr>
        </p:nvSpPr>
        <p:spPr/>
        <p:txBody>
          <a:bodyPr/>
          <a:lstStyle/>
          <a:p>
            <a:r>
              <a:rPr lang="en-US">
                <a:solidFill>
                  <a:srgbClr val="000000"/>
                </a:solidFill>
                <a:latin typeface="Segoe UI" pitchFamily="34" charset="0"/>
              </a:rPr>
              <a:t>© 2012 Microsoft Corporation. All rights reserved. Microsoft, Windows, Windows Vista and other product names are or may be registered trademarks and/or trademarks in the U.S. and/or other countries.</a:t>
            </a:r>
          </a:p>
          <a:p>
            <a:r>
              <a:rPr lang="en-US">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a:solidFill>
                  <a:srgbClr val="000000"/>
                </a:solidFill>
                <a:latin typeface="Segoe UI" pitchFamily="34" charset="0"/>
              </a:rPr>
            </a:br>
            <a:r>
              <a:rPr lang="en-US">
                <a:solidFill>
                  <a:srgbClr val="000000"/>
                </a:solidFill>
                <a:latin typeface="Segoe UI" pitchFamily="34" charset="0"/>
              </a:rPr>
              <a:t>MICROSOFT MAKES NO WARRANTIES, EXPRESS, IMPLIED OR STATUTORY, AS TO THE INFORMATION IN THIS PRESENTATION.</a:t>
            </a:r>
            <a:endParaRPr lang="en-US" dirty="0">
              <a:solidFill>
                <a:srgbClr val="000000"/>
              </a:solidFill>
              <a:latin typeface="Segoe UI" pitchFamily="34" charset="0"/>
            </a:endParaRPr>
          </a:p>
        </p:txBody>
      </p:sp>
      <p:sp>
        <p:nvSpPr>
          <p:cNvPr id="7" name="Slide Number Placeholder 6"/>
          <p:cNvSpPr>
            <a:spLocks noGrp="1"/>
          </p:cNvSpPr>
          <p:nvPr>
            <p:ph type="sldNum" sz="quarter" idx="13"/>
          </p:nvPr>
        </p:nvSpPr>
        <p:spPr/>
        <p:txBody>
          <a:bodyPr/>
          <a:lstStyle/>
          <a:p>
            <a:fld id="{8B263312-38AA-4E1E-B2B5-0F8F122B24FE}" type="slidenum">
              <a:rPr lang="en-US" smtClean="0">
                <a:solidFill>
                  <a:prstClr val="black"/>
                </a:solidFill>
              </a:rPr>
              <a:pPr/>
              <a:t>39</a:t>
            </a:fld>
            <a:endParaRPr lang="en-US" dirty="0">
              <a:solidFill>
                <a:prstClr val="black"/>
              </a:solidFill>
            </a:endParaRPr>
          </a:p>
        </p:txBody>
      </p:sp>
    </p:spTree>
    <p:extLst>
      <p:ext uri="{BB962C8B-B14F-4D97-AF65-F5344CB8AC3E}">
        <p14:creationId xmlns:p14="http://schemas.microsoft.com/office/powerpoint/2010/main" val="13708265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FA39BBE-9C02-414E-B2B7-3F83C572A353}" type="datetime1">
              <a:rPr lang="en-US" smtClean="0">
                <a:solidFill>
                  <a:prstClr val="black"/>
                </a:solidFill>
              </a:rPr>
              <a:pPr/>
              <a:t>5/29/22</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a:t>
            </a:fld>
            <a:endParaRPr lang="en-US" dirty="0">
              <a:solidFill>
                <a:prstClr val="black"/>
              </a:solidFill>
            </a:endParaRPr>
          </a:p>
        </p:txBody>
      </p:sp>
    </p:spTree>
    <p:extLst>
      <p:ext uri="{BB962C8B-B14F-4D97-AF65-F5344CB8AC3E}">
        <p14:creationId xmlns:p14="http://schemas.microsoft.com/office/powerpoint/2010/main" val="310727860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TechReady 16</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6FB202E-7364-4EA6-A00A-3F180CBEAAA7}" type="datetime1">
              <a:rPr lang="en-US" smtClean="0">
                <a:solidFill>
                  <a:prstClr val="black"/>
                </a:solidFill>
              </a:rPr>
              <a:pPr/>
              <a:t>5/29/22</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40</a:t>
            </a:fld>
            <a:endParaRPr lang="en-US" dirty="0">
              <a:solidFill>
                <a:prstClr val="black"/>
              </a:solidFill>
            </a:endParaRPr>
          </a:p>
        </p:txBody>
      </p:sp>
    </p:spTree>
    <p:extLst>
      <p:ext uri="{BB962C8B-B14F-4D97-AF65-F5344CB8AC3E}">
        <p14:creationId xmlns:p14="http://schemas.microsoft.com/office/powerpoint/2010/main" val="211080865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FA39BBE-9C02-414E-B2B7-3F83C572A353}" type="datetime1">
              <a:rPr lang="en-US" smtClean="0">
                <a:solidFill>
                  <a:prstClr val="black"/>
                </a:solidFill>
              </a:rPr>
              <a:pPr/>
              <a:t>5/29/22</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41</a:t>
            </a:fld>
            <a:endParaRPr lang="en-US" dirty="0">
              <a:solidFill>
                <a:prstClr val="black"/>
              </a:solidFill>
            </a:endParaRPr>
          </a:p>
        </p:txBody>
      </p:sp>
    </p:spTree>
    <p:extLst>
      <p:ext uri="{BB962C8B-B14F-4D97-AF65-F5344CB8AC3E}">
        <p14:creationId xmlns:p14="http://schemas.microsoft.com/office/powerpoint/2010/main" val="155247570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TechEd 2013</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DFDA5C7-BBAE-481E-8BF7-731156A2E2C1}" type="datetime8">
              <a:rPr lang="en-US" smtClean="0">
                <a:solidFill>
                  <a:prstClr val="black"/>
                </a:solidFill>
              </a:rPr>
              <a:pPr/>
              <a:t>5/29/22 2:09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42</a:t>
            </a:fld>
            <a:endParaRPr lang="en-US" dirty="0">
              <a:solidFill>
                <a:prstClr val="black"/>
              </a:solidFill>
            </a:endParaRPr>
          </a:p>
        </p:txBody>
      </p:sp>
    </p:spTree>
    <p:extLst>
      <p:ext uri="{BB962C8B-B14F-4D97-AF65-F5344CB8AC3E}">
        <p14:creationId xmlns:p14="http://schemas.microsoft.com/office/powerpoint/2010/main" val="307675890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TechEd 2013</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DFDA5C7-BBAE-481E-8BF7-731156A2E2C1}" type="datetime8">
              <a:rPr lang="en-US" smtClean="0">
                <a:solidFill>
                  <a:prstClr val="black"/>
                </a:solidFill>
              </a:rPr>
              <a:pPr/>
              <a:t>5/29/22 2:09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43</a:t>
            </a:fld>
            <a:endParaRPr lang="en-US" dirty="0">
              <a:solidFill>
                <a:prstClr val="black"/>
              </a:solidFill>
            </a:endParaRPr>
          </a:p>
        </p:txBody>
      </p:sp>
    </p:spTree>
    <p:extLst>
      <p:ext uri="{BB962C8B-B14F-4D97-AF65-F5344CB8AC3E}">
        <p14:creationId xmlns:p14="http://schemas.microsoft.com/office/powerpoint/2010/main" val="39885052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endParaRPr lang="en-US" dirty="0"/>
          </a:p>
        </p:txBody>
      </p:sp>
      <p:sp>
        <p:nvSpPr>
          <p:cNvPr id="4" name="Header Placeholder 3"/>
          <p:cNvSpPr>
            <a:spLocks noGrp="1"/>
          </p:cNvSpPr>
          <p:nvPr>
            <p:ph type="hdr" sz="quarter" idx="10"/>
          </p:nvPr>
        </p:nvSpPr>
        <p:spPr/>
        <p:txBody>
          <a:bodyPr/>
          <a:lstStyle/>
          <a:p>
            <a:r>
              <a:rPr lang="en-US">
                <a:solidFill>
                  <a:prstClr val="black"/>
                </a:solidFill>
              </a:rPr>
              <a:t>TechEd 2013</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DFDA5C7-BBAE-481E-8BF7-731156A2E2C1}" type="datetime8">
              <a:rPr lang="en-US" smtClean="0">
                <a:solidFill>
                  <a:prstClr val="black"/>
                </a:solidFill>
              </a:rPr>
              <a:pPr/>
              <a:t>5/29/22 2:09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44</a:t>
            </a:fld>
            <a:endParaRPr lang="en-US" dirty="0">
              <a:solidFill>
                <a:prstClr val="black"/>
              </a:solidFill>
            </a:endParaRPr>
          </a:p>
        </p:txBody>
      </p:sp>
    </p:spTree>
    <p:extLst>
      <p:ext uri="{BB962C8B-B14F-4D97-AF65-F5344CB8AC3E}">
        <p14:creationId xmlns:p14="http://schemas.microsoft.com/office/powerpoint/2010/main" val="242352035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Header Placeholder 3"/>
          <p:cNvSpPr>
            <a:spLocks noGrp="1"/>
          </p:cNvSpPr>
          <p:nvPr>
            <p:ph type="hdr" sz="quarter" idx="10"/>
          </p:nvPr>
        </p:nvSpPr>
        <p:spPr/>
        <p:txBody>
          <a:bodyPr/>
          <a:lstStyle/>
          <a:p>
            <a:r>
              <a:rPr lang="en-US">
                <a:solidFill>
                  <a:prstClr val="black"/>
                </a:solidFill>
              </a:rPr>
              <a:t>TechEd 2013</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DFDA5C7-BBAE-481E-8BF7-731156A2E2C1}" type="datetime8">
              <a:rPr lang="en-US" smtClean="0">
                <a:solidFill>
                  <a:prstClr val="black"/>
                </a:solidFill>
              </a:rPr>
              <a:pPr/>
              <a:t>5/29/22 2:09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45</a:t>
            </a:fld>
            <a:endParaRPr lang="en-US" dirty="0">
              <a:solidFill>
                <a:prstClr val="black"/>
              </a:solidFill>
            </a:endParaRPr>
          </a:p>
        </p:txBody>
      </p:sp>
    </p:spTree>
    <p:extLst>
      <p:ext uri="{BB962C8B-B14F-4D97-AF65-F5344CB8AC3E}">
        <p14:creationId xmlns:p14="http://schemas.microsoft.com/office/powerpoint/2010/main" val="230919854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Header Placeholder 3"/>
          <p:cNvSpPr>
            <a:spLocks noGrp="1"/>
          </p:cNvSpPr>
          <p:nvPr>
            <p:ph type="hdr" sz="quarter" idx="10"/>
          </p:nvPr>
        </p:nvSpPr>
        <p:spPr/>
        <p:txBody>
          <a:bodyPr/>
          <a:lstStyle/>
          <a:p>
            <a:r>
              <a:rPr lang="en-US">
                <a:solidFill>
                  <a:prstClr val="black"/>
                </a:solidFill>
              </a:rPr>
              <a:t>TechEd 2013</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DFDA5C7-BBAE-481E-8BF7-731156A2E2C1}" type="datetime8">
              <a:rPr lang="en-US" smtClean="0">
                <a:solidFill>
                  <a:prstClr val="black"/>
                </a:solidFill>
              </a:rPr>
              <a:pPr/>
              <a:t>5/29/22 2:09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46</a:t>
            </a:fld>
            <a:endParaRPr lang="en-US" dirty="0">
              <a:solidFill>
                <a:prstClr val="black"/>
              </a:solidFill>
            </a:endParaRPr>
          </a:p>
        </p:txBody>
      </p:sp>
    </p:spTree>
    <p:extLst>
      <p:ext uri="{BB962C8B-B14F-4D97-AF65-F5344CB8AC3E}">
        <p14:creationId xmlns:p14="http://schemas.microsoft.com/office/powerpoint/2010/main" val="53281993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Header Placeholder 3"/>
          <p:cNvSpPr>
            <a:spLocks noGrp="1"/>
          </p:cNvSpPr>
          <p:nvPr>
            <p:ph type="hdr" sz="quarter" idx="10"/>
          </p:nvPr>
        </p:nvSpPr>
        <p:spPr/>
        <p:txBody>
          <a:bodyPr/>
          <a:lstStyle/>
          <a:p>
            <a:r>
              <a:rPr lang="en-US">
                <a:solidFill>
                  <a:prstClr val="black"/>
                </a:solidFill>
              </a:rPr>
              <a:t>TechReady 16</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6FB202E-7364-4EA6-A00A-3F180CBEAAA7}" type="datetime1">
              <a:rPr lang="en-US" smtClean="0">
                <a:solidFill>
                  <a:prstClr val="black"/>
                </a:solidFill>
              </a:rPr>
              <a:pPr/>
              <a:t>5/29/22</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47</a:t>
            </a:fld>
            <a:endParaRPr lang="en-US" dirty="0">
              <a:solidFill>
                <a:prstClr val="black"/>
              </a:solidFill>
            </a:endParaRPr>
          </a:p>
        </p:txBody>
      </p:sp>
    </p:spTree>
    <p:extLst>
      <p:ext uri="{BB962C8B-B14F-4D97-AF65-F5344CB8AC3E}">
        <p14:creationId xmlns:p14="http://schemas.microsoft.com/office/powerpoint/2010/main" val="73060278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FA39BBE-9C02-414E-B2B7-3F83C572A353}" type="datetime1">
              <a:rPr lang="en-US" smtClean="0">
                <a:solidFill>
                  <a:prstClr val="black"/>
                </a:solidFill>
              </a:rPr>
              <a:pPr/>
              <a:t>5/29/22</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48</a:t>
            </a:fld>
            <a:endParaRPr lang="en-US" dirty="0">
              <a:solidFill>
                <a:prstClr val="black"/>
              </a:solidFill>
            </a:endParaRPr>
          </a:p>
        </p:txBody>
      </p:sp>
    </p:spTree>
    <p:extLst>
      <p:ext uri="{BB962C8B-B14F-4D97-AF65-F5344CB8AC3E}">
        <p14:creationId xmlns:p14="http://schemas.microsoft.com/office/powerpoint/2010/main" val="122545217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Header Placeholder 3"/>
          <p:cNvSpPr>
            <a:spLocks noGrp="1"/>
          </p:cNvSpPr>
          <p:nvPr>
            <p:ph type="hdr" sz="quarter" idx="10"/>
          </p:nvPr>
        </p:nvSpPr>
        <p:spPr/>
        <p:txBody>
          <a:bodyPr/>
          <a:lstStyle/>
          <a:p>
            <a:r>
              <a:rPr lang="en-US">
                <a:solidFill>
                  <a:prstClr val="black"/>
                </a:solidFill>
              </a:rPr>
              <a:t>TechEd 2013</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DFDA5C7-BBAE-481E-8BF7-731156A2E2C1}" type="datetime8">
              <a:rPr lang="en-US" smtClean="0">
                <a:solidFill>
                  <a:prstClr val="black"/>
                </a:solidFill>
              </a:rPr>
              <a:pPr/>
              <a:t>5/29/22 2:09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49</a:t>
            </a:fld>
            <a:endParaRPr lang="en-US" dirty="0">
              <a:solidFill>
                <a:prstClr val="black"/>
              </a:solidFill>
            </a:endParaRPr>
          </a:p>
        </p:txBody>
      </p:sp>
    </p:spTree>
    <p:extLst>
      <p:ext uri="{BB962C8B-B14F-4D97-AF65-F5344CB8AC3E}">
        <p14:creationId xmlns:p14="http://schemas.microsoft.com/office/powerpoint/2010/main" val="17909281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TechReady 16</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C9C3F43-14E6-40CC-887C-28014B82A5FB}" type="datetime1">
              <a:rPr lang="en-US" smtClean="0">
                <a:solidFill>
                  <a:prstClr val="black"/>
                </a:solidFill>
              </a:rPr>
              <a:pPr/>
              <a:t>5/29/22</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5</a:t>
            </a:fld>
            <a:endParaRPr lang="en-US" dirty="0">
              <a:solidFill>
                <a:prstClr val="black"/>
              </a:solidFill>
            </a:endParaRPr>
          </a:p>
        </p:txBody>
      </p:sp>
    </p:spTree>
    <p:extLst>
      <p:ext uri="{BB962C8B-B14F-4D97-AF65-F5344CB8AC3E}">
        <p14:creationId xmlns:p14="http://schemas.microsoft.com/office/powerpoint/2010/main" val="40715059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Header Placeholder 3"/>
          <p:cNvSpPr>
            <a:spLocks noGrp="1"/>
          </p:cNvSpPr>
          <p:nvPr>
            <p:ph type="hdr" sz="quarter" idx="10"/>
          </p:nvPr>
        </p:nvSpPr>
        <p:spPr/>
        <p:txBody>
          <a:bodyPr/>
          <a:lstStyle/>
          <a:p>
            <a:r>
              <a:rPr lang="en-US">
                <a:solidFill>
                  <a:prstClr val="black"/>
                </a:solidFill>
              </a:rPr>
              <a:t>TechReady 16</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6FB202E-7364-4EA6-A00A-3F180CBEAAA7}" type="datetime1">
              <a:rPr lang="en-US" smtClean="0">
                <a:solidFill>
                  <a:prstClr val="black"/>
                </a:solidFill>
              </a:rPr>
              <a:pPr/>
              <a:t>5/29/22</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50</a:t>
            </a:fld>
            <a:endParaRPr lang="en-US" dirty="0">
              <a:solidFill>
                <a:prstClr val="black"/>
              </a:solidFill>
            </a:endParaRPr>
          </a:p>
        </p:txBody>
      </p:sp>
    </p:spTree>
    <p:extLst>
      <p:ext uri="{BB962C8B-B14F-4D97-AF65-F5344CB8AC3E}">
        <p14:creationId xmlns:p14="http://schemas.microsoft.com/office/powerpoint/2010/main" val="270552719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5/29/22</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51</a:t>
            </a:fld>
            <a:endParaRPr lang="en-US" dirty="0">
              <a:solidFill>
                <a:prstClr val="black"/>
              </a:solidFill>
            </a:endParaRPr>
          </a:p>
        </p:txBody>
      </p:sp>
    </p:spTree>
    <p:extLst>
      <p:ext uri="{BB962C8B-B14F-4D97-AF65-F5344CB8AC3E}">
        <p14:creationId xmlns:p14="http://schemas.microsoft.com/office/powerpoint/2010/main" val="299914951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5/29/22</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52</a:t>
            </a:fld>
            <a:endParaRPr lang="en-US" dirty="0">
              <a:solidFill>
                <a:prstClr val="black"/>
              </a:solidFill>
            </a:endParaRPr>
          </a:p>
        </p:txBody>
      </p:sp>
    </p:spTree>
    <p:extLst>
      <p:ext uri="{BB962C8B-B14F-4D97-AF65-F5344CB8AC3E}">
        <p14:creationId xmlns:p14="http://schemas.microsoft.com/office/powerpoint/2010/main" val="74624356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5/29/22</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55</a:t>
            </a:fld>
            <a:endParaRPr lang="en-US" dirty="0">
              <a:solidFill>
                <a:prstClr val="black"/>
              </a:solidFill>
            </a:endParaRPr>
          </a:p>
        </p:txBody>
      </p:sp>
    </p:spTree>
    <p:extLst>
      <p:ext uri="{BB962C8B-B14F-4D97-AF65-F5344CB8AC3E}">
        <p14:creationId xmlns:p14="http://schemas.microsoft.com/office/powerpoint/2010/main" val="397211220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5/29/22</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56</a:t>
            </a:fld>
            <a:endParaRPr lang="en-US" dirty="0">
              <a:solidFill>
                <a:prstClr val="black"/>
              </a:solidFill>
            </a:endParaRPr>
          </a:p>
        </p:txBody>
      </p:sp>
    </p:spTree>
    <p:extLst>
      <p:ext uri="{BB962C8B-B14F-4D97-AF65-F5344CB8AC3E}">
        <p14:creationId xmlns:p14="http://schemas.microsoft.com/office/powerpoint/2010/main" val="118797500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5" name="Date Placeholder 4"/>
          <p:cNvSpPr>
            <a:spLocks noGrp="1"/>
          </p:cNvSpPr>
          <p:nvPr>
            <p:ph type="dt" idx="11"/>
          </p:nvPr>
        </p:nvSpPr>
        <p:spPr/>
        <p:txBody>
          <a:bodyPr/>
          <a:lstStyle/>
          <a:p>
            <a:fld id="{0E82BC82-8750-4FBE-93D3-93C35779230C}" type="datetime1">
              <a:rPr lang="en-US" smtClean="0">
                <a:solidFill>
                  <a:prstClr val="black"/>
                </a:solidFill>
              </a:rPr>
              <a:pPr/>
              <a:t>5/29/22</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57</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42417750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TechReady 16</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B1E85562-1766-4188-AB67-FC2A8C3C944A}" type="datetime1">
              <a:rPr lang="en-US" smtClean="0">
                <a:solidFill>
                  <a:prstClr val="black"/>
                </a:solidFill>
              </a:rPr>
              <a:pPr/>
              <a:t>5/29/22</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6</a:t>
            </a:fld>
            <a:endParaRPr lang="en-US" dirty="0">
              <a:solidFill>
                <a:prstClr val="black"/>
              </a:solidFill>
            </a:endParaRPr>
          </a:p>
        </p:txBody>
      </p:sp>
    </p:spTree>
    <p:extLst>
      <p:ext uri="{BB962C8B-B14F-4D97-AF65-F5344CB8AC3E}">
        <p14:creationId xmlns:p14="http://schemas.microsoft.com/office/powerpoint/2010/main" val="8258513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TechReady 16</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B1E85562-1766-4188-AB67-FC2A8C3C944A}" type="datetime1">
              <a:rPr lang="en-US" smtClean="0">
                <a:solidFill>
                  <a:prstClr val="black"/>
                </a:solidFill>
              </a:rPr>
              <a:pPr/>
              <a:t>5/29/22</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7</a:t>
            </a:fld>
            <a:endParaRPr lang="en-US" dirty="0">
              <a:solidFill>
                <a:prstClr val="black"/>
              </a:solidFill>
            </a:endParaRPr>
          </a:p>
        </p:txBody>
      </p:sp>
    </p:spTree>
    <p:extLst>
      <p:ext uri="{BB962C8B-B14F-4D97-AF65-F5344CB8AC3E}">
        <p14:creationId xmlns:p14="http://schemas.microsoft.com/office/powerpoint/2010/main" val="36385566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TechReady 16</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B4D3F48-E3E8-4DDA-BC3B-2D947684C5C2}" type="datetime1">
              <a:rPr lang="en-US" smtClean="0">
                <a:solidFill>
                  <a:prstClr val="black"/>
                </a:solidFill>
              </a:rPr>
              <a:pPr/>
              <a:t>5/29/22</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8</a:t>
            </a:fld>
            <a:endParaRPr lang="en-US" dirty="0">
              <a:solidFill>
                <a:prstClr val="black"/>
              </a:solidFill>
            </a:endParaRPr>
          </a:p>
        </p:txBody>
      </p:sp>
    </p:spTree>
    <p:extLst>
      <p:ext uri="{BB962C8B-B14F-4D97-AF65-F5344CB8AC3E}">
        <p14:creationId xmlns:p14="http://schemas.microsoft.com/office/powerpoint/2010/main" val="4449575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TechReady 16</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B1E85562-1766-4188-AB67-FC2A8C3C944A}" type="datetime1">
              <a:rPr lang="en-US" smtClean="0">
                <a:solidFill>
                  <a:prstClr val="black"/>
                </a:solidFill>
              </a:rPr>
              <a:pPr/>
              <a:t>5/29/22</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9</a:t>
            </a:fld>
            <a:endParaRPr lang="en-US" dirty="0">
              <a:solidFill>
                <a:prstClr val="black"/>
              </a:solidFill>
            </a:endParaRPr>
          </a:p>
        </p:txBody>
      </p:sp>
    </p:spTree>
    <p:extLst>
      <p:ext uri="{BB962C8B-B14F-4D97-AF65-F5344CB8AC3E}">
        <p14:creationId xmlns:p14="http://schemas.microsoft.com/office/powerpoint/2010/main" val="89952203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3.xml"/><Relationship Id="rId4" Type="http://schemas.openxmlformats.org/officeDocument/2006/relationships/image" Target="../media/image5.png"/></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g"/><Relationship Id="rId1" Type="http://schemas.openxmlformats.org/officeDocument/2006/relationships/slideMaster" Target="../slideMasters/slideMaster3.xml"/><Relationship Id="rId4" Type="http://schemas.openxmlformats.org/officeDocument/2006/relationships/image" Target="../media/image5.png"/></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71538" y="483677"/>
            <a:ext cx="1811112" cy="387966"/>
          </a:xfrm>
          <a:prstGeom prst="rect">
            <a:avLst/>
          </a:prstGeom>
        </p:spPr>
      </p:pic>
      <p:pic>
        <p:nvPicPr>
          <p:cNvPr id="6" name="TechEd 2014 logo white"/>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9058190" y="448802"/>
            <a:ext cx="2965328" cy="1283012"/>
          </a:xfrm>
          <a:prstGeom prst="rect">
            <a:avLst/>
          </a:prstGeom>
        </p:spPr>
      </p:pic>
    </p:spTree>
    <p:extLst>
      <p:ext uri="{BB962C8B-B14F-4D97-AF65-F5344CB8AC3E}">
        <p14:creationId xmlns:p14="http://schemas.microsoft.com/office/powerpoint/2010/main" val="1227595789"/>
      </p:ext>
    </p:extLst>
  </p:cSld>
  <p:clrMapOvr>
    <a:masterClrMapping/>
  </p:clrMapOvr>
  <p:transition>
    <p:fade/>
  </p:transition>
  <p:extLst>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lgn="l" defTabSz="932742" rtl="0" eaLnBrk="1" latinLnBrk="0" hangingPunct="1">
              <a:lnSpc>
                <a:spcPct val="90000"/>
              </a:lnSpc>
              <a:spcBef>
                <a:spcPct val="0"/>
              </a:spcBef>
              <a:buNone/>
              <a:defRPr lang="en-US" sz="8800" b="0" kern="1200" cap="none" spc="-100"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a:t>Section title</a:t>
            </a:r>
          </a:p>
        </p:txBody>
      </p:sp>
      <p:pic>
        <p:nvPicPr>
          <p:cNvPr id="4"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2"/>
            <a:ext cx="2965328" cy="1283012"/>
          </a:xfrm>
          <a:prstGeom prst="rect">
            <a:avLst/>
          </a:prstGeom>
        </p:spPr>
      </p:pic>
    </p:spTree>
    <p:extLst>
      <p:ext uri="{BB962C8B-B14F-4D97-AF65-F5344CB8AC3E}">
        <p14:creationId xmlns:p14="http://schemas.microsoft.com/office/powerpoint/2010/main" val="2472271686"/>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39" y="1212849"/>
            <a:ext cx="11889564" cy="2059025"/>
          </a:xfrm>
        </p:spPr>
        <p:txBody>
          <a:bodyPr/>
          <a:lstStyle>
            <a:lvl1pPr marL="0" indent="0">
              <a:buNone/>
              <a:defRPr/>
            </a:lvl1pPr>
            <a:lvl2pPr marL="28575" indent="0">
              <a:buNone/>
              <a:defRPr sz="2000"/>
            </a:lvl2pPr>
            <a:lvl3pPr marL="223838" indent="0">
              <a:buNone/>
              <a:defRPr sz="2000"/>
            </a:lvl3pPr>
            <a:lvl4pPr marL="476250" indent="0">
              <a:buNone/>
              <a:defRPr sz="1800"/>
            </a:lvl4pPr>
            <a:lvl5pPr marL="739775" indent="0">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43985228"/>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39" y="1212849"/>
            <a:ext cx="11889564" cy="2059025"/>
          </a:xfrm>
        </p:spPr>
        <p:txBody>
          <a:bodyPr/>
          <a:lstStyle>
            <a:lvl1pPr marL="0" indent="0">
              <a:buNone/>
              <a:defRPr>
                <a:gradFill>
                  <a:gsLst>
                    <a:gs pos="2920">
                      <a:schemeClr val="tx2"/>
                    </a:gs>
                    <a:gs pos="39000">
                      <a:schemeClr val="tx2"/>
                    </a:gs>
                  </a:gsLst>
                  <a:lin ang="5400000" scaled="0"/>
                </a:gradFill>
              </a:defRPr>
            </a:lvl1pPr>
            <a:lvl2pPr marL="28575" indent="0">
              <a:buNone/>
              <a:defRPr sz="2000"/>
            </a:lvl2pPr>
            <a:lvl3pPr marL="223838" indent="0">
              <a:buNone/>
              <a:defRPr sz="2000"/>
            </a:lvl3pPr>
            <a:lvl4pPr marL="476250" indent="0">
              <a:buNone/>
              <a:defRPr sz="1800"/>
            </a:lvl4pPr>
            <a:lvl5pPr marL="739775" indent="0">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42648731"/>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53196831"/>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1pPr>
              <a:buClr>
                <a:schemeClr val="tx2"/>
              </a:buClr>
              <a:defRPr>
                <a:gradFill>
                  <a:gsLst>
                    <a:gs pos="13869">
                      <a:schemeClr val="tx2"/>
                    </a:gs>
                    <a:gs pos="42000">
                      <a:schemeClr val="tx2"/>
                    </a:gs>
                  </a:gsLst>
                  <a:lin ang="5400000" scaled="0"/>
                </a:gradFill>
              </a:defRPr>
            </a:lvl1pPr>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25470771"/>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1883987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0" indent="0">
              <a:spcBef>
                <a:spcPts val="1224"/>
              </a:spcBef>
              <a:buClr>
                <a:schemeClr val="tx1"/>
              </a:buClr>
              <a:buFont typeface="Wingdings" pitchFamily="2" charset="2"/>
              <a:buNone/>
              <a:defRPr sz="3600">
                <a:gradFill>
                  <a:gsLst>
                    <a:gs pos="5109">
                      <a:schemeClr val="tx2"/>
                    </a:gs>
                    <a:gs pos="25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0" indent="0">
              <a:spcBef>
                <a:spcPts val="1224"/>
              </a:spcBef>
              <a:buClr>
                <a:schemeClr val="tx1"/>
              </a:buClr>
              <a:buFont typeface="Wingdings" pitchFamily="2" charset="2"/>
              <a:buNone/>
              <a:defRPr sz="3600">
                <a:gradFill>
                  <a:gsLst>
                    <a:gs pos="100000">
                      <a:schemeClr val="tx2"/>
                    </a:gs>
                    <a:gs pos="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2251682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603790"/>
          </a:xfrm>
        </p:spPr>
        <p:txBody>
          <a:bodyPr wrap="square">
            <a:spAutoFit/>
          </a:bodyPr>
          <a:lstStyle>
            <a:lvl1pPr marL="287338" indent="-287338">
              <a:spcBef>
                <a:spcPts val="1224"/>
              </a:spcBef>
              <a:buClr>
                <a:schemeClr val="tx1"/>
              </a:buClr>
              <a:buFontTx/>
              <a:buBlip>
                <a:blip r:embed="rId2"/>
              </a:buBlip>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603790"/>
          </a:xfrm>
        </p:spPr>
        <p:txBody>
          <a:bodyPr wrap="square">
            <a:spAutoFit/>
          </a:bodyPr>
          <a:lstStyle>
            <a:lvl1pPr marL="287338" indent="-287338">
              <a:spcBef>
                <a:spcPts val="1224"/>
              </a:spcBef>
              <a:buClr>
                <a:schemeClr val="tx1"/>
              </a:buClr>
              <a:buFontTx/>
              <a:buBlip>
                <a:blip r:embed="rId2"/>
              </a:buBlip>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603790"/>
          </a:xfrm>
        </p:spPr>
        <p:txBody>
          <a:bodyPr wrap="square">
            <a:spAutoFit/>
          </a:bodyPr>
          <a:lstStyle>
            <a:lvl1pPr marL="287338" indent="-287338">
              <a:spcBef>
                <a:spcPts val="1224"/>
              </a:spcBef>
              <a:buClr>
                <a:schemeClr val="tx2"/>
              </a:buClr>
              <a:buFontTx/>
              <a:buBlip>
                <a:blip r:embed="rId2"/>
              </a:buBlip>
              <a:defRPr sz="3600">
                <a:gradFill>
                  <a:gsLst>
                    <a:gs pos="5109">
                      <a:schemeClr val="tx2"/>
                    </a:gs>
                    <a:gs pos="100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603790"/>
          </a:xfrm>
        </p:spPr>
        <p:txBody>
          <a:bodyPr wrap="square">
            <a:spAutoFit/>
          </a:bodyPr>
          <a:lstStyle>
            <a:lvl1pPr marL="287338" indent="-287338">
              <a:spcBef>
                <a:spcPts val="1224"/>
              </a:spcBef>
              <a:buClr>
                <a:schemeClr val="tx2"/>
              </a:buClr>
              <a:buFontTx/>
              <a:buBlip>
                <a:blip r:embed="rId2"/>
              </a:buBlip>
              <a:defRPr sz="3600">
                <a:gradFill>
                  <a:gsLst>
                    <a:gs pos="5109">
                      <a:schemeClr val="tx2"/>
                    </a:gs>
                    <a:gs pos="100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65292402"/>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hoto Layout">
    <p:bg bwMode="gray">
      <p:bgPr>
        <a:solidFill>
          <a:srgbClr val="002050"/>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gray">
          <a:xfrm>
            <a:off x="0" y="1028"/>
            <a:ext cx="12436474" cy="6992469"/>
          </a:xfrm>
          <a:prstGeom prst="rect">
            <a:avLst/>
          </a:prstGeom>
        </p:spPr>
      </p:pic>
      <p:sp>
        <p:nvSpPr>
          <p:cNvPr id="14" name="Dark gradation bottom"/>
          <p:cNvSpPr/>
          <p:nvPr userDrawn="1"/>
        </p:nvSpPr>
        <p:spPr bwMode="gray">
          <a:xfrm flipV="1">
            <a:off x="0" y="-4"/>
            <a:ext cx="12446758" cy="6994525"/>
          </a:xfrm>
          <a:prstGeom prst="rect">
            <a:avLst/>
          </a:prstGeom>
          <a:gradFill flip="none" rotWithShape="1">
            <a:gsLst>
              <a:gs pos="0">
                <a:srgbClr val="000000">
                  <a:alpha val="73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Dark gradation top"/>
          <p:cNvSpPr/>
          <p:nvPr userDrawn="1"/>
        </p:nvSpPr>
        <p:spPr bwMode="gray">
          <a:xfrm>
            <a:off x="0" y="-1028"/>
            <a:ext cx="12446757" cy="6994525"/>
          </a:xfrm>
          <a:prstGeom prst="rect">
            <a:avLst/>
          </a:prstGeom>
          <a:gradFill flip="none" rotWithShape="1">
            <a:gsLst>
              <a:gs pos="0">
                <a:srgbClr val="000000">
                  <a:alpha val="5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Rectangle 17"/>
          <p:cNvSpPr/>
          <p:nvPr userDrawn="1"/>
        </p:nvSpPr>
        <p:spPr bwMode="gray">
          <a:xfrm>
            <a:off x="274638" y="2125663"/>
            <a:ext cx="6400800" cy="3657600"/>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3050" y="2125661"/>
            <a:ext cx="6402388" cy="2103119"/>
          </a:xfrm>
          <a:noFill/>
        </p:spPr>
        <p:txBody>
          <a:bodyPr vert="horz" wrap="square" lIns="146304" tIns="91440" rIns="146304" bIns="91440" rtlCol="0" anchor="t" anchorCtr="0">
            <a:noAutofit/>
          </a:bodyPr>
          <a:lstStyle>
            <a:lvl1pPr>
              <a:defRPr lang="en-US" sz="6000" spc="-100" baseline="0" dirty="0">
                <a:gradFill>
                  <a:gsLst>
                    <a:gs pos="5833">
                      <a:srgbClr val="FFFFFF"/>
                    </a:gs>
                    <a:gs pos="18000">
                      <a:srgbClr val="FFFFFF"/>
                    </a:gs>
                  </a:gsLst>
                  <a:lin ang="5400000" scaled="0"/>
                </a:gradFill>
              </a:defRPr>
            </a:lvl1pPr>
          </a:lstStyle>
          <a:p>
            <a:pPr lvl="0"/>
            <a:r>
              <a:rPr lang="en-US" dirty="0"/>
              <a:t>Presentation title</a:t>
            </a:r>
          </a:p>
        </p:txBody>
      </p:sp>
      <p:sp>
        <p:nvSpPr>
          <p:cNvPr id="3" name="Text Placeholder 2"/>
          <p:cNvSpPr>
            <a:spLocks noGrp="1"/>
          </p:cNvSpPr>
          <p:nvPr>
            <p:ph type="body" sz="quarter" idx="14" hasCustomPrompt="1"/>
          </p:nvPr>
        </p:nvSpPr>
        <p:spPr bwMode="ltGray">
          <a:xfrm>
            <a:off x="274638" y="4228783"/>
            <a:ext cx="6400800" cy="1554478"/>
          </a:xfrm>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dirty="0"/>
              <a:t>Speaker Name</a:t>
            </a:r>
          </a:p>
        </p:txBody>
      </p:sp>
      <p:pic>
        <p:nvPicPr>
          <p:cNvPr id="11"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58332" y="6182440"/>
            <a:ext cx="1552931" cy="332660"/>
          </a:xfrm>
          <a:prstGeom prst="rect">
            <a:avLst/>
          </a:prstGeom>
        </p:spPr>
      </p:pic>
      <p:pic>
        <p:nvPicPr>
          <p:cNvPr id="12" name="TechEd 2014 logo white"/>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74108" y="448802"/>
            <a:ext cx="2965328" cy="1283012"/>
          </a:xfrm>
          <a:prstGeom prst="rect">
            <a:avLst/>
          </a:prstGeom>
        </p:spPr>
      </p:pic>
      <p:sp>
        <p:nvSpPr>
          <p:cNvPr id="6" name="Text Placeholder 5"/>
          <p:cNvSpPr>
            <a:spLocks noGrp="1"/>
          </p:cNvSpPr>
          <p:nvPr>
            <p:ph type="body" sz="quarter" idx="15" hasCustomPrompt="1"/>
          </p:nvPr>
        </p:nvSpPr>
        <p:spPr>
          <a:xfrm>
            <a:off x="10333038" y="296863"/>
            <a:ext cx="1828800" cy="378565"/>
          </a:xfrm>
        </p:spPr>
        <p:txBody>
          <a:bodyPr/>
          <a:lstStyle>
            <a:lvl1pPr marL="0" indent="0" algn="r">
              <a:buNone/>
              <a:defRPr sz="1400" baseline="0"/>
            </a:lvl1pPr>
          </a:lstStyle>
          <a:p>
            <a:pPr lvl="0"/>
            <a:r>
              <a:rPr lang="en-US" dirty="0"/>
              <a:t>Session Code</a:t>
            </a:r>
          </a:p>
        </p:txBody>
      </p:sp>
    </p:spTree>
    <p:extLst>
      <p:ext uri="{BB962C8B-B14F-4D97-AF65-F5344CB8AC3E}">
        <p14:creationId xmlns:p14="http://schemas.microsoft.com/office/powerpoint/2010/main" val="146500361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82576" y="1211263"/>
            <a:ext cx="11889564" cy="917575"/>
          </a:xfrm>
        </p:spPr>
        <p:txBody>
          <a:bodyPr/>
          <a:lstStyle>
            <a:lvl1pPr>
              <a:defRPr sz="7200" baseline="0"/>
            </a:lvl1pPr>
          </a:lstStyle>
          <a:p>
            <a:r>
              <a:rPr lang="en-US"/>
              <a:t>Click to edit Master title style</a:t>
            </a:r>
            <a:endParaRPr lang="en-US" dirty="0"/>
          </a:p>
        </p:txBody>
      </p:sp>
    </p:spTree>
    <p:extLst>
      <p:ext uri="{BB962C8B-B14F-4D97-AF65-F5344CB8AC3E}">
        <p14:creationId xmlns:p14="http://schemas.microsoft.com/office/powerpoint/2010/main" val="2915293295"/>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113225" y="2125663"/>
            <a:ext cx="8219813" cy="1828800"/>
          </a:xfrm>
        </p:spPr>
        <p:txBody>
          <a:bodyPr/>
          <a:lstStyle>
            <a:lvl1pPr>
              <a:defRPr sz="6000" baseline="0"/>
            </a:lvl1pPr>
          </a:lstStyle>
          <a:p>
            <a:r>
              <a:rPr lang="en-US"/>
              <a:t>Click to edit Master title style</a:t>
            </a:r>
            <a:endParaRPr lang="en-US" dirty="0"/>
          </a:p>
        </p:txBody>
      </p:sp>
    </p:spTree>
    <p:extLst>
      <p:ext uri="{BB962C8B-B14F-4D97-AF65-F5344CB8AC3E}">
        <p14:creationId xmlns:p14="http://schemas.microsoft.com/office/powerpoint/2010/main" val="2390161380"/>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3225" y="2125663"/>
            <a:ext cx="8219813" cy="1828800"/>
          </a:xfrm>
        </p:spPr>
        <p:txBody>
          <a:bodyPr/>
          <a:lstStyle>
            <a:lvl1pPr>
              <a:defRPr sz="6000" baseline="0"/>
            </a:lvl1pPr>
          </a:lstStyle>
          <a:p>
            <a:r>
              <a:rPr lang="en-US"/>
              <a:t>Click to edit Master title style</a:t>
            </a:r>
            <a:endParaRPr lang="en-US" dirty="0"/>
          </a:p>
        </p:txBody>
      </p:sp>
    </p:spTree>
    <p:extLst>
      <p:ext uri="{BB962C8B-B14F-4D97-AF65-F5344CB8AC3E}">
        <p14:creationId xmlns:p14="http://schemas.microsoft.com/office/powerpoint/2010/main" val="2538603404"/>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1201806"/>
            <a:ext cx="10058399" cy="917575"/>
          </a:xfrm>
        </p:spPr>
        <p:txBody>
          <a:bodyPr/>
          <a:lstStyle>
            <a:lvl1pPr marL="233363" indent="-233363">
              <a:defRPr sz="6000"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761038" y="5126038"/>
            <a:ext cx="5486400" cy="1071062"/>
          </a:xfrm>
        </p:spPr>
        <p:txBody>
          <a:bodyPr/>
          <a:lstStyle>
            <a:lvl1pPr marL="0" indent="0">
              <a:spcBef>
                <a:spcPts val="0"/>
              </a:spcBef>
              <a:buNone/>
              <a:defRPr sz="3200" baseline="0">
                <a:latin typeface="+mj-lt"/>
              </a:defRPr>
            </a:lvl1pPr>
          </a:lstStyle>
          <a:p>
            <a:pPr lvl="0"/>
            <a:r>
              <a:rPr lang="en-US" dirty="0"/>
              <a:t>Author Name</a:t>
            </a:r>
          </a:p>
          <a:p>
            <a:pPr lvl="0"/>
            <a:r>
              <a:rPr lang="en-US" dirty="0"/>
              <a:t>Title</a:t>
            </a:r>
          </a:p>
        </p:txBody>
      </p:sp>
    </p:spTree>
    <p:extLst>
      <p:ext uri="{BB962C8B-B14F-4D97-AF65-F5344CB8AC3E}">
        <p14:creationId xmlns:p14="http://schemas.microsoft.com/office/powerpoint/2010/main" val="3183363366"/>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3"/>
            <a:ext cx="10058399" cy="917575"/>
          </a:xfrm>
        </p:spPr>
        <p:txBody>
          <a:bodyPr/>
          <a:lstStyle>
            <a:lvl1pPr marL="282575" indent="-282575">
              <a:tabLst>
                <a:tab pos="282575" algn="l"/>
              </a:tabLst>
              <a:defRPr sz="6000"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spcBef>
                <a:spcPts val="0"/>
              </a:spcBef>
              <a:buNone/>
              <a:defRPr sz="3200"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1243333861"/>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82576" y="2430462"/>
            <a:ext cx="11887200" cy="932563"/>
          </a:xfrm>
        </p:spPr>
        <p:txBody>
          <a:bodyPr/>
          <a:lstStyle>
            <a:lvl1pPr marL="0" indent="0">
              <a:buNone/>
              <a:defRPr sz="5400">
                <a:gradFill>
                  <a:gsLst>
                    <a:gs pos="3333">
                      <a:schemeClr val="tx1"/>
                    </a:gs>
                    <a:gs pos="3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p:txBody>
      </p:sp>
      <p:sp>
        <p:nvSpPr>
          <p:cNvPr id="4" name="Title 1"/>
          <p:cNvSpPr>
            <a:spLocks noGrp="1"/>
          </p:cNvSpPr>
          <p:nvPr>
            <p:ph type="title"/>
          </p:nvPr>
        </p:nvSpPr>
        <p:spPr>
          <a:xfrm>
            <a:off x="282576" y="1211263"/>
            <a:ext cx="11889564" cy="917575"/>
          </a:xfrm>
        </p:spPr>
        <p:txBody>
          <a:bodyPr/>
          <a:lstStyle>
            <a:lvl1pPr>
              <a:defRPr sz="7200" baseline="0">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480330917"/>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p:bg>
      <p:bgPr>
        <a:solidFill>
          <a:srgbClr val="00205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8450787"/>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9344578"/>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6928305"/>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1">
    <p:bg bwMode="auto">
      <p:bgPr>
        <a:solidFill>
          <a:srgbClr val="002050"/>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17165"/>
            <a:ext cx="8229535" cy="1837298"/>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a:t>Presentation title</a:t>
            </a:r>
          </a:p>
        </p:txBody>
      </p:sp>
      <p:pic>
        <p:nvPicPr>
          <p:cNvPr id="11"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74108" y="448802"/>
            <a:ext cx="2965328" cy="1283012"/>
          </a:xfrm>
          <a:prstGeom prst="rect">
            <a:avLst/>
          </a:prstGeom>
        </p:spPr>
      </p:pic>
      <p:pic>
        <p:nvPicPr>
          <p:cNvPr id="8"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58332" y="6182440"/>
            <a:ext cx="1552931" cy="332660"/>
          </a:xfrm>
          <a:prstGeom prst="rect">
            <a:avLst/>
          </a:prstGeom>
        </p:spPr>
      </p:pic>
      <p:sp>
        <p:nvSpPr>
          <p:cNvPr id="7" name="Text Placeholder 5"/>
          <p:cNvSpPr>
            <a:spLocks noGrp="1"/>
          </p:cNvSpPr>
          <p:nvPr>
            <p:ph type="body" sz="quarter" idx="15" hasCustomPrompt="1"/>
          </p:nvPr>
        </p:nvSpPr>
        <p:spPr>
          <a:xfrm>
            <a:off x="10333038" y="296863"/>
            <a:ext cx="1828800" cy="378565"/>
          </a:xfrm>
        </p:spPr>
        <p:txBody>
          <a:bodyPr/>
          <a:lstStyle>
            <a:lvl1pPr marL="0" indent="0" algn="r">
              <a:buNone/>
              <a:defRPr sz="1400" baseline="0"/>
            </a:lvl1pPr>
          </a:lstStyle>
          <a:p>
            <a:pPr lvl="0"/>
            <a:r>
              <a:rPr lang="en-US" dirty="0"/>
              <a:t>Session Code</a:t>
            </a:r>
          </a:p>
        </p:txBody>
      </p:sp>
    </p:spTree>
    <p:extLst>
      <p:ext uri="{BB962C8B-B14F-4D97-AF65-F5344CB8AC3E}">
        <p14:creationId xmlns:p14="http://schemas.microsoft.com/office/powerpoint/2010/main" val="28860535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4" orient="horz" pos="4406" userDrawn="1">
          <p15:clr>
            <a:srgbClr val="C35EA4"/>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Wingdings" panose="05000000000000000000" pitchFamily="2" charset="2"/>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Wingdings" panose="05000000000000000000" pitchFamily="2" charset="2"/>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789656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ck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Wingdings" panose="05000000000000000000" pitchFamily="2" charset="2"/>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Wingdings" panose="05000000000000000000" pitchFamily="2" charset="2"/>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9352320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Walki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71538" y="483677"/>
            <a:ext cx="1811112" cy="387966"/>
          </a:xfrm>
          <a:prstGeom prst="rect">
            <a:avLst/>
          </a:prstGeom>
        </p:spPr>
      </p:pic>
      <p:pic>
        <p:nvPicPr>
          <p:cNvPr id="6" name="TechEd 2014 logo white"/>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9058190" y="448802"/>
            <a:ext cx="2965328" cy="1283012"/>
          </a:xfrm>
          <a:prstGeom prst="rect">
            <a:avLst/>
          </a:prstGeom>
        </p:spPr>
      </p:pic>
    </p:spTree>
    <p:extLst>
      <p:ext uri="{BB962C8B-B14F-4D97-AF65-F5344CB8AC3E}">
        <p14:creationId xmlns:p14="http://schemas.microsoft.com/office/powerpoint/2010/main" val="807841698"/>
      </p:ext>
    </p:extLst>
  </p:cSld>
  <p:clrMapOvr>
    <a:masterClrMapping/>
  </p:clrMapOvr>
  <p:transition>
    <p:fade/>
  </p:transition>
  <p:extLst>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Photo Layout">
    <p:bg bwMode="gray">
      <p:bgPr>
        <a:solidFill>
          <a:srgbClr val="002050"/>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gray">
          <a:xfrm>
            <a:off x="0" y="1028"/>
            <a:ext cx="12436474" cy="6992469"/>
          </a:xfrm>
          <a:prstGeom prst="rect">
            <a:avLst/>
          </a:prstGeom>
        </p:spPr>
      </p:pic>
      <p:sp>
        <p:nvSpPr>
          <p:cNvPr id="14" name="Dark gradation bottom"/>
          <p:cNvSpPr/>
          <p:nvPr userDrawn="1"/>
        </p:nvSpPr>
        <p:spPr bwMode="gray">
          <a:xfrm flipV="1">
            <a:off x="0" y="-4"/>
            <a:ext cx="12446758" cy="6994525"/>
          </a:xfrm>
          <a:prstGeom prst="rect">
            <a:avLst/>
          </a:prstGeom>
          <a:gradFill flip="none" rotWithShape="1">
            <a:gsLst>
              <a:gs pos="0">
                <a:srgbClr val="000000">
                  <a:alpha val="73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Dark gradation top"/>
          <p:cNvSpPr/>
          <p:nvPr userDrawn="1"/>
        </p:nvSpPr>
        <p:spPr bwMode="gray">
          <a:xfrm>
            <a:off x="0" y="-1028"/>
            <a:ext cx="12446757" cy="6994525"/>
          </a:xfrm>
          <a:prstGeom prst="rect">
            <a:avLst/>
          </a:prstGeom>
          <a:gradFill flip="none" rotWithShape="1">
            <a:gsLst>
              <a:gs pos="0">
                <a:srgbClr val="000000">
                  <a:alpha val="5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Rectangle 17"/>
          <p:cNvSpPr/>
          <p:nvPr userDrawn="1"/>
        </p:nvSpPr>
        <p:spPr bwMode="gray">
          <a:xfrm>
            <a:off x="274638" y="2125663"/>
            <a:ext cx="6400800" cy="3657600"/>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3050" y="2125661"/>
            <a:ext cx="6402388" cy="2103119"/>
          </a:xfrm>
          <a:noFill/>
        </p:spPr>
        <p:txBody>
          <a:bodyPr vert="horz" wrap="square" lIns="146304" tIns="91440" rIns="146304" bIns="91440" rtlCol="0" anchor="t" anchorCtr="0">
            <a:noAutofit/>
          </a:bodyPr>
          <a:lstStyle>
            <a:lvl1pPr>
              <a:defRPr lang="en-US" sz="6000" spc="-100" baseline="0" dirty="0">
                <a:gradFill>
                  <a:gsLst>
                    <a:gs pos="5833">
                      <a:srgbClr val="FFFFFF"/>
                    </a:gs>
                    <a:gs pos="18000">
                      <a:srgbClr val="FFFFFF"/>
                    </a:gs>
                  </a:gsLst>
                  <a:lin ang="5400000" scaled="0"/>
                </a:gradFill>
              </a:defRPr>
            </a:lvl1pPr>
          </a:lstStyle>
          <a:p>
            <a:pPr lvl="0"/>
            <a:r>
              <a:rPr lang="en-US" dirty="0"/>
              <a:t>Presentation title</a:t>
            </a:r>
          </a:p>
        </p:txBody>
      </p:sp>
      <p:sp>
        <p:nvSpPr>
          <p:cNvPr id="3" name="Text Placeholder 2"/>
          <p:cNvSpPr>
            <a:spLocks noGrp="1"/>
          </p:cNvSpPr>
          <p:nvPr>
            <p:ph type="body" sz="quarter" idx="14" hasCustomPrompt="1"/>
          </p:nvPr>
        </p:nvSpPr>
        <p:spPr bwMode="ltGray">
          <a:xfrm>
            <a:off x="274638" y="4228783"/>
            <a:ext cx="6400800" cy="1554478"/>
          </a:xfrm>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dirty="0"/>
              <a:t>Speaker Name</a:t>
            </a:r>
          </a:p>
        </p:txBody>
      </p:sp>
      <p:pic>
        <p:nvPicPr>
          <p:cNvPr id="11"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58332" y="6182440"/>
            <a:ext cx="1552931" cy="332660"/>
          </a:xfrm>
          <a:prstGeom prst="rect">
            <a:avLst/>
          </a:prstGeom>
        </p:spPr>
      </p:pic>
      <p:pic>
        <p:nvPicPr>
          <p:cNvPr id="12" name="TechEd 2014 logo white"/>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74108" y="448802"/>
            <a:ext cx="2965328" cy="1283012"/>
          </a:xfrm>
          <a:prstGeom prst="rect">
            <a:avLst/>
          </a:prstGeom>
        </p:spPr>
      </p:pic>
    </p:spTree>
    <p:extLst>
      <p:ext uri="{BB962C8B-B14F-4D97-AF65-F5344CB8AC3E}">
        <p14:creationId xmlns:p14="http://schemas.microsoft.com/office/powerpoint/2010/main" val="20343738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lide 1">
    <p:bg bwMode="auto">
      <p:bgPr>
        <a:solidFill>
          <a:srgbClr val="002050"/>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17165"/>
            <a:ext cx="8229535" cy="1837298"/>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a:t>Presentation title</a:t>
            </a:r>
          </a:p>
        </p:txBody>
      </p:sp>
      <p:pic>
        <p:nvPicPr>
          <p:cNvPr id="11"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74108" y="448802"/>
            <a:ext cx="2965328" cy="1283012"/>
          </a:xfrm>
          <a:prstGeom prst="rect">
            <a:avLst/>
          </a:prstGeom>
        </p:spPr>
      </p:pic>
      <p:pic>
        <p:nvPicPr>
          <p:cNvPr id="8"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58332" y="6182440"/>
            <a:ext cx="1552931" cy="332660"/>
          </a:xfrm>
          <a:prstGeom prst="rect">
            <a:avLst/>
          </a:prstGeom>
        </p:spPr>
      </p:pic>
    </p:spTree>
    <p:extLst>
      <p:ext uri="{BB962C8B-B14F-4D97-AF65-F5344CB8AC3E}">
        <p14:creationId xmlns:p14="http://schemas.microsoft.com/office/powerpoint/2010/main" val="87242975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4406">
          <p15:clr>
            <a:srgbClr val="C35EA4"/>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auto">
          <a:xfrm>
            <a:off x="274638" y="2125663"/>
            <a:ext cx="8229600" cy="3657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74702" y="2125678"/>
            <a:ext cx="8229536" cy="1828786"/>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8229537" cy="1828007"/>
          </a:xfrm>
          <a:noFill/>
        </p:spPr>
        <p:txBody>
          <a:bodyPr lIns="146304" tIns="109728" rIns="146304" bIns="109728">
            <a:noAutofit/>
          </a:bodyPr>
          <a:lstStyle>
            <a:lvl1pPr marL="0" indent="0">
              <a:spcBef>
                <a:spcPts val="0"/>
              </a:spcBef>
              <a:buNone/>
              <a:defRPr sz="3600" spc="0" baseline="0">
                <a:gradFill>
                  <a:gsLst>
                    <a:gs pos="2917">
                      <a:srgbClr val="FFFFFF"/>
                    </a:gs>
                    <a:gs pos="30000">
                      <a:srgbClr val="FFFFFF"/>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bwMode="invGray">
          <a:xfrm>
            <a:off x="458332" y="6182440"/>
            <a:ext cx="1552931" cy="332660"/>
          </a:xfrm>
          <a:prstGeom prst="rect">
            <a:avLst/>
          </a:prstGeom>
        </p:spPr>
      </p:pic>
      <p:pic>
        <p:nvPicPr>
          <p:cNvPr id="10" name="TechEd 2014 logo white"/>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74108" y="448802"/>
            <a:ext cx="2965328" cy="1283012"/>
          </a:xfrm>
          <a:prstGeom prst="rect">
            <a:avLst/>
          </a:prstGeom>
        </p:spPr>
      </p:pic>
    </p:spTree>
    <p:extLst>
      <p:ext uri="{BB962C8B-B14F-4D97-AF65-F5344CB8AC3E}">
        <p14:creationId xmlns:p14="http://schemas.microsoft.com/office/powerpoint/2010/main" val="317960671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emo slide">
    <p:bg bwMode="auto">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8229599"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8229589" cy="1829593"/>
          </a:xfrm>
          <a:noFill/>
        </p:spPr>
        <p:txBody>
          <a:bodyPr lIns="182880" tIns="146304" rIns="182880" bIns="146304">
            <a:noAutofit/>
          </a:bodyPr>
          <a:lstStyle>
            <a:lvl1pPr marL="0" indent="0">
              <a:spcBef>
                <a:spcPts val="0"/>
              </a:spcBef>
              <a:buNone/>
              <a:defRPr sz="3600" spc="0" baseline="0">
                <a:gradFill>
                  <a:gsLst>
                    <a:gs pos="0">
                      <a:srgbClr val="FFFFFF"/>
                    </a:gs>
                    <a:gs pos="100000">
                      <a:srgbClr val="FFFFFF"/>
                    </a:gs>
                  </a:gsLst>
                  <a:lin ang="5400000" scaled="0"/>
                </a:gradFill>
                <a:latin typeface="+mj-lt"/>
              </a:defRPr>
            </a:lvl1pPr>
          </a:lstStyle>
          <a:p>
            <a:pPr lvl="0"/>
            <a:r>
              <a:rPr lang="en-US" dirty="0"/>
              <a:t>Speaker Name</a:t>
            </a:r>
          </a:p>
        </p:txBody>
      </p:sp>
      <p:pic>
        <p:nvPicPr>
          <p:cNvPr id="6"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2"/>
            <a:ext cx="2965328" cy="1283012"/>
          </a:xfrm>
          <a:prstGeom prst="rect">
            <a:avLst/>
          </a:prstGeom>
        </p:spPr>
      </p:pic>
    </p:spTree>
    <p:extLst>
      <p:ext uri="{BB962C8B-B14F-4D97-AF65-F5344CB8AC3E}">
        <p14:creationId xmlns:p14="http://schemas.microsoft.com/office/powerpoint/2010/main" val="105057592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3"/>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8229599"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a:t>Video title</a:t>
            </a:r>
          </a:p>
        </p:txBody>
      </p:sp>
      <p:pic>
        <p:nvPicPr>
          <p:cNvPr id="5"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2"/>
            <a:ext cx="2965328" cy="1283012"/>
          </a:xfrm>
          <a:prstGeom prst="rect">
            <a:avLst/>
          </a:prstGeom>
        </p:spPr>
      </p:pic>
    </p:spTree>
    <p:extLst>
      <p:ext uri="{BB962C8B-B14F-4D97-AF65-F5344CB8AC3E}">
        <p14:creationId xmlns:p14="http://schemas.microsoft.com/office/powerpoint/2010/main" val="405101946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87586">
                      <a:srgbClr val="FFFFFF"/>
                    </a:gs>
                    <a:gs pos="52000">
                      <a:srgbClr val="FFFFFF"/>
                    </a:gs>
                  </a:gsLst>
                  <a:lin ang="5400000" scaled="0"/>
                </a:gradFill>
              </a:defRPr>
            </a:lvl1pPr>
          </a:lstStyle>
          <a:p>
            <a:r>
              <a:rPr lang="en-US" dirty="0"/>
              <a:t>Section title</a:t>
            </a:r>
          </a:p>
        </p:txBody>
      </p:sp>
      <p:pic>
        <p:nvPicPr>
          <p:cNvPr id="4"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2"/>
            <a:ext cx="2965328" cy="1283012"/>
          </a:xfrm>
          <a:prstGeom prst="rect">
            <a:avLst/>
          </a:prstGeom>
        </p:spPr>
      </p:pic>
    </p:spTree>
    <p:extLst>
      <p:ext uri="{BB962C8B-B14F-4D97-AF65-F5344CB8AC3E}">
        <p14:creationId xmlns:p14="http://schemas.microsoft.com/office/powerpoint/2010/main" val="21335294"/>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87586">
                      <a:srgbClr val="FFFFFF"/>
                    </a:gs>
                    <a:gs pos="52000">
                      <a:srgbClr val="FFFFFF"/>
                    </a:gs>
                  </a:gsLst>
                  <a:lin ang="5400000" scaled="0"/>
                </a:gradFill>
              </a:defRPr>
            </a:lvl1pPr>
          </a:lstStyle>
          <a:p>
            <a:r>
              <a:rPr lang="en-US" dirty="0"/>
              <a:t>Section title</a:t>
            </a:r>
          </a:p>
        </p:txBody>
      </p:sp>
      <p:pic>
        <p:nvPicPr>
          <p:cNvPr id="4"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2"/>
            <a:ext cx="2965328" cy="1283012"/>
          </a:xfrm>
          <a:prstGeom prst="rect">
            <a:avLst/>
          </a:prstGeom>
        </p:spPr>
      </p:pic>
    </p:spTree>
    <p:extLst>
      <p:ext uri="{BB962C8B-B14F-4D97-AF65-F5344CB8AC3E}">
        <p14:creationId xmlns:p14="http://schemas.microsoft.com/office/powerpoint/2010/main" val="550298520"/>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auto">
          <a:xfrm>
            <a:off x="274638" y="2125663"/>
            <a:ext cx="8229600" cy="3657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74702" y="2125678"/>
            <a:ext cx="8229536" cy="1828786"/>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8229537" cy="1828007"/>
          </a:xfrm>
          <a:noFill/>
        </p:spPr>
        <p:txBody>
          <a:bodyPr lIns="146304" tIns="109728" rIns="146304" bIns="109728">
            <a:noAutofit/>
          </a:bodyPr>
          <a:lstStyle>
            <a:lvl1pPr marL="0" indent="0">
              <a:spcBef>
                <a:spcPts val="0"/>
              </a:spcBef>
              <a:buNone/>
              <a:defRPr sz="3600" spc="0" baseline="0">
                <a:gradFill>
                  <a:gsLst>
                    <a:gs pos="2917">
                      <a:srgbClr val="FFFFFF"/>
                    </a:gs>
                    <a:gs pos="30000">
                      <a:srgbClr val="FFFFFF"/>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bwMode="invGray">
          <a:xfrm>
            <a:off x="458332" y="6182440"/>
            <a:ext cx="1552931" cy="332660"/>
          </a:xfrm>
          <a:prstGeom prst="rect">
            <a:avLst/>
          </a:prstGeom>
        </p:spPr>
      </p:pic>
      <p:pic>
        <p:nvPicPr>
          <p:cNvPr id="10" name="TechEd 2014 logo white"/>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74108" y="448802"/>
            <a:ext cx="2965328" cy="1283012"/>
          </a:xfrm>
          <a:prstGeom prst="rect">
            <a:avLst/>
          </a:prstGeom>
        </p:spPr>
      </p:pic>
      <p:sp>
        <p:nvSpPr>
          <p:cNvPr id="11" name="Text Placeholder 5"/>
          <p:cNvSpPr>
            <a:spLocks noGrp="1"/>
          </p:cNvSpPr>
          <p:nvPr>
            <p:ph type="body" sz="quarter" idx="15" hasCustomPrompt="1"/>
          </p:nvPr>
        </p:nvSpPr>
        <p:spPr>
          <a:xfrm>
            <a:off x="10333038" y="296863"/>
            <a:ext cx="1828800" cy="378565"/>
          </a:xfrm>
        </p:spPr>
        <p:txBody>
          <a:bodyPr/>
          <a:lstStyle>
            <a:lvl1pPr marL="0" indent="0" algn="r">
              <a:buNone/>
              <a:defRPr sz="1400" baseline="0"/>
            </a:lvl1pPr>
          </a:lstStyle>
          <a:p>
            <a:pPr lvl="0"/>
            <a:r>
              <a:rPr lang="en-US" dirty="0"/>
              <a:t>Session Code</a:t>
            </a:r>
          </a:p>
        </p:txBody>
      </p:sp>
    </p:spTree>
    <p:extLst>
      <p:ext uri="{BB962C8B-B14F-4D97-AF65-F5344CB8AC3E}">
        <p14:creationId xmlns:p14="http://schemas.microsoft.com/office/powerpoint/2010/main" val="134124479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lgn="l" defTabSz="932742" rtl="0" eaLnBrk="1" latinLnBrk="0" hangingPunct="1">
              <a:lnSpc>
                <a:spcPct val="90000"/>
              </a:lnSpc>
              <a:spcBef>
                <a:spcPct val="0"/>
              </a:spcBef>
              <a:buNone/>
              <a:defRPr lang="en-US" sz="8800" b="0" kern="1200" cap="none" spc="-100"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a:t>Section title</a:t>
            </a:r>
          </a:p>
        </p:txBody>
      </p:sp>
      <p:pic>
        <p:nvPicPr>
          <p:cNvPr id="4"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2"/>
            <a:ext cx="2965328" cy="1283012"/>
          </a:xfrm>
          <a:prstGeom prst="rect">
            <a:avLst/>
          </a:prstGeom>
        </p:spPr>
      </p:pic>
    </p:spTree>
    <p:extLst>
      <p:ext uri="{BB962C8B-B14F-4D97-AF65-F5344CB8AC3E}">
        <p14:creationId xmlns:p14="http://schemas.microsoft.com/office/powerpoint/2010/main" val="2946949155"/>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lgn="l" defTabSz="932742" rtl="0" eaLnBrk="1" latinLnBrk="0" hangingPunct="1">
              <a:lnSpc>
                <a:spcPct val="90000"/>
              </a:lnSpc>
              <a:spcBef>
                <a:spcPct val="0"/>
              </a:spcBef>
              <a:buNone/>
              <a:defRPr lang="en-US" sz="8800" b="0" kern="1200" cap="none" spc="-100"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a:t>Section title</a:t>
            </a:r>
          </a:p>
        </p:txBody>
      </p:sp>
      <p:pic>
        <p:nvPicPr>
          <p:cNvPr id="4"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2"/>
            <a:ext cx="2965328" cy="1283012"/>
          </a:xfrm>
          <a:prstGeom prst="rect">
            <a:avLst/>
          </a:prstGeom>
        </p:spPr>
      </p:pic>
    </p:spTree>
    <p:extLst>
      <p:ext uri="{BB962C8B-B14F-4D97-AF65-F5344CB8AC3E}">
        <p14:creationId xmlns:p14="http://schemas.microsoft.com/office/powerpoint/2010/main" val="2150612725"/>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39" y="1212849"/>
            <a:ext cx="11889564" cy="2059025"/>
          </a:xfrm>
        </p:spPr>
        <p:txBody>
          <a:bodyPr/>
          <a:lstStyle>
            <a:lvl1pPr marL="0" indent="0">
              <a:buNone/>
              <a:defRPr/>
            </a:lvl1pPr>
            <a:lvl2pPr marL="28575" indent="0">
              <a:buNone/>
              <a:defRPr sz="2000"/>
            </a:lvl2pPr>
            <a:lvl3pPr marL="223838" indent="0">
              <a:buNone/>
              <a:defRPr sz="2000"/>
            </a:lvl3pPr>
            <a:lvl4pPr marL="476250" indent="0">
              <a:buNone/>
              <a:defRPr sz="1800"/>
            </a:lvl4pPr>
            <a:lvl5pPr marL="739775" indent="0">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91659118"/>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39" y="1212849"/>
            <a:ext cx="11889564" cy="2059025"/>
          </a:xfrm>
        </p:spPr>
        <p:txBody>
          <a:bodyPr/>
          <a:lstStyle>
            <a:lvl1pPr marL="0" indent="0">
              <a:buNone/>
              <a:defRPr>
                <a:gradFill>
                  <a:gsLst>
                    <a:gs pos="2920">
                      <a:schemeClr val="tx2"/>
                    </a:gs>
                    <a:gs pos="39000">
                      <a:schemeClr val="tx2"/>
                    </a:gs>
                  </a:gsLst>
                  <a:lin ang="5400000" scaled="0"/>
                </a:gradFill>
              </a:defRPr>
            </a:lvl1pPr>
            <a:lvl2pPr marL="28575" indent="0">
              <a:buNone/>
              <a:defRPr sz="2000"/>
            </a:lvl2pPr>
            <a:lvl3pPr marL="223838" indent="0">
              <a:buNone/>
              <a:defRPr sz="2000"/>
            </a:lvl3pPr>
            <a:lvl4pPr marL="476250" indent="0">
              <a:buNone/>
              <a:defRPr sz="1800"/>
            </a:lvl4pPr>
            <a:lvl5pPr marL="739775" indent="0">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56099674"/>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20251827"/>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1pPr>
              <a:buClr>
                <a:schemeClr val="tx2"/>
              </a:buClr>
              <a:defRPr>
                <a:gradFill>
                  <a:gsLst>
                    <a:gs pos="13869">
                      <a:schemeClr val="tx2"/>
                    </a:gs>
                    <a:gs pos="42000">
                      <a:schemeClr val="tx2"/>
                    </a:gs>
                  </a:gsLst>
                  <a:lin ang="5400000" scaled="0"/>
                </a:gradFill>
              </a:defRPr>
            </a:lvl1pPr>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02282659"/>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19645256"/>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0" indent="0">
              <a:spcBef>
                <a:spcPts val="1224"/>
              </a:spcBef>
              <a:buClr>
                <a:schemeClr val="tx1"/>
              </a:buClr>
              <a:buFont typeface="Wingdings" pitchFamily="2" charset="2"/>
              <a:buNone/>
              <a:defRPr sz="3600">
                <a:gradFill>
                  <a:gsLst>
                    <a:gs pos="5109">
                      <a:schemeClr val="tx2"/>
                    </a:gs>
                    <a:gs pos="25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0" indent="0">
              <a:spcBef>
                <a:spcPts val="1224"/>
              </a:spcBef>
              <a:buClr>
                <a:schemeClr val="tx1"/>
              </a:buClr>
              <a:buFont typeface="Wingdings" pitchFamily="2" charset="2"/>
              <a:buNone/>
              <a:defRPr sz="3600">
                <a:gradFill>
                  <a:gsLst>
                    <a:gs pos="100000">
                      <a:schemeClr val="tx2"/>
                    </a:gs>
                    <a:gs pos="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96098759"/>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603790"/>
          </a:xfrm>
        </p:spPr>
        <p:txBody>
          <a:bodyPr wrap="square">
            <a:spAutoFit/>
          </a:bodyPr>
          <a:lstStyle>
            <a:lvl1pPr marL="287338" indent="-287338">
              <a:spcBef>
                <a:spcPts val="1224"/>
              </a:spcBef>
              <a:buClr>
                <a:schemeClr val="tx1"/>
              </a:buClr>
              <a:buFontTx/>
              <a:buBlip>
                <a:blip r:embed="rId2"/>
              </a:buBlip>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603790"/>
          </a:xfrm>
        </p:spPr>
        <p:txBody>
          <a:bodyPr wrap="square">
            <a:spAutoFit/>
          </a:bodyPr>
          <a:lstStyle>
            <a:lvl1pPr marL="287338" indent="-287338">
              <a:spcBef>
                <a:spcPts val="1224"/>
              </a:spcBef>
              <a:buClr>
                <a:schemeClr val="tx1"/>
              </a:buClr>
              <a:buFontTx/>
              <a:buBlip>
                <a:blip r:embed="rId2"/>
              </a:buBlip>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8862010"/>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603790"/>
          </a:xfrm>
        </p:spPr>
        <p:txBody>
          <a:bodyPr wrap="square">
            <a:spAutoFit/>
          </a:bodyPr>
          <a:lstStyle>
            <a:lvl1pPr marL="287338" indent="-287338">
              <a:spcBef>
                <a:spcPts val="1224"/>
              </a:spcBef>
              <a:buClr>
                <a:schemeClr val="tx2"/>
              </a:buClr>
              <a:buFontTx/>
              <a:buBlip>
                <a:blip r:embed="rId2"/>
              </a:buBlip>
              <a:defRPr sz="3600">
                <a:gradFill>
                  <a:gsLst>
                    <a:gs pos="5109">
                      <a:schemeClr val="tx2"/>
                    </a:gs>
                    <a:gs pos="100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603790"/>
          </a:xfrm>
        </p:spPr>
        <p:txBody>
          <a:bodyPr wrap="square">
            <a:spAutoFit/>
          </a:bodyPr>
          <a:lstStyle>
            <a:lvl1pPr marL="287338" indent="-287338">
              <a:spcBef>
                <a:spcPts val="1224"/>
              </a:spcBef>
              <a:buClr>
                <a:schemeClr val="tx2"/>
              </a:buClr>
              <a:buFontTx/>
              <a:buBlip>
                <a:blip r:embed="rId2"/>
              </a:buBlip>
              <a:defRPr sz="3600">
                <a:gradFill>
                  <a:gsLst>
                    <a:gs pos="5109">
                      <a:schemeClr val="tx2"/>
                    </a:gs>
                    <a:gs pos="100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64992793"/>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emo slide">
    <p:bg bwMode="auto">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8229599"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8229589" cy="1829593"/>
          </a:xfrm>
          <a:noFill/>
        </p:spPr>
        <p:txBody>
          <a:bodyPr lIns="182880" tIns="146304" rIns="182880" bIns="146304">
            <a:noAutofit/>
          </a:bodyPr>
          <a:lstStyle>
            <a:lvl1pPr marL="0" indent="0">
              <a:spcBef>
                <a:spcPts val="0"/>
              </a:spcBef>
              <a:buNone/>
              <a:defRPr sz="3600" spc="0" baseline="0">
                <a:gradFill>
                  <a:gsLst>
                    <a:gs pos="0">
                      <a:srgbClr val="FFFFFF"/>
                    </a:gs>
                    <a:gs pos="100000">
                      <a:srgbClr val="FFFFFF"/>
                    </a:gs>
                  </a:gsLst>
                  <a:lin ang="5400000" scaled="0"/>
                </a:gradFill>
                <a:latin typeface="+mj-lt"/>
              </a:defRPr>
            </a:lvl1pPr>
          </a:lstStyle>
          <a:p>
            <a:pPr lvl="0"/>
            <a:r>
              <a:rPr lang="en-US" dirty="0"/>
              <a:t>Speaker Name</a:t>
            </a:r>
          </a:p>
        </p:txBody>
      </p:sp>
      <p:pic>
        <p:nvPicPr>
          <p:cNvPr id="6"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2"/>
            <a:ext cx="2965328" cy="1283012"/>
          </a:xfrm>
          <a:prstGeom prst="rect">
            <a:avLst/>
          </a:prstGeom>
        </p:spPr>
      </p:pic>
    </p:spTree>
    <p:extLst>
      <p:ext uri="{BB962C8B-B14F-4D97-AF65-F5344CB8AC3E}">
        <p14:creationId xmlns:p14="http://schemas.microsoft.com/office/powerpoint/2010/main" val="292386190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40333266"/>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82576" y="1211263"/>
            <a:ext cx="11889564" cy="917575"/>
          </a:xfrm>
        </p:spPr>
        <p:txBody>
          <a:bodyPr/>
          <a:lstStyle>
            <a:lvl1pPr>
              <a:defRPr sz="7200" baseline="0"/>
            </a:lvl1pPr>
          </a:lstStyle>
          <a:p>
            <a:r>
              <a:rPr lang="en-US"/>
              <a:t>Click to edit Master title style</a:t>
            </a:r>
            <a:endParaRPr lang="en-US" dirty="0"/>
          </a:p>
        </p:txBody>
      </p:sp>
    </p:spTree>
    <p:extLst>
      <p:ext uri="{BB962C8B-B14F-4D97-AF65-F5344CB8AC3E}">
        <p14:creationId xmlns:p14="http://schemas.microsoft.com/office/powerpoint/2010/main" val="1757100175"/>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113225" y="2125663"/>
            <a:ext cx="8219813" cy="1828800"/>
          </a:xfrm>
        </p:spPr>
        <p:txBody>
          <a:bodyPr/>
          <a:lstStyle>
            <a:lvl1pPr>
              <a:defRPr sz="6000" baseline="0"/>
            </a:lvl1pPr>
          </a:lstStyle>
          <a:p>
            <a:r>
              <a:rPr lang="en-US"/>
              <a:t>Click to edit Master title style</a:t>
            </a:r>
            <a:endParaRPr lang="en-US" dirty="0"/>
          </a:p>
        </p:txBody>
      </p:sp>
    </p:spTree>
    <p:extLst>
      <p:ext uri="{BB962C8B-B14F-4D97-AF65-F5344CB8AC3E}">
        <p14:creationId xmlns:p14="http://schemas.microsoft.com/office/powerpoint/2010/main" val="2781079125"/>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3225" y="2125663"/>
            <a:ext cx="8219813" cy="1828800"/>
          </a:xfrm>
        </p:spPr>
        <p:txBody>
          <a:bodyPr/>
          <a:lstStyle>
            <a:lvl1pPr>
              <a:defRPr sz="6000" baseline="0"/>
            </a:lvl1pPr>
          </a:lstStyle>
          <a:p>
            <a:r>
              <a:rPr lang="en-US"/>
              <a:t>Click to edit Master title style</a:t>
            </a:r>
            <a:endParaRPr lang="en-US" dirty="0"/>
          </a:p>
        </p:txBody>
      </p:sp>
    </p:spTree>
    <p:extLst>
      <p:ext uri="{BB962C8B-B14F-4D97-AF65-F5344CB8AC3E}">
        <p14:creationId xmlns:p14="http://schemas.microsoft.com/office/powerpoint/2010/main" val="1222552865"/>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1201806"/>
            <a:ext cx="10058399" cy="917575"/>
          </a:xfrm>
        </p:spPr>
        <p:txBody>
          <a:bodyPr/>
          <a:lstStyle>
            <a:lvl1pPr marL="233363" indent="-233363">
              <a:defRPr sz="6000"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761038" y="5126038"/>
            <a:ext cx="5486400" cy="1071062"/>
          </a:xfrm>
        </p:spPr>
        <p:txBody>
          <a:bodyPr/>
          <a:lstStyle>
            <a:lvl1pPr marL="0" indent="0">
              <a:spcBef>
                <a:spcPts val="0"/>
              </a:spcBef>
              <a:buNone/>
              <a:defRPr sz="3200" baseline="0">
                <a:latin typeface="+mj-lt"/>
              </a:defRPr>
            </a:lvl1pPr>
          </a:lstStyle>
          <a:p>
            <a:pPr lvl="0"/>
            <a:r>
              <a:rPr lang="en-US" dirty="0"/>
              <a:t>Author Name</a:t>
            </a:r>
          </a:p>
          <a:p>
            <a:pPr lvl="0"/>
            <a:r>
              <a:rPr lang="en-US" dirty="0"/>
              <a:t>Title</a:t>
            </a:r>
          </a:p>
        </p:txBody>
      </p:sp>
    </p:spTree>
    <p:extLst>
      <p:ext uri="{BB962C8B-B14F-4D97-AF65-F5344CB8AC3E}">
        <p14:creationId xmlns:p14="http://schemas.microsoft.com/office/powerpoint/2010/main" val="3755728927"/>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3"/>
            <a:ext cx="10058399" cy="917575"/>
          </a:xfrm>
        </p:spPr>
        <p:txBody>
          <a:bodyPr/>
          <a:lstStyle>
            <a:lvl1pPr marL="282575" indent="-282575">
              <a:tabLst>
                <a:tab pos="282575" algn="l"/>
              </a:tabLst>
              <a:defRPr sz="6000"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spcBef>
                <a:spcPts val="0"/>
              </a:spcBef>
              <a:buNone/>
              <a:defRPr sz="3200"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1004337531"/>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82576" y="2430462"/>
            <a:ext cx="11887200" cy="932563"/>
          </a:xfrm>
        </p:spPr>
        <p:txBody>
          <a:bodyPr/>
          <a:lstStyle>
            <a:lvl1pPr marL="0" indent="0">
              <a:buNone/>
              <a:defRPr sz="5400">
                <a:gradFill>
                  <a:gsLst>
                    <a:gs pos="3333">
                      <a:schemeClr val="tx1"/>
                    </a:gs>
                    <a:gs pos="3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p:txBody>
      </p:sp>
      <p:sp>
        <p:nvSpPr>
          <p:cNvPr id="4" name="Title 1"/>
          <p:cNvSpPr>
            <a:spLocks noGrp="1"/>
          </p:cNvSpPr>
          <p:nvPr>
            <p:ph type="title"/>
          </p:nvPr>
        </p:nvSpPr>
        <p:spPr>
          <a:xfrm>
            <a:off x="282576" y="1211263"/>
            <a:ext cx="11889564" cy="917575"/>
          </a:xfrm>
        </p:spPr>
        <p:txBody>
          <a:bodyPr/>
          <a:lstStyle>
            <a:lvl1pPr>
              <a:defRPr sz="7200" baseline="0">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086018601"/>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nk">
    <p:bg>
      <p:bgPr>
        <a:solidFill>
          <a:srgbClr val="00205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06768504"/>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1850769"/>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5362906"/>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3"/>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8229599"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a:t>Video title</a:t>
            </a:r>
          </a:p>
        </p:txBody>
      </p:sp>
      <p:pic>
        <p:nvPicPr>
          <p:cNvPr id="5"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2"/>
            <a:ext cx="2965328" cy="1283012"/>
          </a:xfrm>
          <a:prstGeom prst="rect">
            <a:avLst/>
          </a:prstGeom>
        </p:spPr>
      </p:pic>
    </p:spTree>
    <p:extLst>
      <p:ext uri="{BB962C8B-B14F-4D97-AF65-F5344CB8AC3E}">
        <p14:creationId xmlns:p14="http://schemas.microsoft.com/office/powerpoint/2010/main" val="215941221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38731018"/>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16152"/>
            <a:ext cx="11887199" cy="2131353"/>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70942149"/>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Wingdings" panose="05000000000000000000" pitchFamily="2" charset="2"/>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Wingdings" panose="05000000000000000000" pitchFamily="2" charset="2"/>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0716845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ck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Wingdings" panose="05000000000000000000" pitchFamily="2" charset="2"/>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Wingdings" panose="05000000000000000000" pitchFamily="2" charset="2"/>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3257006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Walki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71538" y="483677"/>
            <a:ext cx="1811112" cy="387966"/>
          </a:xfrm>
          <a:prstGeom prst="rect">
            <a:avLst/>
          </a:prstGeom>
        </p:spPr>
      </p:pic>
      <p:pic>
        <p:nvPicPr>
          <p:cNvPr id="6" name="TechEd 2014 logo white"/>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9058190" y="448802"/>
            <a:ext cx="2965328" cy="1283012"/>
          </a:xfrm>
          <a:prstGeom prst="rect">
            <a:avLst/>
          </a:prstGeom>
        </p:spPr>
      </p:pic>
    </p:spTree>
    <p:extLst>
      <p:ext uri="{BB962C8B-B14F-4D97-AF65-F5344CB8AC3E}">
        <p14:creationId xmlns:p14="http://schemas.microsoft.com/office/powerpoint/2010/main" val="195873035"/>
      </p:ext>
    </p:extLst>
  </p:cSld>
  <p:clrMapOvr>
    <a:masterClrMapping/>
  </p:clrMapOvr>
  <p:transition>
    <p:fade/>
  </p:transition>
  <p:extLst>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Slide Photo Layout">
    <p:bg bwMode="gray">
      <p:bgPr>
        <a:solidFill>
          <a:srgbClr val="002050"/>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gray">
          <a:xfrm>
            <a:off x="0" y="1028"/>
            <a:ext cx="12436474" cy="6992469"/>
          </a:xfrm>
          <a:prstGeom prst="rect">
            <a:avLst/>
          </a:prstGeom>
        </p:spPr>
      </p:pic>
      <p:sp>
        <p:nvSpPr>
          <p:cNvPr id="14" name="Dark gradation bottom"/>
          <p:cNvSpPr/>
          <p:nvPr userDrawn="1"/>
        </p:nvSpPr>
        <p:spPr bwMode="gray">
          <a:xfrm flipV="1">
            <a:off x="0" y="-4"/>
            <a:ext cx="12446758" cy="6994525"/>
          </a:xfrm>
          <a:prstGeom prst="rect">
            <a:avLst/>
          </a:prstGeom>
          <a:gradFill flip="none" rotWithShape="1">
            <a:gsLst>
              <a:gs pos="0">
                <a:srgbClr val="000000">
                  <a:alpha val="73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Dark gradation top"/>
          <p:cNvSpPr/>
          <p:nvPr userDrawn="1"/>
        </p:nvSpPr>
        <p:spPr bwMode="gray">
          <a:xfrm>
            <a:off x="0" y="-1028"/>
            <a:ext cx="12446757" cy="6994525"/>
          </a:xfrm>
          <a:prstGeom prst="rect">
            <a:avLst/>
          </a:prstGeom>
          <a:gradFill flip="none" rotWithShape="1">
            <a:gsLst>
              <a:gs pos="0">
                <a:srgbClr val="000000">
                  <a:alpha val="5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Rectangle 17"/>
          <p:cNvSpPr/>
          <p:nvPr userDrawn="1"/>
        </p:nvSpPr>
        <p:spPr bwMode="gray">
          <a:xfrm>
            <a:off x="274638" y="2125663"/>
            <a:ext cx="6400800" cy="3657600"/>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3050" y="2125661"/>
            <a:ext cx="6402388" cy="2103119"/>
          </a:xfrm>
          <a:noFill/>
        </p:spPr>
        <p:txBody>
          <a:bodyPr vert="horz" wrap="square" lIns="146304" tIns="91440" rIns="146304" bIns="91440" rtlCol="0" anchor="t" anchorCtr="0">
            <a:noAutofit/>
          </a:bodyPr>
          <a:lstStyle>
            <a:lvl1pPr>
              <a:defRPr lang="en-US" sz="6000" spc="-100" baseline="0" dirty="0">
                <a:gradFill>
                  <a:gsLst>
                    <a:gs pos="5833">
                      <a:srgbClr val="FFFFFF"/>
                    </a:gs>
                    <a:gs pos="18000">
                      <a:srgbClr val="FFFFFF"/>
                    </a:gs>
                  </a:gsLst>
                  <a:lin ang="5400000" scaled="0"/>
                </a:gradFill>
              </a:defRPr>
            </a:lvl1pPr>
          </a:lstStyle>
          <a:p>
            <a:pPr lvl="0"/>
            <a:r>
              <a:rPr lang="en-US" dirty="0"/>
              <a:t>Presentation title</a:t>
            </a:r>
          </a:p>
        </p:txBody>
      </p:sp>
      <p:sp>
        <p:nvSpPr>
          <p:cNvPr id="3" name="Text Placeholder 2"/>
          <p:cNvSpPr>
            <a:spLocks noGrp="1"/>
          </p:cNvSpPr>
          <p:nvPr>
            <p:ph type="body" sz="quarter" idx="14" hasCustomPrompt="1"/>
          </p:nvPr>
        </p:nvSpPr>
        <p:spPr bwMode="ltGray">
          <a:xfrm>
            <a:off x="274638" y="4228783"/>
            <a:ext cx="6400800" cy="1554478"/>
          </a:xfrm>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dirty="0"/>
              <a:t>Speaker Name</a:t>
            </a:r>
          </a:p>
        </p:txBody>
      </p:sp>
      <p:pic>
        <p:nvPicPr>
          <p:cNvPr id="11"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58332" y="6182440"/>
            <a:ext cx="1552931" cy="332660"/>
          </a:xfrm>
          <a:prstGeom prst="rect">
            <a:avLst/>
          </a:prstGeom>
        </p:spPr>
      </p:pic>
      <p:pic>
        <p:nvPicPr>
          <p:cNvPr id="12" name="TechEd 2014 logo white"/>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74108" y="448802"/>
            <a:ext cx="2965328" cy="1283012"/>
          </a:xfrm>
          <a:prstGeom prst="rect">
            <a:avLst/>
          </a:prstGeom>
        </p:spPr>
      </p:pic>
    </p:spTree>
    <p:extLst>
      <p:ext uri="{BB962C8B-B14F-4D97-AF65-F5344CB8AC3E}">
        <p14:creationId xmlns:p14="http://schemas.microsoft.com/office/powerpoint/2010/main" val="180392720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Slide 1">
    <p:bg bwMode="auto">
      <p:bgPr>
        <a:solidFill>
          <a:srgbClr val="002050"/>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17165"/>
            <a:ext cx="8229535" cy="1837298"/>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a:t>Presentation title</a:t>
            </a:r>
          </a:p>
        </p:txBody>
      </p:sp>
      <p:pic>
        <p:nvPicPr>
          <p:cNvPr id="11"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74108" y="448802"/>
            <a:ext cx="2965328" cy="1283012"/>
          </a:xfrm>
          <a:prstGeom prst="rect">
            <a:avLst/>
          </a:prstGeom>
        </p:spPr>
      </p:pic>
      <p:pic>
        <p:nvPicPr>
          <p:cNvPr id="8"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58332" y="6182440"/>
            <a:ext cx="1552931" cy="332660"/>
          </a:xfrm>
          <a:prstGeom prst="rect">
            <a:avLst/>
          </a:prstGeom>
        </p:spPr>
      </p:pic>
    </p:spTree>
    <p:extLst>
      <p:ext uri="{BB962C8B-B14F-4D97-AF65-F5344CB8AC3E}">
        <p14:creationId xmlns:p14="http://schemas.microsoft.com/office/powerpoint/2010/main" val="161875026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4406">
          <p15:clr>
            <a:srgbClr val="C35EA4"/>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auto">
          <a:xfrm>
            <a:off x="274638" y="2125663"/>
            <a:ext cx="8229600" cy="3657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74702" y="2125678"/>
            <a:ext cx="8229536" cy="1828786"/>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8229537" cy="1828007"/>
          </a:xfrm>
          <a:noFill/>
        </p:spPr>
        <p:txBody>
          <a:bodyPr lIns="146304" tIns="109728" rIns="146304" bIns="109728">
            <a:noAutofit/>
          </a:bodyPr>
          <a:lstStyle>
            <a:lvl1pPr marL="0" indent="0">
              <a:spcBef>
                <a:spcPts val="0"/>
              </a:spcBef>
              <a:buNone/>
              <a:defRPr sz="3600" spc="0" baseline="0">
                <a:gradFill>
                  <a:gsLst>
                    <a:gs pos="2917">
                      <a:srgbClr val="FFFFFF"/>
                    </a:gs>
                    <a:gs pos="30000">
                      <a:srgbClr val="FFFFFF"/>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bwMode="invGray">
          <a:xfrm>
            <a:off x="458332" y="6182440"/>
            <a:ext cx="1552931" cy="332660"/>
          </a:xfrm>
          <a:prstGeom prst="rect">
            <a:avLst/>
          </a:prstGeom>
        </p:spPr>
      </p:pic>
      <p:pic>
        <p:nvPicPr>
          <p:cNvPr id="10" name="TechEd 2014 logo white"/>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74108" y="448802"/>
            <a:ext cx="2965328" cy="1283012"/>
          </a:xfrm>
          <a:prstGeom prst="rect">
            <a:avLst/>
          </a:prstGeom>
        </p:spPr>
      </p:pic>
    </p:spTree>
    <p:extLst>
      <p:ext uri="{BB962C8B-B14F-4D97-AF65-F5344CB8AC3E}">
        <p14:creationId xmlns:p14="http://schemas.microsoft.com/office/powerpoint/2010/main" val="298243447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Demo slide">
    <p:bg bwMode="auto">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8229599"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8229589" cy="1829593"/>
          </a:xfrm>
          <a:noFill/>
        </p:spPr>
        <p:txBody>
          <a:bodyPr lIns="182880" tIns="146304" rIns="182880" bIns="146304">
            <a:noAutofit/>
          </a:bodyPr>
          <a:lstStyle>
            <a:lvl1pPr marL="0" indent="0">
              <a:spcBef>
                <a:spcPts val="0"/>
              </a:spcBef>
              <a:buNone/>
              <a:defRPr sz="3600" spc="0" baseline="0">
                <a:gradFill>
                  <a:gsLst>
                    <a:gs pos="0">
                      <a:srgbClr val="FFFFFF"/>
                    </a:gs>
                    <a:gs pos="100000">
                      <a:srgbClr val="FFFFFF"/>
                    </a:gs>
                  </a:gsLst>
                  <a:lin ang="5400000" scaled="0"/>
                </a:gradFill>
                <a:latin typeface="+mj-lt"/>
              </a:defRPr>
            </a:lvl1pPr>
          </a:lstStyle>
          <a:p>
            <a:pPr lvl="0"/>
            <a:r>
              <a:rPr lang="en-US" dirty="0"/>
              <a:t>Speaker Name</a:t>
            </a:r>
          </a:p>
        </p:txBody>
      </p:sp>
      <p:pic>
        <p:nvPicPr>
          <p:cNvPr id="6"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2"/>
            <a:ext cx="2965328" cy="1283012"/>
          </a:xfrm>
          <a:prstGeom prst="rect">
            <a:avLst/>
          </a:prstGeom>
        </p:spPr>
      </p:pic>
    </p:spTree>
    <p:extLst>
      <p:ext uri="{BB962C8B-B14F-4D97-AF65-F5344CB8AC3E}">
        <p14:creationId xmlns:p14="http://schemas.microsoft.com/office/powerpoint/2010/main" val="5827667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3"/>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8229599"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a:t>Video title</a:t>
            </a:r>
          </a:p>
        </p:txBody>
      </p:sp>
      <p:pic>
        <p:nvPicPr>
          <p:cNvPr id="5"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2"/>
            <a:ext cx="2965328" cy="1283012"/>
          </a:xfrm>
          <a:prstGeom prst="rect">
            <a:avLst/>
          </a:prstGeom>
        </p:spPr>
      </p:pic>
    </p:spTree>
    <p:extLst>
      <p:ext uri="{BB962C8B-B14F-4D97-AF65-F5344CB8AC3E}">
        <p14:creationId xmlns:p14="http://schemas.microsoft.com/office/powerpoint/2010/main" val="85489830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87586">
                      <a:srgbClr val="FFFFFF"/>
                    </a:gs>
                    <a:gs pos="52000">
                      <a:srgbClr val="FFFFFF"/>
                    </a:gs>
                  </a:gsLst>
                  <a:lin ang="5400000" scaled="0"/>
                </a:gradFill>
              </a:defRPr>
            </a:lvl1pPr>
          </a:lstStyle>
          <a:p>
            <a:r>
              <a:rPr lang="en-US" dirty="0"/>
              <a:t>Section title</a:t>
            </a:r>
          </a:p>
        </p:txBody>
      </p:sp>
      <p:pic>
        <p:nvPicPr>
          <p:cNvPr id="4"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2"/>
            <a:ext cx="2965328" cy="1283012"/>
          </a:xfrm>
          <a:prstGeom prst="rect">
            <a:avLst/>
          </a:prstGeom>
        </p:spPr>
      </p:pic>
    </p:spTree>
    <p:extLst>
      <p:ext uri="{BB962C8B-B14F-4D97-AF65-F5344CB8AC3E}">
        <p14:creationId xmlns:p14="http://schemas.microsoft.com/office/powerpoint/2010/main" val="2715399378"/>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87586">
                      <a:srgbClr val="FFFFFF"/>
                    </a:gs>
                    <a:gs pos="52000">
                      <a:srgbClr val="FFFFFF"/>
                    </a:gs>
                  </a:gsLst>
                  <a:lin ang="5400000" scaled="0"/>
                </a:gradFill>
              </a:defRPr>
            </a:lvl1pPr>
          </a:lstStyle>
          <a:p>
            <a:r>
              <a:rPr lang="en-US" dirty="0"/>
              <a:t>Section title</a:t>
            </a:r>
          </a:p>
        </p:txBody>
      </p:sp>
      <p:pic>
        <p:nvPicPr>
          <p:cNvPr id="4"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2"/>
            <a:ext cx="2965328" cy="1283012"/>
          </a:xfrm>
          <a:prstGeom prst="rect">
            <a:avLst/>
          </a:prstGeom>
        </p:spPr>
      </p:pic>
    </p:spTree>
    <p:extLst>
      <p:ext uri="{BB962C8B-B14F-4D97-AF65-F5344CB8AC3E}">
        <p14:creationId xmlns:p14="http://schemas.microsoft.com/office/powerpoint/2010/main" val="869925413"/>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87586">
                      <a:srgbClr val="FFFFFF"/>
                    </a:gs>
                    <a:gs pos="52000">
                      <a:srgbClr val="FFFFFF"/>
                    </a:gs>
                  </a:gsLst>
                  <a:lin ang="5400000" scaled="0"/>
                </a:gradFill>
              </a:defRPr>
            </a:lvl1pPr>
          </a:lstStyle>
          <a:p>
            <a:r>
              <a:rPr lang="en-US" dirty="0"/>
              <a:t>Section title</a:t>
            </a:r>
          </a:p>
        </p:txBody>
      </p:sp>
      <p:pic>
        <p:nvPicPr>
          <p:cNvPr id="4"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2"/>
            <a:ext cx="2965328" cy="1283012"/>
          </a:xfrm>
          <a:prstGeom prst="rect">
            <a:avLst/>
          </a:prstGeom>
        </p:spPr>
      </p:pic>
    </p:spTree>
    <p:extLst>
      <p:ext uri="{BB962C8B-B14F-4D97-AF65-F5344CB8AC3E}">
        <p14:creationId xmlns:p14="http://schemas.microsoft.com/office/powerpoint/2010/main" val="2943817190"/>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lgn="l" defTabSz="932742" rtl="0" eaLnBrk="1" latinLnBrk="0" hangingPunct="1">
              <a:lnSpc>
                <a:spcPct val="90000"/>
              </a:lnSpc>
              <a:spcBef>
                <a:spcPct val="0"/>
              </a:spcBef>
              <a:buNone/>
              <a:defRPr lang="en-US" sz="8800" b="0" kern="1200" cap="none" spc="-100"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a:t>Section title</a:t>
            </a:r>
          </a:p>
        </p:txBody>
      </p:sp>
      <p:pic>
        <p:nvPicPr>
          <p:cNvPr id="4"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2"/>
            <a:ext cx="2965328" cy="1283012"/>
          </a:xfrm>
          <a:prstGeom prst="rect">
            <a:avLst/>
          </a:prstGeom>
        </p:spPr>
      </p:pic>
    </p:spTree>
    <p:extLst>
      <p:ext uri="{BB962C8B-B14F-4D97-AF65-F5344CB8AC3E}">
        <p14:creationId xmlns:p14="http://schemas.microsoft.com/office/powerpoint/2010/main" val="4020174355"/>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lgn="l" defTabSz="932742" rtl="0" eaLnBrk="1" latinLnBrk="0" hangingPunct="1">
              <a:lnSpc>
                <a:spcPct val="90000"/>
              </a:lnSpc>
              <a:spcBef>
                <a:spcPct val="0"/>
              </a:spcBef>
              <a:buNone/>
              <a:defRPr lang="en-US" sz="8800" b="0" kern="1200" cap="none" spc="-100"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a:t>Section title</a:t>
            </a:r>
          </a:p>
        </p:txBody>
      </p:sp>
      <p:pic>
        <p:nvPicPr>
          <p:cNvPr id="4"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2"/>
            <a:ext cx="2965328" cy="1283012"/>
          </a:xfrm>
          <a:prstGeom prst="rect">
            <a:avLst/>
          </a:prstGeom>
        </p:spPr>
      </p:pic>
    </p:spTree>
    <p:extLst>
      <p:ext uri="{BB962C8B-B14F-4D97-AF65-F5344CB8AC3E}">
        <p14:creationId xmlns:p14="http://schemas.microsoft.com/office/powerpoint/2010/main" val="344674846"/>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39" y="1212849"/>
            <a:ext cx="11889564" cy="2059025"/>
          </a:xfrm>
        </p:spPr>
        <p:txBody>
          <a:bodyPr/>
          <a:lstStyle>
            <a:lvl1pPr marL="0" indent="0">
              <a:buNone/>
              <a:defRPr/>
            </a:lvl1pPr>
            <a:lvl2pPr marL="28575" indent="0">
              <a:buNone/>
              <a:defRPr sz="2000"/>
            </a:lvl2pPr>
            <a:lvl3pPr marL="223838" indent="0">
              <a:buNone/>
              <a:defRPr sz="2000"/>
            </a:lvl3pPr>
            <a:lvl4pPr marL="476250" indent="0">
              <a:buNone/>
              <a:defRPr sz="1800"/>
            </a:lvl4pPr>
            <a:lvl5pPr marL="739775" indent="0">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28158815"/>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39" y="1212849"/>
            <a:ext cx="11889564" cy="2059025"/>
          </a:xfrm>
        </p:spPr>
        <p:txBody>
          <a:bodyPr/>
          <a:lstStyle>
            <a:lvl1pPr marL="0" indent="0">
              <a:buNone/>
              <a:defRPr>
                <a:gradFill>
                  <a:gsLst>
                    <a:gs pos="2920">
                      <a:schemeClr val="tx2"/>
                    </a:gs>
                    <a:gs pos="39000">
                      <a:schemeClr val="tx2"/>
                    </a:gs>
                  </a:gsLst>
                  <a:lin ang="5400000" scaled="0"/>
                </a:gradFill>
              </a:defRPr>
            </a:lvl1pPr>
            <a:lvl2pPr marL="28575" indent="0">
              <a:buNone/>
              <a:defRPr sz="2000"/>
            </a:lvl2pPr>
            <a:lvl3pPr marL="223838" indent="0">
              <a:buNone/>
              <a:defRPr sz="2000"/>
            </a:lvl3pPr>
            <a:lvl4pPr marL="476250" indent="0">
              <a:buNone/>
              <a:defRPr sz="1800"/>
            </a:lvl4pPr>
            <a:lvl5pPr marL="739775" indent="0">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5778131"/>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03037682"/>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1pPr>
              <a:buClr>
                <a:schemeClr val="tx2"/>
              </a:buClr>
              <a:defRPr>
                <a:gradFill>
                  <a:gsLst>
                    <a:gs pos="13869">
                      <a:schemeClr val="tx2"/>
                    </a:gs>
                    <a:gs pos="42000">
                      <a:schemeClr val="tx2"/>
                    </a:gs>
                  </a:gsLst>
                  <a:lin ang="5400000" scaled="0"/>
                </a:gradFill>
              </a:defRPr>
            </a:lvl1pPr>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13478205"/>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6072310"/>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0" indent="0">
              <a:spcBef>
                <a:spcPts val="1224"/>
              </a:spcBef>
              <a:buClr>
                <a:schemeClr val="tx1"/>
              </a:buClr>
              <a:buFont typeface="Wingdings" pitchFamily="2" charset="2"/>
              <a:buNone/>
              <a:defRPr sz="3600">
                <a:gradFill>
                  <a:gsLst>
                    <a:gs pos="5109">
                      <a:schemeClr val="tx2"/>
                    </a:gs>
                    <a:gs pos="25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0" indent="0">
              <a:spcBef>
                <a:spcPts val="1224"/>
              </a:spcBef>
              <a:buClr>
                <a:schemeClr val="tx1"/>
              </a:buClr>
              <a:buFont typeface="Wingdings" pitchFamily="2" charset="2"/>
              <a:buNone/>
              <a:defRPr sz="3600">
                <a:gradFill>
                  <a:gsLst>
                    <a:gs pos="100000">
                      <a:schemeClr val="tx2"/>
                    </a:gs>
                    <a:gs pos="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55673415"/>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87586">
                      <a:srgbClr val="FFFFFF"/>
                    </a:gs>
                    <a:gs pos="52000">
                      <a:srgbClr val="FFFFFF"/>
                    </a:gs>
                  </a:gsLst>
                  <a:lin ang="5400000" scaled="0"/>
                </a:gradFill>
              </a:defRPr>
            </a:lvl1pPr>
          </a:lstStyle>
          <a:p>
            <a:r>
              <a:rPr lang="en-US" dirty="0"/>
              <a:t>Section title</a:t>
            </a:r>
          </a:p>
        </p:txBody>
      </p:sp>
      <p:pic>
        <p:nvPicPr>
          <p:cNvPr id="4"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2"/>
            <a:ext cx="2965328" cy="1283012"/>
          </a:xfrm>
          <a:prstGeom prst="rect">
            <a:avLst/>
          </a:prstGeom>
        </p:spPr>
      </p:pic>
    </p:spTree>
    <p:extLst>
      <p:ext uri="{BB962C8B-B14F-4D97-AF65-F5344CB8AC3E}">
        <p14:creationId xmlns:p14="http://schemas.microsoft.com/office/powerpoint/2010/main" val="4075357253"/>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603790"/>
          </a:xfrm>
        </p:spPr>
        <p:txBody>
          <a:bodyPr wrap="square">
            <a:spAutoFit/>
          </a:bodyPr>
          <a:lstStyle>
            <a:lvl1pPr marL="287338" indent="-287338">
              <a:spcBef>
                <a:spcPts val="1224"/>
              </a:spcBef>
              <a:buClr>
                <a:schemeClr val="tx1"/>
              </a:buClr>
              <a:buFontTx/>
              <a:buBlip>
                <a:blip r:embed="rId2"/>
              </a:buBlip>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603790"/>
          </a:xfrm>
        </p:spPr>
        <p:txBody>
          <a:bodyPr wrap="square">
            <a:spAutoFit/>
          </a:bodyPr>
          <a:lstStyle>
            <a:lvl1pPr marL="287338" indent="-287338">
              <a:spcBef>
                <a:spcPts val="1224"/>
              </a:spcBef>
              <a:buClr>
                <a:schemeClr val="tx1"/>
              </a:buClr>
              <a:buFontTx/>
              <a:buBlip>
                <a:blip r:embed="rId2"/>
              </a:buBlip>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98460093"/>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603790"/>
          </a:xfrm>
        </p:spPr>
        <p:txBody>
          <a:bodyPr wrap="square">
            <a:spAutoFit/>
          </a:bodyPr>
          <a:lstStyle>
            <a:lvl1pPr marL="287338" indent="-287338">
              <a:spcBef>
                <a:spcPts val="1224"/>
              </a:spcBef>
              <a:buClr>
                <a:schemeClr val="tx2"/>
              </a:buClr>
              <a:buFontTx/>
              <a:buBlip>
                <a:blip r:embed="rId2"/>
              </a:buBlip>
              <a:defRPr sz="3600">
                <a:gradFill>
                  <a:gsLst>
                    <a:gs pos="5109">
                      <a:schemeClr val="tx2"/>
                    </a:gs>
                    <a:gs pos="100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603790"/>
          </a:xfrm>
        </p:spPr>
        <p:txBody>
          <a:bodyPr wrap="square">
            <a:spAutoFit/>
          </a:bodyPr>
          <a:lstStyle>
            <a:lvl1pPr marL="287338" indent="-287338">
              <a:spcBef>
                <a:spcPts val="1224"/>
              </a:spcBef>
              <a:buClr>
                <a:schemeClr val="tx2"/>
              </a:buClr>
              <a:buFontTx/>
              <a:buBlip>
                <a:blip r:embed="rId2"/>
              </a:buBlip>
              <a:defRPr sz="3600">
                <a:gradFill>
                  <a:gsLst>
                    <a:gs pos="5109">
                      <a:schemeClr val="tx2"/>
                    </a:gs>
                    <a:gs pos="100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51609246"/>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27810595"/>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82576" y="1211263"/>
            <a:ext cx="11889564" cy="917575"/>
          </a:xfrm>
        </p:spPr>
        <p:txBody>
          <a:bodyPr/>
          <a:lstStyle>
            <a:lvl1pPr>
              <a:defRPr sz="7200" baseline="0"/>
            </a:lvl1pPr>
          </a:lstStyle>
          <a:p>
            <a:r>
              <a:rPr lang="en-US"/>
              <a:t>Click to edit Master title style</a:t>
            </a:r>
            <a:endParaRPr lang="en-US" dirty="0"/>
          </a:p>
        </p:txBody>
      </p:sp>
    </p:spTree>
    <p:extLst>
      <p:ext uri="{BB962C8B-B14F-4D97-AF65-F5344CB8AC3E}">
        <p14:creationId xmlns:p14="http://schemas.microsoft.com/office/powerpoint/2010/main" val="4199174446"/>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113225" y="2125663"/>
            <a:ext cx="8219813" cy="1828800"/>
          </a:xfrm>
        </p:spPr>
        <p:txBody>
          <a:bodyPr/>
          <a:lstStyle>
            <a:lvl1pPr>
              <a:defRPr sz="6000" baseline="0"/>
            </a:lvl1pPr>
          </a:lstStyle>
          <a:p>
            <a:r>
              <a:rPr lang="en-US"/>
              <a:t>Click to edit Master title style</a:t>
            </a:r>
            <a:endParaRPr lang="en-US" dirty="0"/>
          </a:p>
        </p:txBody>
      </p:sp>
    </p:spTree>
    <p:extLst>
      <p:ext uri="{BB962C8B-B14F-4D97-AF65-F5344CB8AC3E}">
        <p14:creationId xmlns:p14="http://schemas.microsoft.com/office/powerpoint/2010/main" val="3979207714"/>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3225" y="2125663"/>
            <a:ext cx="8219813" cy="1828800"/>
          </a:xfrm>
        </p:spPr>
        <p:txBody>
          <a:bodyPr/>
          <a:lstStyle>
            <a:lvl1pPr>
              <a:defRPr sz="6000" baseline="0"/>
            </a:lvl1pPr>
          </a:lstStyle>
          <a:p>
            <a:r>
              <a:rPr lang="en-US"/>
              <a:t>Click to edit Master title style</a:t>
            </a:r>
            <a:endParaRPr lang="en-US" dirty="0"/>
          </a:p>
        </p:txBody>
      </p:sp>
    </p:spTree>
    <p:extLst>
      <p:ext uri="{BB962C8B-B14F-4D97-AF65-F5344CB8AC3E}">
        <p14:creationId xmlns:p14="http://schemas.microsoft.com/office/powerpoint/2010/main" val="1552897645"/>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1201806"/>
            <a:ext cx="10058399" cy="917575"/>
          </a:xfrm>
        </p:spPr>
        <p:txBody>
          <a:bodyPr/>
          <a:lstStyle>
            <a:lvl1pPr marL="233363" indent="-233363">
              <a:defRPr sz="6000"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761038" y="5126038"/>
            <a:ext cx="5486400" cy="1071062"/>
          </a:xfrm>
        </p:spPr>
        <p:txBody>
          <a:bodyPr/>
          <a:lstStyle>
            <a:lvl1pPr marL="0" indent="0">
              <a:spcBef>
                <a:spcPts val="0"/>
              </a:spcBef>
              <a:buNone/>
              <a:defRPr sz="3200" baseline="0">
                <a:latin typeface="+mj-lt"/>
              </a:defRPr>
            </a:lvl1pPr>
          </a:lstStyle>
          <a:p>
            <a:pPr lvl="0"/>
            <a:r>
              <a:rPr lang="en-US" dirty="0"/>
              <a:t>Author Name</a:t>
            </a:r>
          </a:p>
          <a:p>
            <a:pPr lvl="0"/>
            <a:r>
              <a:rPr lang="en-US" dirty="0"/>
              <a:t>Title</a:t>
            </a:r>
          </a:p>
        </p:txBody>
      </p:sp>
    </p:spTree>
    <p:extLst>
      <p:ext uri="{BB962C8B-B14F-4D97-AF65-F5344CB8AC3E}">
        <p14:creationId xmlns:p14="http://schemas.microsoft.com/office/powerpoint/2010/main" val="211454783"/>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3"/>
            <a:ext cx="10058399" cy="917575"/>
          </a:xfrm>
        </p:spPr>
        <p:txBody>
          <a:bodyPr/>
          <a:lstStyle>
            <a:lvl1pPr marL="282575" indent="-282575">
              <a:tabLst>
                <a:tab pos="282575" algn="l"/>
              </a:tabLst>
              <a:defRPr sz="6000"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spcBef>
                <a:spcPts val="0"/>
              </a:spcBef>
              <a:buNone/>
              <a:defRPr sz="3200"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3108732006"/>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82576" y="2430462"/>
            <a:ext cx="11887200" cy="932563"/>
          </a:xfrm>
        </p:spPr>
        <p:txBody>
          <a:bodyPr/>
          <a:lstStyle>
            <a:lvl1pPr marL="0" indent="0">
              <a:buNone/>
              <a:defRPr sz="5400">
                <a:gradFill>
                  <a:gsLst>
                    <a:gs pos="3333">
                      <a:schemeClr val="tx1"/>
                    </a:gs>
                    <a:gs pos="3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p:txBody>
      </p:sp>
      <p:sp>
        <p:nvSpPr>
          <p:cNvPr id="4" name="Title 1"/>
          <p:cNvSpPr>
            <a:spLocks noGrp="1"/>
          </p:cNvSpPr>
          <p:nvPr>
            <p:ph type="title"/>
          </p:nvPr>
        </p:nvSpPr>
        <p:spPr>
          <a:xfrm>
            <a:off x="282576" y="1211263"/>
            <a:ext cx="11889564" cy="917575"/>
          </a:xfrm>
        </p:spPr>
        <p:txBody>
          <a:bodyPr/>
          <a:lstStyle>
            <a:lvl1pPr>
              <a:defRPr sz="7200" baseline="0">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696172586"/>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Blank">
    <p:bg>
      <p:bgPr>
        <a:solidFill>
          <a:srgbClr val="00205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95174944"/>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lgn="l" defTabSz="932742" rtl="0" eaLnBrk="1" latinLnBrk="0" hangingPunct="1">
              <a:lnSpc>
                <a:spcPct val="90000"/>
              </a:lnSpc>
              <a:spcBef>
                <a:spcPct val="0"/>
              </a:spcBef>
              <a:buNone/>
              <a:defRPr lang="en-US" sz="8800" b="0" kern="1200" cap="none" spc="-100"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a:t>Section title</a:t>
            </a:r>
          </a:p>
        </p:txBody>
      </p:sp>
      <p:pic>
        <p:nvPicPr>
          <p:cNvPr id="4"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2"/>
            <a:ext cx="2965328" cy="1283012"/>
          </a:xfrm>
          <a:prstGeom prst="rect">
            <a:avLst/>
          </a:prstGeom>
        </p:spPr>
      </p:pic>
    </p:spTree>
    <p:extLst>
      <p:ext uri="{BB962C8B-B14F-4D97-AF65-F5344CB8AC3E}">
        <p14:creationId xmlns:p14="http://schemas.microsoft.com/office/powerpoint/2010/main" val="762536910"/>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9980331"/>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86341015"/>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82501397"/>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Wingdings" panose="05000000000000000000" pitchFamily="2" charset="2"/>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Wingdings" panose="05000000000000000000" pitchFamily="2" charset="2"/>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1959324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Black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Wingdings" panose="05000000000000000000" pitchFamily="2" charset="2"/>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Wingdings" panose="05000000000000000000" pitchFamily="2" charset="2"/>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12716482"/>
      </p:ext>
    </p:extLst>
  </p:cSld>
  <p:clrMapOvr>
    <a:overrideClrMapping bg1="dk1" tx1="lt1" bg2="dk2" tx2="lt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2.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4.xml"/><Relationship Id="rId18" Type="http://schemas.openxmlformats.org/officeDocument/2006/relationships/slideLayout" Target="../slideLayouts/slideLayout49.xml"/><Relationship Id="rId26" Type="http://schemas.openxmlformats.org/officeDocument/2006/relationships/slideLayout" Target="../slideLayouts/slideLayout57.xml"/><Relationship Id="rId3" Type="http://schemas.openxmlformats.org/officeDocument/2006/relationships/slideLayout" Target="../slideLayouts/slideLayout34.xml"/><Relationship Id="rId21" Type="http://schemas.openxmlformats.org/officeDocument/2006/relationships/slideLayout" Target="../slideLayouts/slideLayout52.xml"/><Relationship Id="rId34" Type="http://schemas.openxmlformats.org/officeDocument/2006/relationships/image" Target="../media/image1.png"/><Relationship Id="rId7" Type="http://schemas.openxmlformats.org/officeDocument/2006/relationships/slideLayout" Target="../slideLayouts/slideLayout38.xml"/><Relationship Id="rId12" Type="http://schemas.openxmlformats.org/officeDocument/2006/relationships/slideLayout" Target="../slideLayouts/slideLayout43.xml"/><Relationship Id="rId17" Type="http://schemas.openxmlformats.org/officeDocument/2006/relationships/slideLayout" Target="../slideLayouts/slideLayout48.xml"/><Relationship Id="rId25" Type="http://schemas.openxmlformats.org/officeDocument/2006/relationships/slideLayout" Target="../slideLayouts/slideLayout56.xml"/><Relationship Id="rId33" Type="http://schemas.openxmlformats.org/officeDocument/2006/relationships/theme" Target="../theme/theme2.xml"/><Relationship Id="rId2" Type="http://schemas.openxmlformats.org/officeDocument/2006/relationships/slideLayout" Target="../slideLayouts/slideLayout33.xml"/><Relationship Id="rId16" Type="http://schemas.openxmlformats.org/officeDocument/2006/relationships/slideLayout" Target="../slideLayouts/slideLayout47.xml"/><Relationship Id="rId20" Type="http://schemas.openxmlformats.org/officeDocument/2006/relationships/slideLayout" Target="../slideLayouts/slideLayout51.xml"/><Relationship Id="rId29" Type="http://schemas.openxmlformats.org/officeDocument/2006/relationships/slideLayout" Target="../slideLayouts/slideLayout60.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24" Type="http://schemas.openxmlformats.org/officeDocument/2006/relationships/slideLayout" Target="../slideLayouts/slideLayout55.xml"/><Relationship Id="rId32" Type="http://schemas.openxmlformats.org/officeDocument/2006/relationships/slideLayout" Target="../slideLayouts/slideLayout63.xml"/><Relationship Id="rId5" Type="http://schemas.openxmlformats.org/officeDocument/2006/relationships/slideLayout" Target="../slideLayouts/slideLayout36.xml"/><Relationship Id="rId15" Type="http://schemas.openxmlformats.org/officeDocument/2006/relationships/slideLayout" Target="../slideLayouts/slideLayout46.xml"/><Relationship Id="rId23" Type="http://schemas.openxmlformats.org/officeDocument/2006/relationships/slideLayout" Target="../slideLayouts/slideLayout54.xml"/><Relationship Id="rId28" Type="http://schemas.openxmlformats.org/officeDocument/2006/relationships/slideLayout" Target="../slideLayouts/slideLayout59.xml"/><Relationship Id="rId10" Type="http://schemas.openxmlformats.org/officeDocument/2006/relationships/slideLayout" Target="../slideLayouts/slideLayout41.xml"/><Relationship Id="rId19" Type="http://schemas.openxmlformats.org/officeDocument/2006/relationships/slideLayout" Target="../slideLayouts/slideLayout50.xml"/><Relationship Id="rId31" Type="http://schemas.openxmlformats.org/officeDocument/2006/relationships/slideLayout" Target="../slideLayouts/slideLayout62.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slideLayout" Target="../slideLayouts/slideLayout45.xml"/><Relationship Id="rId22" Type="http://schemas.openxmlformats.org/officeDocument/2006/relationships/slideLayout" Target="../slideLayouts/slideLayout53.xml"/><Relationship Id="rId27" Type="http://schemas.openxmlformats.org/officeDocument/2006/relationships/slideLayout" Target="../slideLayouts/slideLayout58.xml"/><Relationship Id="rId30" Type="http://schemas.openxmlformats.org/officeDocument/2006/relationships/slideLayout" Target="../slideLayouts/slideLayout61.xml"/><Relationship Id="rId35" Type="http://schemas.openxmlformats.org/officeDocument/2006/relationships/image" Target="../media/image2.png"/><Relationship Id="rId8" Type="http://schemas.openxmlformats.org/officeDocument/2006/relationships/slideLayout" Target="../slideLayouts/slideLayout39.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76.xml"/><Relationship Id="rId18" Type="http://schemas.openxmlformats.org/officeDocument/2006/relationships/slideLayout" Target="../slideLayouts/slideLayout81.xml"/><Relationship Id="rId26" Type="http://schemas.openxmlformats.org/officeDocument/2006/relationships/slideLayout" Target="../slideLayouts/slideLayout89.xml"/><Relationship Id="rId3" Type="http://schemas.openxmlformats.org/officeDocument/2006/relationships/slideLayout" Target="../slideLayouts/slideLayout66.xml"/><Relationship Id="rId21" Type="http://schemas.openxmlformats.org/officeDocument/2006/relationships/slideLayout" Target="../slideLayouts/slideLayout84.xml"/><Relationship Id="rId34" Type="http://schemas.openxmlformats.org/officeDocument/2006/relationships/image" Target="../media/image2.png"/><Relationship Id="rId7" Type="http://schemas.openxmlformats.org/officeDocument/2006/relationships/slideLayout" Target="../slideLayouts/slideLayout70.xml"/><Relationship Id="rId12" Type="http://schemas.openxmlformats.org/officeDocument/2006/relationships/slideLayout" Target="../slideLayouts/slideLayout75.xml"/><Relationship Id="rId17" Type="http://schemas.openxmlformats.org/officeDocument/2006/relationships/slideLayout" Target="../slideLayouts/slideLayout80.xml"/><Relationship Id="rId25" Type="http://schemas.openxmlformats.org/officeDocument/2006/relationships/slideLayout" Target="../slideLayouts/slideLayout88.xml"/><Relationship Id="rId33" Type="http://schemas.openxmlformats.org/officeDocument/2006/relationships/image" Target="../media/image1.png"/><Relationship Id="rId2" Type="http://schemas.openxmlformats.org/officeDocument/2006/relationships/slideLayout" Target="../slideLayouts/slideLayout65.xml"/><Relationship Id="rId16" Type="http://schemas.openxmlformats.org/officeDocument/2006/relationships/slideLayout" Target="../slideLayouts/slideLayout79.xml"/><Relationship Id="rId20" Type="http://schemas.openxmlformats.org/officeDocument/2006/relationships/slideLayout" Target="../slideLayouts/slideLayout83.xml"/><Relationship Id="rId29" Type="http://schemas.openxmlformats.org/officeDocument/2006/relationships/slideLayout" Target="../slideLayouts/slideLayout92.xml"/><Relationship Id="rId1" Type="http://schemas.openxmlformats.org/officeDocument/2006/relationships/slideLayout" Target="../slideLayouts/slideLayout64.xml"/><Relationship Id="rId6" Type="http://schemas.openxmlformats.org/officeDocument/2006/relationships/slideLayout" Target="../slideLayouts/slideLayout69.xml"/><Relationship Id="rId11" Type="http://schemas.openxmlformats.org/officeDocument/2006/relationships/slideLayout" Target="../slideLayouts/slideLayout74.xml"/><Relationship Id="rId24" Type="http://schemas.openxmlformats.org/officeDocument/2006/relationships/slideLayout" Target="../slideLayouts/slideLayout87.xml"/><Relationship Id="rId32" Type="http://schemas.openxmlformats.org/officeDocument/2006/relationships/theme" Target="../theme/theme3.xml"/><Relationship Id="rId5" Type="http://schemas.openxmlformats.org/officeDocument/2006/relationships/slideLayout" Target="../slideLayouts/slideLayout68.xml"/><Relationship Id="rId15" Type="http://schemas.openxmlformats.org/officeDocument/2006/relationships/slideLayout" Target="../slideLayouts/slideLayout78.xml"/><Relationship Id="rId23" Type="http://schemas.openxmlformats.org/officeDocument/2006/relationships/slideLayout" Target="../slideLayouts/slideLayout86.xml"/><Relationship Id="rId28" Type="http://schemas.openxmlformats.org/officeDocument/2006/relationships/slideLayout" Target="../slideLayouts/slideLayout91.xml"/><Relationship Id="rId10" Type="http://schemas.openxmlformats.org/officeDocument/2006/relationships/slideLayout" Target="../slideLayouts/slideLayout73.xml"/><Relationship Id="rId19" Type="http://schemas.openxmlformats.org/officeDocument/2006/relationships/slideLayout" Target="../slideLayouts/slideLayout82.xml"/><Relationship Id="rId31" Type="http://schemas.openxmlformats.org/officeDocument/2006/relationships/slideLayout" Target="../slideLayouts/slideLayout94.xml"/><Relationship Id="rId4" Type="http://schemas.openxmlformats.org/officeDocument/2006/relationships/slideLayout" Target="../slideLayouts/slideLayout67.xml"/><Relationship Id="rId9" Type="http://schemas.openxmlformats.org/officeDocument/2006/relationships/slideLayout" Target="../slideLayouts/slideLayout72.xml"/><Relationship Id="rId14" Type="http://schemas.openxmlformats.org/officeDocument/2006/relationships/slideLayout" Target="../slideLayouts/slideLayout77.xml"/><Relationship Id="rId22" Type="http://schemas.openxmlformats.org/officeDocument/2006/relationships/slideLayout" Target="../slideLayouts/slideLayout85.xml"/><Relationship Id="rId27" Type="http://schemas.openxmlformats.org/officeDocument/2006/relationships/slideLayout" Target="../slideLayouts/slideLayout90.xml"/><Relationship Id="rId30" Type="http://schemas.openxmlformats.org/officeDocument/2006/relationships/slideLayout" Target="../slideLayouts/slideLayout93.xml"/><Relationship Id="rId8" Type="http://schemas.openxmlformats.org/officeDocument/2006/relationships/slideLayout" Target="../slideLayouts/slideLayout7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00205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33" cstate="email">
            <a:extLst>
              <a:ext uri="{28A0092B-C50C-407E-A947-70E740481C1C}">
                <a14:useLocalDpi xmlns:a14="http://schemas.microsoft.com/office/drawing/2010/main" val="0"/>
              </a:ext>
            </a:extLst>
          </a:blip>
          <a:stretch>
            <a:fillRect/>
          </a:stretch>
        </p:blipFill>
        <p:spPr>
          <a:xfrm rot="5400000">
            <a:off x="10532394" y="1944335"/>
            <a:ext cx="4298019" cy="409351"/>
          </a:xfrm>
          <a:prstGeom prst="rect">
            <a:avLst/>
          </a:prstGeom>
        </p:spPr>
      </p:pic>
    </p:spTree>
    <p:extLst>
      <p:ext uri="{BB962C8B-B14F-4D97-AF65-F5344CB8AC3E}">
        <p14:creationId xmlns:p14="http://schemas.microsoft.com/office/powerpoint/2010/main" val="1790270825"/>
      </p:ext>
    </p:extLst>
  </p:cSld>
  <p:clrMap bg1="dk1" tx1="lt1" bg2="dk2" tx2="lt2" accent1="accent1" accent2="accent2" accent3="accent3" accent4="accent4" accent5="accent5" accent6="accent6" hlink="hlink" folHlink="folHlink"/>
  <p:sldLayoutIdLst>
    <p:sldLayoutId id="2147484205" r:id="rId1"/>
    <p:sldLayoutId id="2147484276" r:id="rId2"/>
    <p:sldLayoutId id="2147484167" r:id="rId3"/>
    <p:sldLayoutId id="2147484166" r:id="rId4"/>
    <p:sldLayoutId id="2147484105" r:id="rId5"/>
    <p:sldLayoutId id="2147484182" r:id="rId6"/>
    <p:sldLayoutId id="2147484277" r:id="rId7"/>
    <p:sldLayoutId id="2147484130" r:id="rId8"/>
    <p:sldLayoutId id="2147484101" r:id="rId9"/>
    <p:sldLayoutId id="2147484102" r:id="rId10"/>
    <p:sldLayoutId id="2147484098" r:id="rId11"/>
    <p:sldLayoutId id="2147484212" r:id="rId12"/>
    <p:sldLayoutId id="2147484086" r:id="rId13"/>
    <p:sldLayoutId id="2147484211" r:id="rId14"/>
    <p:sldLayoutId id="2147484100" r:id="rId15"/>
    <p:sldLayoutId id="2147484213" r:id="rId16"/>
    <p:sldLayoutId id="2147484089" r:id="rId17"/>
    <p:sldLayoutId id="2147484214" r:id="rId18"/>
    <p:sldLayoutId id="2147484092" r:id="rId19"/>
    <p:sldLayoutId id="2147484190" r:id="rId20"/>
    <p:sldLayoutId id="2147484195" r:id="rId21"/>
    <p:sldLayoutId id="2147484209" r:id="rId22"/>
    <p:sldLayoutId id="2147484196" r:id="rId23"/>
    <p:sldLayoutId id="2147484208" r:id="rId24"/>
    <p:sldLayoutId id="2147484192" r:id="rId25"/>
    <p:sldLayoutId id="2147484093" r:id="rId26"/>
    <p:sldLayoutId id="2147484127" r:id="rId27"/>
    <p:sldLayoutId id="2147484128" r:id="rId28"/>
    <p:sldLayoutId id="2147484129" r:id="rId29"/>
    <p:sldLayoutId id="2147484203" r:id="rId30"/>
    <p:sldLayoutId id="2147484272" r:id="rId31"/>
  </p:sldLayoutIdLst>
  <p:transition>
    <p:fade/>
  </p:transition>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
          <a:schemeClr val="tx1"/>
        </a:buClr>
        <a:buSzPct val="100000"/>
        <a:buFontTx/>
        <a:buBlip>
          <a:blip r:embed="rId34"/>
        </a:buBlip>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100000"/>
        <a:buFontTx/>
        <a:buBlip>
          <a:blip r:embed="rId34"/>
        </a:buBlip>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100000"/>
        <a:buFontTx/>
        <a:buBlip>
          <a:blip r:embed="rId34"/>
        </a:buBlip>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100000"/>
        <a:buFontTx/>
        <a:buBlip>
          <a:blip r:embed="rId34"/>
        </a:buBlip>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100000"/>
        <a:buFontTx/>
        <a:buBlip>
          <a:blip r:embed="rId34"/>
        </a:buBlip>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userDrawn="1">
          <p15:clr>
            <a:srgbClr val="5ACBF0"/>
          </p15:clr>
        </p15:guide>
        <p15:guide id="2" pos="173" userDrawn="1">
          <p15:clr>
            <a:srgbClr val="5ACBF0"/>
          </p15:clr>
        </p15:guide>
        <p15:guide id="3" pos="7661" userDrawn="1">
          <p15:clr>
            <a:srgbClr val="5ACBF0"/>
          </p15:clr>
        </p15:guide>
        <p15:guide id="4" orient="horz" pos="4219" userDrawn="1">
          <p15:clr>
            <a:srgbClr val="5ACBF0"/>
          </p15:clr>
        </p15:guide>
        <p15:guide id="5" pos="749" userDrawn="1">
          <p15:clr>
            <a:srgbClr val="5ACBF0"/>
          </p15:clr>
        </p15:guide>
        <p15:guide id="6" pos="1325" userDrawn="1">
          <p15:clr>
            <a:srgbClr val="5ACBF0"/>
          </p15:clr>
        </p15:guide>
        <p15:guide id="7" pos="1901" userDrawn="1">
          <p15:clr>
            <a:srgbClr val="5ACBF0"/>
          </p15:clr>
        </p15:guide>
        <p15:guide id="8" pos="2477" userDrawn="1">
          <p15:clr>
            <a:srgbClr val="5ACBF0"/>
          </p15:clr>
        </p15:guide>
        <p15:guide id="9" pos="3053" userDrawn="1">
          <p15:clr>
            <a:srgbClr val="5ACBF0"/>
          </p15:clr>
        </p15:guide>
        <p15:guide id="10" pos="3629" userDrawn="1">
          <p15:clr>
            <a:srgbClr val="5ACBF0"/>
          </p15:clr>
        </p15:guide>
        <p15:guide id="11" pos="4205" userDrawn="1">
          <p15:clr>
            <a:srgbClr val="5ACBF0"/>
          </p15:clr>
        </p15:guide>
        <p15:guide id="12" pos="4781" userDrawn="1">
          <p15:clr>
            <a:srgbClr val="5ACBF0"/>
          </p15:clr>
        </p15:guide>
        <p15:guide id="13" pos="5357" userDrawn="1">
          <p15:clr>
            <a:srgbClr val="5ACBF0"/>
          </p15:clr>
        </p15:guide>
        <p15:guide id="14" pos="5933" userDrawn="1">
          <p15:clr>
            <a:srgbClr val="5ACBF0"/>
          </p15:clr>
        </p15:guide>
        <p15:guide id="15" pos="6509" userDrawn="1">
          <p15:clr>
            <a:srgbClr val="5ACBF0"/>
          </p15:clr>
        </p15:guide>
        <p15:guide id="16" pos="7085" userDrawn="1">
          <p15:clr>
            <a:srgbClr val="5ACBF0"/>
          </p15:clr>
        </p15:guide>
        <p15:guide id="17" orient="horz" pos="763" userDrawn="1">
          <p15:clr>
            <a:srgbClr val="5ACBF0"/>
          </p15:clr>
        </p15:guide>
        <p15:guide id="18" orient="horz" pos="1339" userDrawn="1">
          <p15:clr>
            <a:srgbClr val="5ACBF0"/>
          </p15:clr>
        </p15:guide>
        <p15:guide id="19" orient="horz" pos="1915" userDrawn="1">
          <p15:clr>
            <a:srgbClr val="5ACBF0"/>
          </p15:clr>
        </p15:guide>
        <p15:guide id="20" orient="horz" pos="2491" userDrawn="1">
          <p15:clr>
            <a:srgbClr val="5ACBF0"/>
          </p15:clr>
        </p15:guide>
        <p15:guide id="21" orient="horz" pos="3067" userDrawn="1">
          <p15:clr>
            <a:srgbClr val="5ACBF0"/>
          </p15:clr>
        </p15:guide>
        <p15:guide id="22" orient="horz" pos="3643" userDrawn="1">
          <p15:clr>
            <a:srgbClr val="5ACBF0"/>
          </p15:clr>
        </p15:guide>
        <p15:guide id="23" pos="288" userDrawn="1">
          <p15:clr>
            <a:srgbClr val="C35EA4"/>
          </p15:clr>
        </p15:guide>
        <p15:guide id="24" pos="7546" userDrawn="1">
          <p15:clr>
            <a:srgbClr val="C35EA4"/>
          </p15:clr>
        </p15:guide>
        <p15:guide id="25" orient="horz" pos="302" userDrawn="1">
          <p15:clr>
            <a:srgbClr val="C35EA4"/>
          </p15:clr>
        </p15:guide>
        <p15:guide id="26" orient="horz" pos="4104" userDrawn="1">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0205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34" cstate="email">
            <a:extLst>
              <a:ext uri="{28A0092B-C50C-407E-A947-70E740481C1C}">
                <a14:useLocalDpi xmlns:a14="http://schemas.microsoft.com/office/drawing/2010/main" val="0"/>
              </a:ext>
            </a:extLst>
          </a:blip>
          <a:stretch>
            <a:fillRect/>
          </a:stretch>
        </p:blipFill>
        <p:spPr>
          <a:xfrm rot="5400000">
            <a:off x="10532394" y="1944335"/>
            <a:ext cx="4298019" cy="409351"/>
          </a:xfrm>
          <a:prstGeom prst="rect">
            <a:avLst/>
          </a:prstGeom>
        </p:spPr>
      </p:pic>
    </p:spTree>
    <p:extLst>
      <p:ext uri="{BB962C8B-B14F-4D97-AF65-F5344CB8AC3E}">
        <p14:creationId xmlns:p14="http://schemas.microsoft.com/office/powerpoint/2010/main" val="2095225832"/>
      </p:ext>
    </p:extLst>
  </p:cSld>
  <p:clrMap bg1="dk1" tx1="lt1" bg2="dk2" tx2="lt2" accent1="accent1" accent2="accent2" accent3="accent3" accent4="accent4" accent5="accent5" accent6="accent6" hlink="hlink" folHlink="folHlink"/>
  <p:sldLayoutIdLst>
    <p:sldLayoutId id="2147484279" r:id="rId1"/>
    <p:sldLayoutId id="2147484280" r:id="rId2"/>
    <p:sldLayoutId id="2147484281" r:id="rId3"/>
    <p:sldLayoutId id="2147484282" r:id="rId4"/>
    <p:sldLayoutId id="2147484283" r:id="rId5"/>
    <p:sldLayoutId id="2147484284" r:id="rId6"/>
    <p:sldLayoutId id="2147484285" r:id="rId7"/>
    <p:sldLayoutId id="2147484286" r:id="rId8"/>
    <p:sldLayoutId id="2147484287" r:id="rId9"/>
    <p:sldLayoutId id="2147484288" r:id="rId10"/>
    <p:sldLayoutId id="2147484289" r:id="rId11"/>
    <p:sldLayoutId id="2147484290" r:id="rId12"/>
    <p:sldLayoutId id="2147484291" r:id="rId13"/>
    <p:sldLayoutId id="2147484292" r:id="rId14"/>
    <p:sldLayoutId id="2147484293" r:id="rId15"/>
    <p:sldLayoutId id="2147484294" r:id="rId16"/>
    <p:sldLayoutId id="2147484295" r:id="rId17"/>
    <p:sldLayoutId id="2147484296" r:id="rId18"/>
    <p:sldLayoutId id="2147484297" r:id="rId19"/>
    <p:sldLayoutId id="2147484298" r:id="rId20"/>
    <p:sldLayoutId id="2147484299" r:id="rId21"/>
    <p:sldLayoutId id="2147484300" r:id="rId22"/>
    <p:sldLayoutId id="2147484301" r:id="rId23"/>
    <p:sldLayoutId id="2147484302" r:id="rId24"/>
    <p:sldLayoutId id="2147484303" r:id="rId25"/>
    <p:sldLayoutId id="2147484304" r:id="rId26"/>
    <p:sldLayoutId id="2147484305" r:id="rId27"/>
    <p:sldLayoutId id="2147484306" r:id="rId28"/>
    <p:sldLayoutId id="2147484307" r:id="rId29"/>
    <p:sldLayoutId id="2147484308" r:id="rId30"/>
    <p:sldLayoutId id="2147484309" r:id="rId31"/>
    <p:sldLayoutId id="2147484310" r:id="rId32"/>
  </p:sldLayoutIdLst>
  <p:transition>
    <p:fade/>
  </p:transition>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
          <a:schemeClr val="tx1"/>
        </a:buClr>
        <a:buSzPct val="100000"/>
        <a:buFontTx/>
        <a:buBlip>
          <a:blip r:embed="rId35"/>
        </a:buBlip>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100000"/>
        <a:buFontTx/>
        <a:buBlip>
          <a:blip r:embed="rId35"/>
        </a:buBlip>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100000"/>
        <a:buFontTx/>
        <a:buBlip>
          <a:blip r:embed="rId35"/>
        </a:buBlip>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100000"/>
        <a:buFontTx/>
        <a:buBlip>
          <a:blip r:embed="rId35"/>
        </a:buBlip>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100000"/>
        <a:buFontTx/>
        <a:buBlip>
          <a:blip r:embed="rId35"/>
        </a:buBlip>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00205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33" cstate="email">
            <a:extLst>
              <a:ext uri="{28A0092B-C50C-407E-A947-70E740481C1C}">
                <a14:useLocalDpi xmlns:a14="http://schemas.microsoft.com/office/drawing/2010/main" val="0"/>
              </a:ext>
            </a:extLst>
          </a:blip>
          <a:stretch>
            <a:fillRect/>
          </a:stretch>
        </p:blipFill>
        <p:spPr>
          <a:xfrm rot="5400000">
            <a:off x="10532394" y="1944335"/>
            <a:ext cx="4298019" cy="409351"/>
          </a:xfrm>
          <a:prstGeom prst="rect">
            <a:avLst/>
          </a:prstGeom>
        </p:spPr>
      </p:pic>
    </p:spTree>
    <p:extLst>
      <p:ext uri="{BB962C8B-B14F-4D97-AF65-F5344CB8AC3E}">
        <p14:creationId xmlns:p14="http://schemas.microsoft.com/office/powerpoint/2010/main" val="2395388430"/>
      </p:ext>
    </p:extLst>
  </p:cSld>
  <p:clrMap bg1="dk1" tx1="lt1" bg2="dk2" tx2="lt2" accent1="accent1" accent2="accent2" accent3="accent3" accent4="accent4" accent5="accent5" accent6="accent6" hlink="hlink" folHlink="folHlink"/>
  <p:sldLayoutIdLst>
    <p:sldLayoutId id="2147484312" r:id="rId1"/>
    <p:sldLayoutId id="2147484313" r:id="rId2"/>
    <p:sldLayoutId id="2147484314" r:id="rId3"/>
    <p:sldLayoutId id="2147484315" r:id="rId4"/>
    <p:sldLayoutId id="2147484316" r:id="rId5"/>
    <p:sldLayoutId id="2147484317" r:id="rId6"/>
    <p:sldLayoutId id="2147484318" r:id="rId7"/>
    <p:sldLayoutId id="2147484319" r:id="rId8"/>
    <p:sldLayoutId id="2147484320" r:id="rId9"/>
    <p:sldLayoutId id="2147484321" r:id="rId10"/>
    <p:sldLayoutId id="2147484322" r:id="rId11"/>
    <p:sldLayoutId id="2147484323" r:id="rId12"/>
    <p:sldLayoutId id="2147484324" r:id="rId13"/>
    <p:sldLayoutId id="2147484325" r:id="rId14"/>
    <p:sldLayoutId id="2147484326" r:id="rId15"/>
    <p:sldLayoutId id="2147484327" r:id="rId16"/>
    <p:sldLayoutId id="2147484328" r:id="rId17"/>
    <p:sldLayoutId id="2147484329" r:id="rId18"/>
    <p:sldLayoutId id="2147484330" r:id="rId19"/>
    <p:sldLayoutId id="2147484331" r:id="rId20"/>
    <p:sldLayoutId id="2147484332" r:id="rId21"/>
    <p:sldLayoutId id="2147484333" r:id="rId22"/>
    <p:sldLayoutId id="2147484334" r:id="rId23"/>
    <p:sldLayoutId id="2147484335" r:id="rId24"/>
    <p:sldLayoutId id="2147484336" r:id="rId25"/>
    <p:sldLayoutId id="2147484337" r:id="rId26"/>
    <p:sldLayoutId id="2147484338" r:id="rId27"/>
    <p:sldLayoutId id="2147484339" r:id="rId28"/>
    <p:sldLayoutId id="2147484340" r:id="rId29"/>
    <p:sldLayoutId id="2147484341" r:id="rId30"/>
    <p:sldLayoutId id="2147484342" r:id="rId31"/>
  </p:sldLayoutIdLst>
  <p:transition>
    <p:fade/>
  </p:transition>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
          <a:schemeClr val="tx1"/>
        </a:buClr>
        <a:buSzPct val="100000"/>
        <a:buFontTx/>
        <a:buBlip>
          <a:blip r:embed="rId34"/>
        </a:buBlip>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100000"/>
        <a:buFontTx/>
        <a:buBlip>
          <a:blip r:embed="rId34"/>
        </a:buBlip>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100000"/>
        <a:buFontTx/>
        <a:buBlip>
          <a:blip r:embed="rId34"/>
        </a:buBlip>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100000"/>
        <a:buFontTx/>
        <a:buBlip>
          <a:blip r:embed="rId34"/>
        </a:buBlip>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100000"/>
        <a:buFontTx/>
        <a:buBlip>
          <a:blip r:embed="rId34"/>
        </a:buBlip>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3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3.xml"/></Relationships>
</file>

<file path=ppt/slides/_rels/slide15.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5.xml"/><Relationship Id="rId1" Type="http://schemas.openxmlformats.org/officeDocument/2006/relationships/slideLayout" Target="../slideLayouts/slideLayout50.xml"/><Relationship Id="rId4" Type="http://schemas.openxmlformats.org/officeDocument/2006/relationships/image" Target="../media/image12.jp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0.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3.xml"/></Relationships>
</file>

<file path=ppt/slides/_rels/slide25.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25.xml"/><Relationship Id="rId1" Type="http://schemas.openxmlformats.org/officeDocument/2006/relationships/slideLayout" Target="../slideLayouts/slideLayout50.xml"/><Relationship Id="rId5" Type="http://schemas.openxmlformats.org/officeDocument/2006/relationships/image" Target="../media/image10.jpg"/><Relationship Id="rId4" Type="http://schemas.openxmlformats.org/officeDocument/2006/relationships/image" Target="../media/image9.jpg"/></Relationships>
</file>

<file path=ppt/slides/_rels/slide26.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26.xml"/><Relationship Id="rId1" Type="http://schemas.openxmlformats.org/officeDocument/2006/relationships/slideLayout" Target="../slideLayouts/slideLayout61.xml"/><Relationship Id="rId5" Type="http://schemas.openxmlformats.org/officeDocument/2006/relationships/image" Target="../media/image16.jpg"/><Relationship Id="rId4" Type="http://schemas.openxmlformats.org/officeDocument/2006/relationships/image" Target="../media/image15.jp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1.xml"/></Relationships>
</file>

<file path=ppt/slides/_rels/slide28.xml.rels><?xml version="1.0" encoding="UTF-8" standalone="yes"?>
<Relationships xmlns="http://schemas.openxmlformats.org/package/2006/relationships"><Relationship Id="rId8" Type="http://schemas.openxmlformats.org/officeDocument/2006/relationships/image" Target="../media/image22.jpg"/><Relationship Id="rId13" Type="http://schemas.openxmlformats.org/officeDocument/2006/relationships/image" Target="../media/image27.jpg"/><Relationship Id="rId3" Type="http://schemas.openxmlformats.org/officeDocument/2006/relationships/image" Target="../media/image17.jpg"/><Relationship Id="rId7" Type="http://schemas.openxmlformats.org/officeDocument/2006/relationships/image" Target="../media/image21.jpg"/><Relationship Id="rId12" Type="http://schemas.openxmlformats.org/officeDocument/2006/relationships/image" Target="../media/image26.jpg"/><Relationship Id="rId17" Type="http://schemas.openxmlformats.org/officeDocument/2006/relationships/image" Target="../media/image31.jpg"/><Relationship Id="rId2" Type="http://schemas.openxmlformats.org/officeDocument/2006/relationships/notesSlide" Target="../notesSlides/notesSlide28.xml"/><Relationship Id="rId16" Type="http://schemas.openxmlformats.org/officeDocument/2006/relationships/image" Target="../media/image30.jpg"/><Relationship Id="rId1" Type="http://schemas.openxmlformats.org/officeDocument/2006/relationships/slideLayout" Target="../slideLayouts/slideLayout61.xml"/><Relationship Id="rId6" Type="http://schemas.openxmlformats.org/officeDocument/2006/relationships/image" Target="../media/image20.jpg"/><Relationship Id="rId11" Type="http://schemas.openxmlformats.org/officeDocument/2006/relationships/image" Target="../media/image25.jpg"/><Relationship Id="rId5" Type="http://schemas.openxmlformats.org/officeDocument/2006/relationships/image" Target="../media/image19.jpg"/><Relationship Id="rId15" Type="http://schemas.openxmlformats.org/officeDocument/2006/relationships/image" Target="../media/image29.jpg"/><Relationship Id="rId10" Type="http://schemas.openxmlformats.org/officeDocument/2006/relationships/image" Target="../media/image24.jpg"/><Relationship Id="rId4" Type="http://schemas.openxmlformats.org/officeDocument/2006/relationships/image" Target="../media/image18.jpg"/><Relationship Id="rId9" Type="http://schemas.openxmlformats.org/officeDocument/2006/relationships/image" Target="../media/image23.jpg"/><Relationship Id="rId14" Type="http://schemas.openxmlformats.org/officeDocument/2006/relationships/image" Target="../media/image28.jp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3.xml"/></Relationships>
</file>

<file path=ppt/slides/_rels/slide30.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30.xml"/><Relationship Id="rId1" Type="http://schemas.openxmlformats.org/officeDocument/2006/relationships/slideLayout" Target="../slideLayouts/slideLayout6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3.xml"/></Relationships>
</file>

<file path=ppt/slides/_rels/slide35.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35.xml"/><Relationship Id="rId1" Type="http://schemas.openxmlformats.org/officeDocument/2006/relationships/slideLayout" Target="../slideLayouts/slideLayout50.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6.xml"/></Relationships>
</file>

<file path=ppt/slides/_rels/slide37.xml.rels><?xml version="1.0" encoding="UTF-8" standalone="yes"?>
<Relationships xmlns="http://schemas.openxmlformats.org/package/2006/relationships"><Relationship Id="rId3" Type="http://schemas.openxmlformats.org/officeDocument/2006/relationships/hyperlink" Target="http://blogs.msdn.com/b/pfxteam/archive/2012/03/24/10287244.aspx" TargetMode="External"/><Relationship Id="rId2" Type="http://schemas.openxmlformats.org/officeDocument/2006/relationships/notesSlide" Target="../notesSlides/notesSlide37.xml"/><Relationship Id="rId1" Type="http://schemas.openxmlformats.org/officeDocument/2006/relationships/slideLayout" Target="../slideLayouts/slideLayout61.xml"/><Relationship Id="rId4" Type="http://schemas.openxmlformats.org/officeDocument/2006/relationships/hyperlink" Target="http://blogs.msdn.com/b/pfxteam/archive/2012/04/13/10293638.aspx" TargetMode="Externa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4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50.xml"/></Relationships>
</file>

<file path=ppt/slides/_rels/slide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4.xml"/><Relationship Id="rId1" Type="http://schemas.openxmlformats.org/officeDocument/2006/relationships/slideLayout" Target="../slideLayouts/slideLayout50.xml"/><Relationship Id="rId5" Type="http://schemas.openxmlformats.org/officeDocument/2006/relationships/image" Target="../media/image10.jpg"/><Relationship Id="rId4" Type="http://schemas.openxmlformats.org/officeDocument/2006/relationships/image" Target="../media/image9.jp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43.xml"/></Relationships>
</file>

<file path=ppt/slides/_rels/slide41.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41.xml"/><Relationship Id="rId1" Type="http://schemas.openxmlformats.org/officeDocument/2006/relationships/slideLayout" Target="../slideLayouts/slideLayout50.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4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4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4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4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4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43.xml"/></Relationships>
</file>

<file path=ppt/slides/_rels/slide48.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48.xml"/><Relationship Id="rId1" Type="http://schemas.openxmlformats.org/officeDocument/2006/relationships/slideLayout" Target="../slideLayouts/slideLayout50.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4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9.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43.xml"/></Relationships>
</file>

<file path=ppt/slides/_rels/slide5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1.xml"/><Relationship Id="rId1" Type="http://schemas.openxmlformats.org/officeDocument/2006/relationships/slideLayout" Target="../slideLayouts/slideLayout45.xml"/></Relationships>
</file>

<file path=ppt/slides/_rels/slide52.xml.rels><?xml version="1.0" encoding="UTF-8" standalone="yes"?>
<Relationships xmlns="http://schemas.openxmlformats.org/package/2006/relationships"><Relationship Id="rId3" Type="http://schemas.openxmlformats.org/officeDocument/2006/relationships/hyperlink" Target="http://blogs.msdn.com/b/pfxteam" TargetMode="External"/><Relationship Id="rId2" Type="http://schemas.openxmlformats.org/officeDocument/2006/relationships/notesSlide" Target="../notesSlides/notesSlide52.xml"/><Relationship Id="rId1" Type="http://schemas.openxmlformats.org/officeDocument/2006/relationships/slideLayout" Target="../slideLayouts/slideLayout45.xml"/><Relationship Id="rId5" Type="http://schemas.openxmlformats.org/officeDocument/2006/relationships/hyperlink" Target="http://blog.stephencleary.com/" TargetMode="External"/><Relationship Id="rId4" Type="http://schemas.openxmlformats.org/officeDocument/2006/relationships/hyperlink" Target="http://blogs.msdn.com/b/lucian" TargetMode="External"/></Relationships>
</file>

<file path=ppt/slides/_rels/slide53.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oleObject" Target="../embeddings/oleObject1.bin"/><Relationship Id="rId3" Type="http://schemas.openxmlformats.org/officeDocument/2006/relationships/image" Target="../media/image35.png"/><Relationship Id="rId7" Type="http://schemas.openxmlformats.org/officeDocument/2006/relationships/image" Target="../media/image38.png"/><Relationship Id="rId12" Type="http://schemas.openxmlformats.org/officeDocument/2006/relationships/hyperlink" Target="http://aka.ms/aivsix" TargetMode="External"/><Relationship Id="rId17" Type="http://schemas.openxmlformats.org/officeDocument/2006/relationships/image" Target="../media/image43.png"/><Relationship Id="rId2" Type="http://schemas.openxmlformats.org/officeDocument/2006/relationships/slideLayout" Target="../slideLayouts/slideLayout82.xml"/><Relationship Id="rId16" Type="http://schemas.openxmlformats.org/officeDocument/2006/relationships/image" Target="../media/image42.png"/><Relationship Id="rId1" Type="http://schemas.openxmlformats.org/officeDocument/2006/relationships/vmlDrawing" Target="../drawings/vmlDrawing1.vml"/><Relationship Id="rId6" Type="http://schemas.openxmlformats.org/officeDocument/2006/relationships/image" Target="../media/image37.png"/><Relationship Id="rId11" Type="http://schemas.openxmlformats.org/officeDocument/2006/relationships/hyperlink" Target="http://visualstudio.com/" TargetMode="External"/><Relationship Id="rId5" Type="http://schemas.openxmlformats.org/officeDocument/2006/relationships/image" Target="../media/image36.png"/><Relationship Id="rId15" Type="http://schemas.openxmlformats.org/officeDocument/2006/relationships/image" Target="../media/image41.png"/><Relationship Id="rId10" Type="http://schemas.openxmlformats.org/officeDocument/2006/relationships/image" Target="../media/image2.png"/><Relationship Id="rId4" Type="http://schemas.openxmlformats.org/officeDocument/2006/relationships/hyperlink" Target="http://aka.ms/msdn_teched" TargetMode="External"/><Relationship Id="rId9" Type="http://schemas.openxmlformats.org/officeDocument/2006/relationships/image" Target="../media/image40.gif"/><Relationship Id="rId14" Type="http://schemas.openxmlformats.org/officeDocument/2006/relationships/image" Target="../media/image34.emf"/></Relationships>
</file>

<file path=ppt/slides/_rels/slide5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82.xml"/></Relationships>
</file>

<file path=ppt/slides/_rels/slide5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3.xml"/><Relationship Id="rId1" Type="http://schemas.openxmlformats.org/officeDocument/2006/relationships/slideLayout" Target="../slideLayouts/slideLayout50.xml"/><Relationship Id="rId5" Type="http://schemas.openxmlformats.org/officeDocument/2006/relationships/image" Target="../media/image48.png"/><Relationship Id="rId4" Type="http://schemas.openxmlformats.org/officeDocument/2006/relationships/image" Target="../media/image47.png"/></Relationships>
</file>

<file path=ppt/slides/_rels/slide5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4.xml"/><Relationship Id="rId1" Type="http://schemas.openxmlformats.org/officeDocument/2006/relationships/slideLayout" Target="../slideLayouts/slideLayout50.xml"/><Relationship Id="rId4" Type="http://schemas.openxmlformats.org/officeDocument/2006/relationships/image" Target="../media/image50.png"/></Relationships>
</file>

<file path=ppt/slides/_rels/slide5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5.xml"/><Relationship Id="rId1" Type="http://schemas.openxmlformats.org/officeDocument/2006/relationships/slideLayout" Target="../slideLayouts/slideLayout57.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1.xml"/></Relationships>
</file>

<file path=ppt/slides/slide1.xml><?xml version="1.0" encoding="utf-8"?>
<p:sld xmlns:a="http://schemas.openxmlformats.org/drawingml/2006/main" xmlns:r="http://schemas.openxmlformats.org/officeDocument/2006/relationships" xmlns:p="http://schemas.openxmlformats.org/presentationml/2006/main">
  <p:cSld>
    <p:bg bwMode="gray">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7743059"/>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Async</a:t>
            </a:r>
            <a:r>
              <a:rPr lang="en-US" dirty="0"/>
              <a:t> void is only for event handlers</a:t>
            </a:r>
          </a:p>
        </p:txBody>
      </p:sp>
      <p:sp>
        <p:nvSpPr>
          <p:cNvPr id="7" name="Text Placeholder 2"/>
          <p:cNvSpPr txBox="1">
            <a:spLocks/>
          </p:cNvSpPr>
          <p:nvPr/>
        </p:nvSpPr>
        <p:spPr>
          <a:xfrm>
            <a:off x="274637" y="1214436"/>
            <a:ext cx="11887199" cy="5309146"/>
          </a:xfrm>
          <a:prstGeom prst="rect">
            <a:avLst/>
          </a:prstGeom>
          <a:noFill/>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3300" kern="1200" spc="0" baseline="0">
                <a:gradFill>
                  <a:gsLst>
                    <a:gs pos="1250">
                      <a:srgbClr val="000000"/>
                    </a:gs>
                    <a:gs pos="100000">
                      <a:srgbClr val="000000"/>
                    </a:gs>
                  </a:gsLst>
                  <a:lin ang="5400000" scaled="0"/>
                </a:gradFill>
                <a:latin typeface="Segoe UI" pitchFamily="34" charset="0"/>
                <a:ea typeface="+mn-ea"/>
                <a:cs typeface="Segoe UI" pitchFamily="34" charset="0"/>
              </a:defRPr>
            </a:lvl1pPr>
            <a:lvl2pPr marL="346553"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kern="1200" spc="0" baseline="0">
                <a:gradFill>
                  <a:gsLst>
                    <a:gs pos="1250">
                      <a:srgbClr val="000000"/>
                    </a:gs>
                    <a:gs pos="100000">
                      <a:srgbClr val="000000"/>
                    </a:gs>
                  </a:gsLst>
                  <a:lin ang="5400000" scaled="0"/>
                </a:gradFill>
                <a:latin typeface="Segoe UI" pitchFamily="34" charset="0"/>
                <a:ea typeface="+mn-ea"/>
                <a:cs typeface="Segoe UI" pitchFamily="34" charset="0"/>
              </a:defRPr>
            </a:lvl2pPr>
            <a:lvl3pPr marL="584607"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rgbClr val="000000"/>
                    </a:gs>
                    <a:gs pos="100000">
                      <a:srgbClr val="000000"/>
                    </a:gs>
                  </a:gsLst>
                  <a:lin ang="5400000" scaled="0"/>
                </a:gradFill>
                <a:latin typeface="Segoe UI" pitchFamily="34" charset="0"/>
                <a:ea typeface="+mn-ea"/>
                <a:cs typeface="Segoe UI" pitchFamily="34" charset="0"/>
              </a:defRPr>
            </a:lvl3pPr>
            <a:lvl4pPr marL="814563"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rgbClr val="000000"/>
                    </a:gs>
                    <a:gs pos="100000">
                      <a:srgbClr val="000000"/>
                    </a:gs>
                  </a:gsLst>
                  <a:lin ang="5400000" scaled="0"/>
                </a:gradFill>
                <a:latin typeface="Segoe UI" pitchFamily="34" charset="0"/>
                <a:ea typeface="+mn-ea"/>
                <a:cs typeface="Segoe UI" pitchFamily="34" charset="0"/>
              </a:defRPr>
            </a:lvl4pPr>
            <a:lvl5pPr marL="1050997"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rgbClr val="000000"/>
                    </a:gs>
                    <a:gs pos="100000">
                      <a:srgbClr val="000000"/>
                    </a:gs>
                  </a:gsLst>
                  <a:lin ang="5400000" scaled="0"/>
                </a:gradFill>
                <a:latin typeface="Segoe UI" pitchFamily="34" charset="0"/>
                <a:ea typeface="+mn-ea"/>
                <a:cs typeface="Segoe UI"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a:solidFill>
                  <a:srgbClr val="008000"/>
                </a:solidFill>
                <a:highlight>
                  <a:srgbClr val="FFFFFF"/>
                </a:highlight>
                <a:latin typeface="Consolas" panose="020B0609020204030204" pitchFamily="49" charset="0"/>
              </a:rPr>
              <a:t>// Q. It sometimes shows </a:t>
            </a:r>
            <a:r>
              <a:rPr lang="en-US" sz="1800" dirty="0" err="1">
                <a:solidFill>
                  <a:srgbClr val="008000"/>
                </a:solidFill>
                <a:highlight>
                  <a:srgbClr val="FFFFFF"/>
                </a:highlight>
                <a:latin typeface="Consolas" panose="020B0609020204030204" pitchFamily="49" charset="0"/>
              </a:rPr>
              <a:t>PixelWidth</a:t>
            </a:r>
            <a:r>
              <a:rPr lang="en-US" sz="1800" dirty="0">
                <a:solidFill>
                  <a:srgbClr val="008000"/>
                </a:solidFill>
                <a:highlight>
                  <a:srgbClr val="FFFFFF"/>
                </a:highlight>
                <a:latin typeface="Consolas" panose="020B0609020204030204" pitchFamily="49" charset="0"/>
              </a:rPr>
              <a:t> and </a:t>
            </a:r>
            <a:r>
              <a:rPr lang="en-US" sz="1800" dirty="0" err="1">
                <a:solidFill>
                  <a:srgbClr val="008000"/>
                </a:solidFill>
                <a:highlight>
                  <a:srgbClr val="FFFFFF"/>
                </a:highlight>
                <a:latin typeface="Consolas" panose="020B0609020204030204" pitchFamily="49" charset="0"/>
              </a:rPr>
              <a:t>PixelHeight</a:t>
            </a:r>
            <a:r>
              <a:rPr lang="en-US" sz="1800" dirty="0">
                <a:solidFill>
                  <a:srgbClr val="008000"/>
                </a:solidFill>
                <a:highlight>
                  <a:srgbClr val="FFFFFF"/>
                </a:highlight>
                <a:latin typeface="Consolas" panose="020B0609020204030204" pitchFamily="49" charset="0"/>
              </a:rPr>
              <a:t> are both 0 ???</a:t>
            </a:r>
            <a:endParaRPr lang="en-US" sz="1800" dirty="0">
              <a:solidFill>
                <a:srgbClr val="000000"/>
              </a:solidFill>
              <a:highlight>
                <a:srgbClr val="FFFFFF"/>
              </a:highlight>
              <a:latin typeface="Consolas" panose="020B0609020204030204" pitchFamily="49" charset="0"/>
            </a:endParaRPr>
          </a:p>
          <a:p>
            <a:r>
              <a:rPr lang="en-US" sz="1800" dirty="0" err="1">
                <a:solidFill>
                  <a:srgbClr val="2B91AF"/>
                </a:solidFill>
                <a:highlight>
                  <a:srgbClr val="FFFFFF"/>
                </a:highlight>
                <a:latin typeface="Consolas" panose="020B0609020204030204" pitchFamily="49" charset="0"/>
              </a:rPr>
              <a:t>BitmapImage</a:t>
            </a:r>
            <a:r>
              <a:rPr lang="en-US" sz="1800" dirty="0">
                <a:solidFill>
                  <a:srgbClr val="2B91AF"/>
                </a:solidFill>
                <a:highlight>
                  <a:srgbClr val="FFFFFF"/>
                </a:highlight>
                <a:latin typeface="Consolas" panose="020B0609020204030204" pitchFamily="49" charset="0"/>
              </a:rPr>
              <a:t> </a:t>
            </a:r>
            <a:r>
              <a:rPr lang="en-US" sz="1800" dirty="0" err="1">
                <a:solidFill>
                  <a:srgbClr val="000000"/>
                </a:solidFill>
                <a:highlight>
                  <a:srgbClr val="FFFFFF"/>
                </a:highlight>
                <a:latin typeface="Consolas" panose="020B0609020204030204" pitchFamily="49" charset="0"/>
              </a:rPr>
              <a:t>m_bmp</a:t>
            </a:r>
            <a:r>
              <a:rPr lang="en-US" sz="1800" dirty="0">
                <a:solidFill>
                  <a:srgbClr val="000000"/>
                </a:solidFill>
                <a:highlight>
                  <a:srgbClr val="FFFFFF"/>
                </a:highlight>
                <a:latin typeface="Consolas" panose="020B0609020204030204" pitchFamily="49" charset="0"/>
              </a:rPr>
              <a:t>;</a:t>
            </a:r>
          </a:p>
          <a:p>
            <a:endParaRPr lang="en-US" sz="1800" dirty="0">
              <a:solidFill>
                <a:srgbClr val="000000"/>
              </a:solidFill>
              <a:highlight>
                <a:srgbClr val="FFFFFF"/>
              </a:highlight>
              <a:latin typeface="Consolas" panose="020B0609020204030204" pitchFamily="49" charset="0"/>
            </a:endParaRPr>
          </a:p>
          <a:p>
            <a:r>
              <a:rPr lang="en-US" sz="1800" dirty="0">
                <a:solidFill>
                  <a:srgbClr val="0000FF"/>
                </a:solidFill>
                <a:highlight>
                  <a:srgbClr val="FFFFFF"/>
                </a:highlight>
                <a:latin typeface="Consolas" panose="020B0609020204030204" pitchFamily="49" charset="0"/>
              </a:rPr>
              <a:t>protected</a:t>
            </a:r>
            <a:r>
              <a:rPr lang="en-US" sz="1800" dirty="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override</a:t>
            </a:r>
            <a:r>
              <a:rPr lang="en-US" sz="1800" dirty="0">
                <a:solidFill>
                  <a:srgbClr val="000000"/>
                </a:solidFill>
                <a:highlight>
                  <a:srgbClr val="FFFFFF"/>
                </a:highlight>
                <a:latin typeface="Consolas" panose="020B0609020204030204" pitchFamily="49" charset="0"/>
              </a:rPr>
              <a:t> </a:t>
            </a:r>
            <a:r>
              <a:rPr lang="en-US" sz="1800" dirty="0" err="1">
                <a:solidFill>
                  <a:srgbClr val="0000FF"/>
                </a:solidFill>
                <a:effectLst>
                  <a:glow rad="254000">
                    <a:srgbClr val="FFFF00"/>
                  </a:glow>
                </a:effectLst>
                <a:highlight>
                  <a:srgbClr val="FFFFFF"/>
                </a:highlight>
                <a:latin typeface="Consolas" panose="020B0609020204030204" pitchFamily="49" charset="0"/>
              </a:rPr>
              <a:t>async</a:t>
            </a:r>
            <a:r>
              <a:rPr lang="en-US" sz="1800" dirty="0">
                <a:solidFill>
                  <a:srgbClr val="000000"/>
                </a:solidFill>
                <a:effectLst>
                  <a:glow rad="254000">
                    <a:srgbClr val="FFFF00"/>
                  </a:glow>
                </a:effectLst>
                <a:highlight>
                  <a:srgbClr val="FFFFFF"/>
                </a:highlight>
                <a:latin typeface="Consolas" panose="020B0609020204030204" pitchFamily="49" charset="0"/>
              </a:rPr>
              <a:t> </a:t>
            </a:r>
            <a:r>
              <a:rPr lang="en-US" sz="1800" dirty="0">
                <a:solidFill>
                  <a:srgbClr val="0000FF"/>
                </a:solidFill>
                <a:effectLst>
                  <a:glow rad="254000">
                    <a:srgbClr val="FFFF00"/>
                  </a:glow>
                </a:effectLst>
                <a:highlight>
                  <a:srgbClr val="FFFFFF"/>
                </a:highlight>
                <a:latin typeface="Consolas" panose="020B0609020204030204" pitchFamily="49" charset="0"/>
              </a:rPr>
              <a:t>void</a:t>
            </a:r>
            <a:r>
              <a:rPr lang="en-US" sz="1800" dirty="0">
                <a:solidFill>
                  <a:srgbClr val="000000"/>
                </a:solidFill>
                <a:effectLst>
                  <a:glow rad="254000">
                    <a:srgbClr val="FFFF00"/>
                  </a:glow>
                </a:effectLst>
                <a:highlight>
                  <a:srgbClr val="FFFFFF"/>
                </a:highlight>
                <a:latin typeface="Consolas" panose="020B0609020204030204" pitchFamily="49" charset="0"/>
              </a:rPr>
              <a:t> </a:t>
            </a:r>
            <a:r>
              <a:rPr lang="en-US" sz="1800" dirty="0" err="1">
                <a:solidFill>
                  <a:srgbClr val="000000"/>
                </a:solidFill>
                <a:effectLst>
                  <a:glow rad="254000">
                    <a:srgbClr val="FFFF00"/>
                  </a:glow>
                </a:effectLst>
                <a:highlight>
                  <a:srgbClr val="FFFFFF"/>
                </a:highlight>
                <a:latin typeface="Consolas" panose="020B0609020204030204" pitchFamily="49" charset="0"/>
              </a:rPr>
              <a:t>OnNavigatedTo</a:t>
            </a:r>
            <a:r>
              <a:rPr lang="en-US" sz="1800" dirty="0">
                <a:solidFill>
                  <a:srgbClr val="000000"/>
                </a:solidFill>
                <a:highlight>
                  <a:srgbClr val="FFFFFF"/>
                </a:highlight>
                <a:latin typeface="Consolas" panose="020B0609020204030204" pitchFamily="49" charset="0"/>
              </a:rPr>
              <a:t>(</a:t>
            </a:r>
            <a:r>
              <a:rPr lang="en-US" sz="1800" dirty="0" err="1">
                <a:solidFill>
                  <a:srgbClr val="2B91AF"/>
                </a:solidFill>
                <a:highlight>
                  <a:srgbClr val="FFFFFF"/>
                </a:highlight>
                <a:latin typeface="Consolas" panose="020B0609020204030204" pitchFamily="49" charset="0"/>
              </a:rPr>
              <a:t>NavigationEventArgs</a:t>
            </a:r>
            <a:r>
              <a:rPr lang="en-US" sz="1800" dirty="0">
                <a:solidFill>
                  <a:srgbClr val="000000"/>
                </a:solidFill>
                <a:highlight>
                  <a:srgbClr val="FFFFFF"/>
                </a:highlight>
                <a:latin typeface="Consolas" panose="020B0609020204030204" pitchFamily="49" charset="0"/>
              </a:rPr>
              <a:t> e) {</a:t>
            </a:r>
          </a:p>
          <a:p>
            <a:r>
              <a:rPr lang="en-US" sz="1800" dirty="0">
                <a:solidFill>
                  <a:srgbClr val="000000"/>
                </a:solidFill>
                <a:highlight>
                  <a:srgbClr val="FFFFFF"/>
                </a:highlight>
                <a:latin typeface="Consolas" panose="020B0609020204030204" pitchFamily="49" charset="0"/>
              </a:rPr>
              <a:t>    </a:t>
            </a:r>
            <a:r>
              <a:rPr lang="en-US" sz="1800" dirty="0" err="1">
                <a:solidFill>
                  <a:srgbClr val="0000FF"/>
                </a:solidFill>
                <a:highlight>
                  <a:srgbClr val="FFFFFF"/>
                </a:highlight>
                <a:latin typeface="Consolas" panose="020B0609020204030204" pitchFamily="49" charset="0"/>
              </a:rPr>
              <a:t>base</a:t>
            </a:r>
            <a:r>
              <a:rPr lang="en-US" sz="1800" dirty="0" err="1">
                <a:solidFill>
                  <a:srgbClr val="000000"/>
                </a:solidFill>
                <a:highlight>
                  <a:srgbClr val="FFFFFF"/>
                </a:highlight>
                <a:latin typeface="Consolas" panose="020B0609020204030204" pitchFamily="49" charset="0"/>
              </a:rPr>
              <a:t>.OnNavigatedTo</a:t>
            </a:r>
            <a:r>
              <a:rPr lang="en-US" sz="1800" dirty="0">
                <a:solidFill>
                  <a:srgbClr val="000000"/>
                </a:solidFill>
                <a:highlight>
                  <a:srgbClr val="FFFFFF"/>
                </a:highlight>
                <a:latin typeface="Consolas" panose="020B0609020204030204" pitchFamily="49" charset="0"/>
              </a:rPr>
              <a:t>(e);</a:t>
            </a:r>
          </a:p>
          <a:p>
            <a:r>
              <a:rPr lang="en-US" sz="1800" dirty="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await </a:t>
            </a:r>
            <a:r>
              <a:rPr lang="en-US" sz="1800" dirty="0" err="1">
                <a:solidFill>
                  <a:srgbClr val="000000"/>
                </a:solidFill>
                <a:highlight>
                  <a:srgbClr val="FFFFFF"/>
                </a:highlight>
                <a:latin typeface="Consolas" panose="020B0609020204030204" pitchFamily="49" charset="0"/>
              </a:rPr>
              <a:t>PlayIntroSoundAsync</a:t>
            </a:r>
            <a:r>
              <a:rPr lang="en-US" sz="1800" dirty="0">
                <a:solidFill>
                  <a:srgbClr val="000000"/>
                </a:solidFill>
                <a:highlight>
                  <a:srgbClr val="FFFFFF"/>
                </a:highlight>
                <a:latin typeface="Consolas" panose="020B0609020204030204" pitchFamily="49" charset="0"/>
              </a:rPr>
              <a:t>();</a:t>
            </a:r>
          </a:p>
          <a:p>
            <a:r>
              <a:rPr lang="en-US" sz="1800" dirty="0">
                <a:solidFill>
                  <a:srgbClr val="000000"/>
                </a:solidFill>
                <a:highlight>
                  <a:srgbClr val="FFFFFF"/>
                </a:highlight>
                <a:latin typeface="Consolas" panose="020B0609020204030204" pitchFamily="49" charset="0"/>
              </a:rPr>
              <a:t>    image1.Source = </a:t>
            </a:r>
            <a:r>
              <a:rPr lang="en-US" sz="1800" dirty="0" err="1">
                <a:solidFill>
                  <a:srgbClr val="000000"/>
                </a:solidFill>
                <a:effectLst>
                  <a:glow rad="381000">
                    <a:srgbClr val="FFFF00"/>
                  </a:glow>
                </a:effectLst>
                <a:highlight>
                  <a:srgbClr val="FFFFFF"/>
                </a:highlight>
                <a:latin typeface="Consolas" panose="020B0609020204030204" pitchFamily="49" charset="0"/>
              </a:rPr>
              <a:t>m_bmp</a:t>
            </a:r>
            <a:r>
              <a:rPr lang="en-US" sz="1800" dirty="0">
                <a:solidFill>
                  <a:srgbClr val="000000"/>
                </a:solidFill>
                <a:highlight>
                  <a:srgbClr val="FFFFFF"/>
                </a:highlight>
                <a:latin typeface="Consolas" panose="020B0609020204030204" pitchFamily="49" charset="0"/>
              </a:rPr>
              <a:t>;</a:t>
            </a:r>
          </a:p>
          <a:p>
            <a:r>
              <a:rPr lang="en-US" sz="1800" dirty="0">
                <a:solidFill>
                  <a:srgbClr val="2B91AF"/>
                </a:solidFill>
                <a:highlight>
                  <a:srgbClr val="FFFFFF"/>
                </a:highlight>
                <a:latin typeface="Consolas" panose="020B0609020204030204" pitchFamily="49" charset="0"/>
              </a:rPr>
              <a:t>    </a:t>
            </a:r>
            <a:r>
              <a:rPr lang="en-US" sz="1800" dirty="0" err="1">
                <a:solidFill>
                  <a:srgbClr val="2B91AF"/>
                </a:solidFill>
                <a:highlight>
                  <a:srgbClr val="FFFFFF"/>
                </a:highlight>
                <a:latin typeface="Consolas" panose="020B0609020204030204" pitchFamily="49" charset="0"/>
              </a:rPr>
              <a:t>Canvas</a:t>
            </a:r>
            <a:r>
              <a:rPr lang="en-US" sz="1800" dirty="0" err="1">
                <a:solidFill>
                  <a:srgbClr val="000000"/>
                </a:solidFill>
                <a:highlight>
                  <a:srgbClr val="FFFFFF"/>
                </a:highlight>
                <a:latin typeface="Consolas" panose="020B0609020204030204" pitchFamily="49" charset="0"/>
              </a:rPr>
              <a:t>.SetLeft</a:t>
            </a:r>
            <a:r>
              <a:rPr lang="en-US" sz="1800" dirty="0">
                <a:solidFill>
                  <a:srgbClr val="000000"/>
                </a:solidFill>
                <a:highlight>
                  <a:srgbClr val="FFFFFF"/>
                </a:highlight>
                <a:latin typeface="Consolas" panose="020B0609020204030204" pitchFamily="49" charset="0"/>
              </a:rPr>
              <a:t>(image1, </a:t>
            </a:r>
            <a:r>
              <a:rPr lang="en-US" sz="1800" dirty="0" err="1">
                <a:solidFill>
                  <a:srgbClr val="2B91AF"/>
                </a:solidFill>
                <a:highlight>
                  <a:srgbClr val="FFFFFF"/>
                </a:highlight>
                <a:latin typeface="Consolas" panose="020B0609020204030204" pitchFamily="49" charset="0"/>
              </a:rPr>
              <a:t>Window</a:t>
            </a:r>
            <a:r>
              <a:rPr lang="en-US" sz="1800" dirty="0" err="1">
                <a:solidFill>
                  <a:srgbClr val="000000"/>
                </a:solidFill>
                <a:highlight>
                  <a:srgbClr val="FFFFFF"/>
                </a:highlight>
                <a:latin typeface="Consolas" panose="020B0609020204030204" pitchFamily="49" charset="0"/>
              </a:rPr>
              <a:t>.Current.Bounds.Width</a:t>
            </a:r>
            <a:r>
              <a:rPr lang="en-US" sz="1800" dirty="0">
                <a:solidFill>
                  <a:srgbClr val="000000"/>
                </a:solidFill>
                <a:highlight>
                  <a:srgbClr val="FFFFFF"/>
                </a:highlight>
                <a:latin typeface="Consolas" panose="020B0609020204030204" pitchFamily="49" charset="0"/>
              </a:rPr>
              <a:t> - </a:t>
            </a:r>
            <a:r>
              <a:rPr lang="en-US" sz="1800" dirty="0" err="1">
                <a:solidFill>
                  <a:srgbClr val="000000"/>
                </a:solidFill>
                <a:highlight>
                  <a:srgbClr val="FFFFFF"/>
                </a:highlight>
                <a:latin typeface="Consolas" panose="020B0609020204030204" pitchFamily="49" charset="0"/>
              </a:rPr>
              <a:t>m_bmp.PixelWidth</a:t>
            </a:r>
            <a:r>
              <a:rPr lang="en-US" sz="1800" dirty="0">
                <a:solidFill>
                  <a:srgbClr val="000000"/>
                </a:solidFill>
                <a:highlight>
                  <a:srgbClr val="FFFFFF"/>
                </a:highlight>
                <a:latin typeface="Consolas" panose="020B0609020204030204" pitchFamily="49" charset="0"/>
              </a:rPr>
              <a:t>);</a:t>
            </a:r>
          </a:p>
          <a:p>
            <a:r>
              <a:rPr lang="en-US" sz="1800" dirty="0">
                <a:solidFill>
                  <a:srgbClr val="000000"/>
                </a:solidFill>
                <a:highlight>
                  <a:srgbClr val="FFFFFF"/>
                </a:highlight>
                <a:latin typeface="Consolas" panose="020B0609020204030204" pitchFamily="49" charset="0"/>
              </a:rPr>
              <a:t>}</a:t>
            </a:r>
          </a:p>
          <a:p>
            <a:endParaRPr lang="en-US" sz="1800" dirty="0">
              <a:solidFill>
                <a:srgbClr val="000000"/>
              </a:solidFill>
              <a:highlight>
                <a:srgbClr val="FFFFFF"/>
              </a:highlight>
              <a:latin typeface="Consolas" panose="020B0609020204030204" pitchFamily="49" charset="0"/>
            </a:endParaRPr>
          </a:p>
          <a:p>
            <a:r>
              <a:rPr lang="en-US" sz="1800" dirty="0">
                <a:solidFill>
                  <a:srgbClr val="0000FF"/>
                </a:solidFill>
                <a:highlight>
                  <a:srgbClr val="FFFFFF"/>
                </a:highlight>
                <a:latin typeface="Consolas" panose="020B0609020204030204" pitchFamily="49" charset="0"/>
              </a:rPr>
              <a:t>protected</a:t>
            </a:r>
            <a:r>
              <a:rPr lang="en-US" sz="1800" dirty="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override</a:t>
            </a:r>
            <a:r>
              <a:rPr lang="en-US" sz="1800" dirty="0">
                <a:solidFill>
                  <a:srgbClr val="000000"/>
                </a:solidFill>
                <a:highlight>
                  <a:srgbClr val="FFFFFF"/>
                </a:highlight>
                <a:latin typeface="Consolas" panose="020B0609020204030204" pitchFamily="49" charset="0"/>
              </a:rPr>
              <a:t> </a:t>
            </a:r>
            <a:r>
              <a:rPr lang="en-US" sz="1800" dirty="0" err="1">
                <a:solidFill>
                  <a:srgbClr val="0000FF"/>
                </a:solidFill>
                <a:effectLst>
                  <a:glow rad="254000">
                    <a:srgbClr val="FFFF00"/>
                  </a:glow>
                </a:effectLst>
                <a:highlight>
                  <a:srgbClr val="FFFFFF"/>
                </a:highlight>
                <a:latin typeface="Consolas" panose="020B0609020204030204" pitchFamily="49" charset="0"/>
              </a:rPr>
              <a:t>async</a:t>
            </a:r>
            <a:r>
              <a:rPr lang="en-US" sz="1800" dirty="0">
                <a:solidFill>
                  <a:srgbClr val="000000"/>
                </a:solidFill>
                <a:effectLst>
                  <a:glow rad="254000">
                    <a:srgbClr val="FFFF00"/>
                  </a:glow>
                </a:effectLst>
                <a:highlight>
                  <a:srgbClr val="FFFFFF"/>
                </a:highlight>
                <a:latin typeface="Consolas" panose="020B0609020204030204" pitchFamily="49" charset="0"/>
              </a:rPr>
              <a:t> </a:t>
            </a:r>
            <a:r>
              <a:rPr lang="en-US" sz="1800" dirty="0">
                <a:solidFill>
                  <a:srgbClr val="0000FF"/>
                </a:solidFill>
                <a:effectLst>
                  <a:glow rad="254000">
                    <a:srgbClr val="FFFF00"/>
                  </a:glow>
                </a:effectLst>
                <a:highlight>
                  <a:srgbClr val="FFFFFF"/>
                </a:highlight>
                <a:latin typeface="Consolas" panose="020B0609020204030204" pitchFamily="49" charset="0"/>
              </a:rPr>
              <a:t>void</a:t>
            </a:r>
            <a:r>
              <a:rPr lang="en-US" sz="1800" dirty="0">
                <a:solidFill>
                  <a:srgbClr val="000000"/>
                </a:solidFill>
                <a:effectLst>
                  <a:glow rad="254000">
                    <a:srgbClr val="FFFF00"/>
                  </a:glow>
                </a:effectLst>
                <a:highlight>
                  <a:srgbClr val="FFFFFF"/>
                </a:highlight>
                <a:latin typeface="Consolas" panose="020B0609020204030204" pitchFamily="49" charset="0"/>
              </a:rPr>
              <a:t> </a:t>
            </a:r>
            <a:r>
              <a:rPr lang="en-US" sz="1800" dirty="0" err="1">
                <a:solidFill>
                  <a:srgbClr val="000000"/>
                </a:solidFill>
                <a:effectLst>
                  <a:glow rad="254000">
                    <a:srgbClr val="FFFF00"/>
                  </a:glow>
                </a:effectLst>
                <a:highlight>
                  <a:srgbClr val="FFFFFF"/>
                </a:highlight>
                <a:latin typeface="Consolas" panose="020B0609020204030204" pitchFamily="49" charset="0"/>
              </a:rPr>
              <a:t>LoadState</a:t>
            </a:r>
            <a:r>
              <a:rPr lang="en-US" sz="1800" dirty="0">
                <a:solidFill>
                  <a:srgbClr val="000000"/>
                </a:solidFill>
                <a:highlight>
                  <a:srgbClr val="FFFFFF"/>
                </a:highlight>
                <a:latin typeface="Consolas" panose="020B0609020204030204" pitchFamily="49" charset="0"/>
              </a:rPr>
              <a:t>(</a:t>
            </a:r>
            <a:r>
              <a:rPr lang="en-US" sz="1800" dirty="0">
                <a:solidFill>
                  <a:srgbClr val="2B91AF"/>
                </a:solidFill>
                <a:highlight>
                  <a:srgbClr val="FFFFFF"/>
                </a:highlight>
                <a:latin typeface="Consolas" panose="020B0609020204030204" pitchFamily="49" charset="0"/>
              </a:rPr>
              <a:t>Object</a:t>
            </a:r>
            <a:r>
              <a:rPr lang="en-US" sz="1800" dirty="0">
                <a:solidFill>
                  <a:srgbClr val="000000"/>
                </a:solidFill>
                <a:highlight>
                  <a:srgbClr val="FFFFFF"/>
                </a:highlight>
                <a:latin typeface="Consolas" panose="020B0609020204030204" pitchFamily="49" charset="0"/>
              </a:rPr>
              <a:t> </a:t>
            </a:r>
            <a:r>
              <a:rPr lang="en-US" sz="1800" dirty="0" err="1">
                <a:solidFill>
                  <a:srgbClr val="000000"/>
                </a:solidFill>
                <a:highlight>
                  <a:srgbClr val="FFFFFF"/>
                </a:highlight>
                <a:latin typeface="Consolas" panose="020B0609020204030204" pitchFamily="49" charset="0"/>
              </a:rPr>
              <a:t>nav</a:t>
            </a:r>
            <a:r>
              <a:rPr lang="en-US" sz="1800" dirty="0">
                <a:solidFill>
                  <a:srgbClr val="000000"/>
                </a:solidFill>
                <a:highlight>
                  <a:srgbClr val="FFFFFF"/>
                </a:highlight>
                <a:latin typeface="Consolas" panose="020B0609020204030204" pitchFamily="49" charset="0"/>
              </a:rPr>
              <a:t>, </a:t>
            </a:r>
            <a:r>
              <a:rPr lang="en-US" sz="1800" dirty="0">
                <a:solidFill>
                  <a:srgbClr val="2B91AF"/>
                </a:solidFill>
                <a:highlight>
                  <a:srgbClr val="FFFFFF"/>
                </a:highlight>
                <a:latin typeface="Consolas" panose="020B0609020204030204" pitchFamily="49" charset="0"/>
              </a:rPr>
              <a:t>Dictionary</a:t>
            </a:r>
            <a:r>
              <a:rPr lang="en-US" sz="1800" dirty="0">
                <a:solidFill>
                  <a:srgbClr val="000000"/>
                </a:solidFill>
                <a:highlight>
                  <a:srgbClr val="FFFFFF"/>
                </a:highlight>
                <a:latin typeface="Consolas" panose="020B0609020204030204" pitchFamily="49" charset="0"/>
              </a:rPr>
              <a:t>&lt;</a:t>
            </a:r>
            <a:r>
              <a:rPr lang="en-US" sz="1800" dirty="0">
                <a:solidFill>
                  <a:srgbClr val="2B91AF"/>
                </a:solidFill>
                <a:highlight>
                  <a:srgbClr val="FFFFFF"/>
                </a:highlight>
                <a:latin typeface="Consolas" panose="020B0609020204030204" pitchFamily="49" charset="0"/>
              </a:rPr>
              <a:t>String</a:t>
            </a:r>
            <a:r>
              <a:rPr lang="en-US" sz="1800" dirty="0">
                <a:solidFill>
                  <a:srgbClr val="000000"/>
                </a:solidFill>
                <a:highlight>
                  <a:srgbClr val="FFFFFF"/>
                </a:highlight>
                <a:latin typeface="Consolas" panose="020B0609020204030204" pitchFamily="49" charset="0"/>
              </a:rPr>
              <a:t>, </a:t>
            </a:r>
            <a:r>
              <a:rPr lang="en-US" sz="1800" dirty="0">
                <a:solidFill>
                  <a:srgbClr val="2B91AF"/>
                </a:solidFill>
                <a:highlight>
                  <a:srgbClr val="FFFFFF"/>
                </a:highlight>
                <a:latin typeface="Consolas" panose="020B0609020204030204" pitchFamily="49" charset="0"/>
              </a:rPr>
              <a:t>Object</a:t>
            </a:r>
            <a:r>
              <a:rPr lang="en-US" sz="1800" dirty="0">
                <a:solidFill>
                  <a:srgbClr val="000000"/>
                </a:solidFill>
                <a:highlight>
                  <a:srgbClr val="FFFFFF"/>
                </a:highlight>
                <a:latin typeface="Consolas" panose="020B0609020204030204" pitchFamily="49" charset="0"/>
              </a:rPr>
              <a:t>&gt; </a:t>
            </a:r>
            <a:r>
              <a:rPr lang="en-US" sz="1800" dirty="0" err="1">
                <a:solidFill>
                  <a:srgbClr val="000000"/>
                </a:solidFill>
                <a:highlight>
                  <a:srgbClr val="FFFFFF"/>
                </a:highlight>
                <a:latin typeface="Consolas" panose="020B0609020204030204" pitchFamily="49" charset="0"/>
              </a:rPr>
              <a:t>pageState</a:t>
            </a:r>
            <a:r>
              <a:rPr lang="en-US" sz="1800" dirty="0">
                <a:solidFill>
                  <a:srgbClr val="000000"/>
                </a:solidFill>
                <a:highlight>
                  <a:srgbClr val="FFFFFF"/>
                </a:highlight>
                <a:latin typeface="Consolas" panose="020B0609020204030204" pitchFamily="49" charset="0"/>
              </a:rPr>
              <a:t>) {</a:t>
            </a:r>
          </a:p>
          <a:p>
            <a:r>
              <a:rPr lang="en-US" sz="1800" dirty="0">
                <a:solidFill>
                  <a:srgbClr val="000000"/>
                </a:solidFill>
                <a:highlight>
                  <a:srgbClr val="FFFFFF"/>
                </a:highlight>
                <a:latin typeface="Consolas" panose="020B0609020204030204" pitchFamily="49" charset="0"/>
              </a:rPr>
              <a:t>    </a:t>
            </a:r>
            <a:r>
              <a:rPr lang="en-US" sz="1800" dirty="0" err="1">
                <a:solidFill>
                  <a:srgbClr val="000000"/>
                </a:solidFill>
                <a:highlight>
                  <a:srgbClr val="FFFFFF"/>
                </a:highlight>
                <a:latin typeface="Consolas" panose="020B0609020204030204" pitchFamily="49" charset="0"/>
              </a:rPr>
              <a:t>m_bmp</a:t>
            </a:r>
            <a:r>
              <a:rPr lang="en-US" sz="1800" dirty="0">
                <a:solidFill>
                  <a:srgbClr val="000000"/>
                </a:solidFill>
                <a:highlight>
                  <a:srgbClr val="FFFFFF"/>
                </a:highlight>
                <a:latin typeface="Consolas" panose="020B0609020204030204" pitchFamily="49" charset="0"/>
              </a:rPr>
              <a:t> = </a:t>
            </a:r>
            <a:r>
              <a:rPr lang="en-US" sz="1800" dirty="0">
                <a:solidFill>
                  <a:srgbClr val="0000FF"/>
                </a:solidFill>
                <a:highlight>
                  <a:srgbClr val="FFFFFF"/>
                </a:highlight>
                <a:latin typeface="Consolas" panose="020B0609020204030204" pitchFamily="49" charset="0"/>
              </a:rPr>
              <a:t>new</a:t>
            </a:r>
            <a:r>
              <a:rPr lang="en-US" sz="1800" dirty="0">
                <a:solidFill>
                  <a:srgbClr val="000000"/>
                </a:solidFill>
                <a:highlight>
                  <a:srgbClr val="FFFFFF"/>
                </a:highlight>
                <a:latin typeface="Consolas" panose="020B0609020204030204" pitchFamily="49" charset="0"/>
              </a:rPr>
              <a:t> </a:t>
            </a:r>
            <a:r>
              <a:rPr lang="en-US" sz="1800" dirty="0" err="1">
                <a:solidFill>
                  <a:srgbClr val="2B91AF"/>
                </a:solidFill>
                <a:highlight>
                  <a:srgbClr val="FFFFFF"/>
                </a:highlight>
                <a:latin typeface="Consolas" panose="020B0609020204030204" pitchFamily="49" charset="0"/>
              </a:rPr>
              <a:t>BitmapImage</a:t>
            </a:r>
            <a:r>
              <a:rPr lang="en-US" sz="1800" dirty="0">
                <a:solidFill>
                  <a:srgbClr val="000000"/>
                </a:solidFill>
                <a:highlight>
                  <a:srgbClr val="FFFFFF"/>
                </a:highlight>
                <a:latin typeface="Consolas" panose="020B0609020204030204" pitchFamily="49" charset="0"/>
              </a:rPr>
              <a:t>();</a:t>
            </a:r>
          </a:p>
          <a:p>
            <a:r>
              <a:rPr lang="en-US" sz="1800" dirty="0">
                <a:solidFill>
                  <a:srgbClr val="000000"/>
                </a:solidFill>
                <a:highlight>
                  <a:srgbClr val="FFFFFF"/>
                </a:highlight>
                <a:latin typeface="Consolas" panose="020B0609020204030204" pitchFamily="49" charset="0"/>
              </a:rPr>
              <a:t>    </a:t>
            </a:r>
            <a:r>
              <a:rPr lang="en-US" sz="1800" dirty="0" err="1">
                <a:solidFill>
                  <a:srgbClr val="0000FF"/>
                </a:solidFill>
                <a:highlight>
                  <a:srgbClr val="FFFFFF"/>
                </a:highlight>
                <a:latin typeface="Consolas" panose="020B0609020204030204" pitchFamily="49" charset="0"/>
              </a:rPr>
              <a:t>var</a:t>
            </a:r>
            <a:r>
              <a:rPr lang="en-US" sz="1800" dirty="0">
                <a:solidFill>
                  <a:srgbClr val="000000"/>
                </a:solidFill>
                <a:highlight>
                  <a:srgbClr val="FFFFFF"/>
                </a:highlight>
                <a:latin typeface="Consolas" panose="020B0609020204030204" pitchFamily="49" charset="0"/>
              </a:rPr>
              <a:t> file = </a:t>
            </a:r>
            <a:r>
              <a:rPr lang="en-US" sz="1800" dirty="0">
                <a:solidFill>
                  <a:srgbClr val="0000FF"/>
                </a:solidFill>
                <a:highlight>
                  <a:srgbClr val="FFFFFF"/>
                </a:highlight>
                <a:latin typeface="Consolas" panose="020B0609020204030204" pitchFamily="49" charset="0"/>
              </a:rPr>
              <a:t>await</a:t>
            </a:r>
            <a:r>
              <a:rPr lang="en-US" sz="1800" dirty="0">
                <a:solidFill>
                  <a:srgbClr val="000000"/>
                </a:solidFill>
                <a:highlight>
                  <a:srgbClr val="FFFFFF"/>
                </a:highlight>
                <a:latin typeface="Consolas" panose="020B0609020204030204" pitchFamily="49" charset="0"/>
              </a:rPr>
              <a:t> </a:t>
            </a:r>
            <a:r>
              <a:rPr lang="en-US" sz="1800" dirty="0" err="1">
                <a:solidFill>
                  <a:srgbClr val="2B91AF"/>
                </a:solidFill>
                <a:highlight>
                  <a:srgbClr val="FFFFFF"/>
                </a:highlight>
                <a:latin typeface="Consolas" panose="020B0609020204030204" pitchFamily="49" charset="0"/>
              </a:rPr>
              <a:t>StorageFile</a:t>
            </a:r>
            <a:r>
              <a:rPr lang="en-US" sz="1800" dirty="0" err="1">
                <a:solidFill>
                  <a:srgbClr val="000000"/>
                </a:solidFill>
                <a:highlight>
                  <a:srgbClr val="FFFFFF"/>
                </a:highlight>
                <a:latin typeface="Consolas" panose="020B0609020204030204" pitchFamily="49" charset="0"/>
              </a:rPr>
              <a:t>.GetFileFromApplicationUriAsync</a:t>
            </a:r>
            <a:r>
              <a:rPr lang="en-US" sz="1800" dirty="0">
                <a:solidFill>
                  <a:srgbClr val="000000"/>
                </a:solidFill>
                <a:highlight>
                  <a:srgbClr val="FFFFFF"/>
                </a:highlight>
                <a:latin typeface="Consolas" panose="020B0609020204030204" pitchFamily="49" charset="0"/>
              </a:rPr>
              <a:t>(</a:t>
            </a:r>
            <a:r>
              <a:rPr lang="en-US" sz="1800" dirty="0">
                <a:solidFill>
                  <a:srgbClr val="A31515"/>
                </a:solidFill>
                <a:highlight>
                  <a:srgbClr val="FFFFFF"/>
                </a:highlight>
                <a:latin typeface="Consolas" panose="020B0609020204030204" pitchFamily="49" charset="0"/>
              </a:rPr>
              <a:t>"</a:t>
            </a:r>
            <a:r>
              <a:rPr lang="en-US" sz="1800" dirty="0" err="1">
                <a:solidFill>
                  <a:srgbClr val="A31515"/>
                </a:solidFill>
                <a:highlight>
                  <a:srgbClr val="FFFFFF"/>
                </a:highlight>
                <a:latin typeface="Consolas" panose="020B0609020204030204" pitchFamily="49" charset="0"/>
              </a:rPr>
              <a:t>ms-appx</a:t>
            </a:r>
            <a:r>
              <a:rPr lang="en-US" sz="1800" dirty="0">
                <a:solidFill>
                  <a:srgbClr val="A31515"/>
                </a:solidFill>
                <a:highlight>
                  <a:srgbClr val="FFFFFF"/>
                </a:highlight>
                <a:latin typeface="Consolas" panose="020B0609020204030204" pitchFamily="49" charset="0"/>
              </a:rPr>
              <a:t>:///pic.png"</a:t>
            </a:r>
            <a:r>
              <a:rPr lang="en-US" sz="1800" dirty="0">
                <a:solidFill>
                  <a:srgbClr val="000000"/>
                </a:solidFill>
                <a:highlight>
                  <a:srgbClr val="FFFFFF"/>
                </a:highlight>
                <a:latin typeface="Consolas" panose="020B0609020204030204" pitchFamily="49" charset="0"/>
              </a:rPr>
              <a:t>);</a:t>
            </a:r>
          </a:p>
          <a:p>
            <a:r>
              <a:rPr lang="en-US" sz="1800" dirty="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using</a:t>
            </a:r>
            <a:r>
              <a:rPr lang="en-US" sz="1800" dirty="0">
                <a:solidFill>
                  <a:srgbClr val="000000"/>
                </a:solidFill>
                <a:highlight>
                  <a:srgbClr val="FFFFFF"/>
                </a:highlight>
                <a:latin typeface="Consolas" panose="020B0609020204030204" pitchFamily="49" charset="0"/>
              </a:rPr>
              <a:t> (</a:t>
            </a:r>
            <a:r>
              <a:rPr lang="en-US" sz="1800" dirty="0" err="1">
                <a:solidFill>
                  <a:srgbClr val="0000FF"/>
                </a:solidFill>
                <a:highlight>
                  <a:srgbClr val="FFFFFF"/>
                </a:highlight>
                <a:latin typeface="Consolas" panose="020B0609020204030204" pitchFamily="49" charset="0"/>
              </a:rPr>
              <a:t>var</a:t>
            </a:r>
            <a:r>
              <a:rPr lang="en-US" sz="1800" dirty="0">
                <a:solidFill>
                  <a:srgbClr val="000000"/>
                </a:solidFill>
                <a:highlight>
                  <a:srgbClr val="FFFFFF"/>
                </a:highlight>
                <a:latin typeface="Consolas" panose="020B0609020204030204" pitchFamily="49" charset="0"/>
              </a:rPr>
              <a:t> stream = </a:t>
            </a:r>
            <a:r>
              <a:rPr lang="en-US" sz="1800" dirty="0">
                <a:solidFill>
                  <a:srgbClr val="0000FF"/>
                </a:solidFill>
                <a:highlight>
                  <a:srgbClr val="FFFFFF"/>
                </a:highlight>
                <a:latin typeface="Consolas" panose="020B0609020204030204" pitchFamily="49" charset="0"/>
              </a:rPr>
              <a:t>await</a:t>
            </a:r>
            <a:r>
              <a:rPr lang="en-US" sz="1800" dirty="0">
                <a:solidFill>
                  <a:srgbClr val="000000"/>
                </a:solidFill>
                <a:highlight>
                  <a:srgbClr val="FFFFFF"/>
                </a:highlight>
                <a:latin typeface="Consolas" panose="020B0609020204030204" pitchFamily="49" charset="0"/>
              </a:rPr>
              <a:t> </a:t>
            </a:r>
            <a:r>
              <a:rPr lang="en-US" sz="1800" dirty="0" err="1">
                <a:solidFill>
                  <a:srgbClr val="000000"/>
                </a:solidFill>
                <a:highlight>
                  <a:srgbClr val="FFFFFF"/>
                </a:highlight>
                <a:latin typeface="Consolas" panose="020B0609020204030204" pitchFamily="49" charset="0"/>
              </a:rPr>
              <a:t>file.OpenReadAsync</a:t>
            </a:r>
            <a:r>
              <a:rPr lang="en-US" sz="1800" dirty="0">
                <a:solidFill>
                  <a:srgbClr val="000000"/>
                </a:solidFill>
                <a:highlight>
                  <a:srgbClr val="FFFFFF"/>
                </a:highlight>
                <a:latin typeface="Consolas" panose="020B0609020204030204" pitchFamily="49" charset="0"/>
              </a:rPr>
              <a:t>()) {</a:t>
            </a:r>
          </a:p>
          <a:p>
            <a:r>
              <a:rPr lang="en-US" sz="1800" dirty="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await</a:t>
            </a:r>
            <a:r>
              <a:rPr lang="en-US" sz="1800" dirty="0">
                <a:solidFill>
                  <a:srgbClr val="000000"/>
                </a:solidFill>
                <a:highlight>
                  <a:srgbClr val="FFFFFF"/>
                </a:highlight>
                <a:latin typeface="Consolas" panose="020B0609020204030204" pitchFamily="49" charset="0"/>
              </a:rPr>
              <a:t> </a:t>
            </a:r>
            <a:r>
              <a:rPr lang="en-US" sz="1800" dirty="0" err="1">
                <a:solidFill>
                  <a:srgbClr val="000000"/>
                </a:solidFill>
                <a:effectLst>
                  <a:glow rad="381000">
                    <a:srgbClr val="FFFF00"/>
                  </a:glow>
                </a:effectLst>
                <a:highlight>
                  <a:srgbClr val="FFFFFF"/>
                </a:highlight>
                <a:latin typeface="Consolas" panose="020B0609020204030204" pitchFamily="49" charset="0"/>
              </a:rPr>
              <a:t>m_bmp.SetSourceAsync</a:t>
            </a:r>
            <a:r>
              <a:rPr lang="en-US" sz="1800" dirty="0">
                <a:solidFill>
                  <a:srgbClr val="000000"/>
                </a:solidFill>
                <a:highlight>
                  <a:srgbClr val="FFFFFF"/>
                </a:highlight>
                <a:latin typeface="Consolas" panose="020B0609020204030204" pitchFamily="49" charset="0"/>
              </a:rPr>
              <a:t>(stream);</a:t>
            </a:r>
          </a:p>
          <a:p>
            <a:r>
              <a:rPr lang="en-US" sz="1800" dirty="0">
                <a:solidFill>
                  <a:srgbClr val="000000"/>
                </a:solidFill>
                <a:highlight>
                  <a:srgbClr val="FFFFFF"/>
                </a:highlight>
                <a:latin typeface="Consolas" panose="020B0609020204030204" pitchFamily="49" charset="0"/>
              </a:rPr>
              <a:t>    }</a:t>
            </a:r>
          </a:p>
          <a:p>
            <a:r>
              <a:rPr lang="en-US" sz="1800" dirty="0">
                <a:solidFill>
                  <a:srgbClr val="000000"/>
                </a:solidFill>
                <a:highlight>
                  <a:srgbClr val="FFFFFF"/>
                </a:highlight>
                <a:latin typeface="Consolas" panose="020B0609020204030204" pitchFamily="49" charset="0"/>
              </a:rPr>
              <a:t>}</a:t>
            </a:r>
          </a:p>
        </p:txBody>
      </p:sp>
      <p:grpSp>
        <p:nvGrpSpPr>
          <p:cNvPr id="30" name="Group 29"/>
          <p:cNvGrpSpPr/>
          <p:nvPr/>
        </p:nvGrpSpPr>
        <p:grpSpPr>
          <a:xfrm>
            <a:off x="2179637" y="2022544"/>
            <a:ext cx="155448" cy="700405"/>
            <a:chOff x="2179637" y="1716316"/>
            <a:chExt cx="155448" cy="700405"/>
          </a:xfrm>
        </p:grpSpPr>
        <p:cxnSp>
          <p:nvCxnSpPr>
            <p:cNvPr id="9" name="Straight Arrow Connector 8"/>
            <p:cNvCxnSpPr/>
            <p:nvPr/>
          </p:nvCxnSpPr>
          <p:spPr>
            <a:xfrm flipH="1">
              <a:off x="2236763" y="1716316"/>
              <a:ext cx="20598" cy="492312"/>
            </a:xfrm>
            <a:prstGeom prst="straightConnector1">
              <a:avLst/>
            </a:prstGeom>
            <a:ln w="571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0" name="Oval 9"/>
            <p:cNvSpPr/>
            <p:nvPr/>
          </p:nvSpPr>
          <p:spPr bwMode="auto">
            <a:xfrm>
              <a:off x="2179637" y="2262733"/>
              <a:ext cx="155448" cy="153988"/>
            </a:xfrm>
            <a:prstGeom prst="ellipse">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cxnSp>
        <p:nvCxnSpPr>
          <p:cNvPr id="11" name="Straight Arrow Connector 10"/>
          <p:cNvCxnSpPr/>
          <p:nvPr/>
        </p:nvCxnSpPr>
        <p:spPr>
          <a:xfrm>
            <a:off x="2494485" y="5159594"/>
            <a:ext cx="0" cy="1004668"/>
          </a:xfrm>
          <a:prstGeom prst="straightConnector1">
            <a:avLst/>
          </a:prstGeom>
          <a:ln w="57150">
            <a:solidFill>
              <a:srgbClr val="FF0000"/>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grpSp>
        <p:nvGrpSpPr>
          <p:cNvPr id="31" name="Group 30"/>
          <p:cNvGrpSpPr/>
          <p:nvPr/>
        </p:nvGrpSpPr>
        <p:grpSpPr>
          <a:xfrm>
            <a:off x="2263891" y="2799267"/>
            <a:ext cx="308318" cy="2305276"/>
            <a:chOff x="2263891" y="2493039"/>
            <a:chExt cx="308318" cy="2305276"/>
          </a:xfrm>
        </p:grpSpPr>
        <p:cxnSp>
          <p:nvCxnSpPr>
            <p:cNvPr id="12" name="Straight Arrow Connector 11"/>
            <p:cNvCxnSpPr/>
            <p:nvPr/>
          </p:nvCxnSpPr>
          <p:spPr>
            <a:xfrm>
              <a:off x="2263891" y="2493039"/>
              <a:ext cx="201013" cy="2094099"/>
            </a:xfrm>
            <a:prstGeom prst="straightConnector1">
              <a:avLst/>
            </a:prstGeom>
            <a:ln w="571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4" name="Oval 13"/>
            <p:cNvSpPr/>
            <p:nvPr/>
          </p:nvSpPr>
          <p:spPr bwMode="auto">
            <a:xfrm>
              <a:off x="2416761" y="4644327"/>
              <a:ext cx="155448" cy="153988"/>
            </a:xfrm>
            <a:prstGeom prst="ellipse">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grpSp>
        <p:nvGrpSpPr>
          <p:cNvPr id="32" name="Group 31"/>
          <p:cNvGrpSpPr/>
          <p:nvPr/>
        </p:nvGrpSpPr>
        <p:grpSpPr>
          <a:xfrm>
            <a:off x="1425808" y="2842169"/>
            <a:ext cx="919827" cy="2037944"/>
            <a:chOff x="1425808" y="2535941"/>
            <a:chExt cx="919827" cy="2037944"/>
          </a:xfrm>
        </p:grpSpPr>
        <p:cxnSp>
          <p:nvCxnSpPr>
            <p:cNvPr id="17" name="Straight Arrow Connector 16"/>
            <p:cNvCxnSpPr/>
            <p:nvPr/>
          </p:nvCxnSpPr>
          <p:spPr>
            <a:xfrm flipH="1" flipV="1">
              <a:off x="1547448" y="2715066"/>
              <a:ext cx="798187" cy="1858819"/>
            </a:xfrm>
            <a:prstGeom prst="straightConnector1">
              <a:avLst/>
            </a:prstGeom>
            <a:ln w="571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0" name="Oval 19"/>
            <p:cNvSpPr/>
            <p:nvPr/>
          </p:nvSpPr>
          <p:spPr bwMode="auto">
            <a:xfrm>
              <a:off x="1425808" y="2535941"/>
              <a:ext cx="155448" cy="153988"/>
            </a:xfrm>
            <a:prstGeom prst="ellipse">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cxnSp>
        <p:nvCxnSpPr>
          <p:cNvPr id="22" name="Straight Arrow Connector 21"/>
          <p:cNvCxnSpPr/>
          <p:nvPr/>
        </p:nvCxnSpPr>
        <p:spPr>
          <a:xfrm flipH="1" flipV="1">
            <a:off x="385400" y="2155487"/>
            <a:ext cx="1049819" cy="661546"/>
          </a:xfrm>
          <a:prstGeom prst="straightConnector1">
            <a:avLst/>
          </a:prstGeom>
          <a:ln w="571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1472515" y="3063497"/>
            <a:ext cx="0" cy="1098807"/>
          </a:xfrm>
          <a:prstGeom prst="straightConnector1">
            <a:avLst/>
          </a:prstGeom>
          <a:ln w="57150">
            <a:solidFill>
              <a:srgbClr val="FF0000"/>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3693853" y="2757269"/>
            <a:ext cx="8591710" cy="3896451"/>
          </a:xfrm>
          <a:prstGeom prst="rect">
            <a:avLst/>
          </a:prstGeom>
          <a:solidFill>
            <a:schemeClr val="tx1"/>
          </a:solidFill>
          <a:ln>
            <a:solidFill>
              <a:schemeClr val="bg1"/>
            </a:solidFill>
          </a:ln>
          <a:effectLst>
            <a:outerShdw blurRad="50800" dist="152400" dir="2700000" algn="tl" rotWithShape="0">
              <a:prstClr val="black">
                <a:alpha val="40000"/>
              </a:prstClr>
            </a:outerShdw>
          </a:effectLst>
        </p:spPr>
        <p:txBody>
          <a:bodyPr wrap="square" lIns="182880" tIns="146304" rIns="182880" bIns="146304" rtlCol="0">
            <a:spAutoFit/>
          </a:bodyPr>
          <a:lstStyle/>
          <a:p>
            <a:pPr>
              <a:lnSpc>
                <a:spcPct val="90000"/>
              </a:lnSpc>
              <a:spcBef>
                <a:spcPct val="20000"/>
              </a:spcBef>
              <a:buSzPct val="90000"/>
            </a:pPr>
            <a:r>
              <a:rPr lang="en-US" dirty="0">
                <a:solidFill>
                  <a:srgbClr val="0000FF"/>
                </a:solidFill>
                <a:highlight>
                  <a:srgbClr val="FFFFFF"/>
                </a:highlight>
                <a:latin typeface="Consolas" panose="020B0609020204030204" pitchFamily="49" charset="0"/>
                <a:cs typeface="Segoe UI" pitchFamily="34" charset="0"/>
              </a:rPr>
              <a:t>class</a:t>
            </a:r>
            <a:r>
              <a:rPr lang="en-US" dirty="0">
                <a:solidFill>
                  <a:srgbClr val="000000"/>
                </a:solidFill>
                <a:highlight>
                  <a:srgbClr val="FFFFFF"/>
                </a:highlight>
                <a:latin typeface="Consolas" panose="020B0609020204030204" pitchFamily="49" charset="0"/>
                <a:cs typeface="Segoe UI" pitchFamily="34" charset="0"/>
              </a:rPr>
              <a:t> </a:t>
            </a:r>
            <a:r>
              <a:rPr lang="en-US" dirty="0" err="1">
                <a:solidFill>
                  <a:srgbClr val="2B91AF"/>
                </a:solidFill>
                <a:highlight>
                  <a:srgbClr val="FFFFFF"/>
                </a:highlight>
                <a:latin typeface="Consolas" panose="020B0609020204030204" pitchFamily="49" charset="0"/>
                <a:cs typeface="Segoe UI" pitchFamily="34" charset="0"/>
              </a:rPr>
              <a:t>LayoutAwarePage</a:t>
            </a:r>
            <a:r>
              <a:rPr lang="en-US" dirty="0">
                <a:solidFill>
                  <a:srgbClr val="000000"/>
                </a:solidFill>
                <a:highlight>
                  <a:srgbClr val="FFFFFF"/>
                </a:highlight>
                <a:latin typeface="Consolas" panose="020B0609020204030204" pitchFamily="49" charset="0"/>
                <a:cs typeface="Segoe UI" pitchFamily="34" charset="0"/>
              </a:rPr>
              <a:t> : </a:t>
            </a:r>
            <a:r>
              <a:rPr lang="en-US" dirty="0">
                <a:solidFill>
                  <a:srgbClr val="2B91AF"/>
                </a:solidFill>
                <a:highlight>
                  <a:srgbClr val="FFFFFF"/>
                </a:highlight>
                <a:latin typeface="Consolas" panose="020B0609020204030204" pitchFamily="49" charset="0"/>
                <a:cs typeface="Segoe UI" pitchFamily="34" charset="0"/>
              </a:rPr>
              <a:t>Page</a:t>
            </a:r>
            <a:endParaRPr lang="en-US" dirty="0">
              <a:solidFill>
                <a:srgbClr val="000000"/>
              </a:solidFill>
              <a:highlight>
                <a:srgbClr val="FFFFFF"/>
              </a:highlight>
              <a:latin typeface="Consolas" panose="020B0609020204030204" pitchFamily="49" charset="0"/>
              <a:cs typeface="Segoe UI" pitchFamily="34" charset="0"/>
            </a:endParaRPr>
          </a:p>
          <a:p>
            <a:pPr>
              <a:lnSpc>
                <a:spcPct val="90000"/>
              </a:lnSpc>
              <a:spcBef>
                <a:spcPct val="20000"/>
              </a:spcBef>
              <a:buSzPct val="90000"/>
            </a:pPr>
            <a:r>
              <a:rPr lang="en-US" dirty="0">
                <a:solidFill>
                  <a:srgbClr val="000000"/>
                </a:solidFill>
                <a:highlight>
                  <a:srgbClr val="FFFFFF"/>
                </a:highlight>
                <a:latin typeface="Consolas" panose="020B0609020204030204" pitchFamily="49" charset="0"/>
                <a:cs typeface="Segoe UI" pitchFamily="34" charset="0"/>
              </a:rPr>
              <a:t>{</a:t>
            </a:r>
          </a:p>
          <a:p>
            <a:pPr>
              <a:lnSpc>
                <a:spcPct val="90000"/>
              </a:lnSpc>
              <a:spcBef>
                <a:spcPct val="20000"/>
              </a:spcBef>
              <a:buSzPct val="90000"/>
            </a:pPr>
            <a:r>
              <a:rPr lang="en-US" dirty="0">
                <a:solidFill>
                  <a:srgbClr val="000000"/>
                </a:solidFill>
                <a:highlight>
                  <a:srgbClr val="FFFFFF"/>
                </a:highlight>
                <a:latin typeface="Consolas" panose="020B0609020204030204" pitchFamily="49" charset="0"/>
                <a:cs typeface="Segoe UI" pitchFamily="34" charset="0"/>
              </a:rPr>
              <a:t>    </a:t>
            </a:r>
            <a:r>
              <a:rPr lang="en-US" dirty="0">
                <a:solidFill>
                  <a:srgbClr val="0000FF"/>
                </a:solidFill>
                <a:highlight>
                  <a:srgbClr val="FFFFFF"/>
                </a:highlight>
                <a:latin typeface="Consolas" panose="020B0609020204030204" pitchFamily="49" charset="0"/>
                <a:cs typeface="Segoe UI" pitchFamily="34" charset="0"/>
              </a:rPr>
              <a:t>private</a:t>
            </a:r>
            <a:r>
              <a:rPr lang="en-US" dirty="0">
                <a:solidFill>
                  <a:srgbClr val="000000"/>
                </a:solidFill>
                <a:highlight>
                  <a:srgbClr val="FFFFFF"/>
                </a:highlight>
                <a:latin typeface="Consolas" panose="020B0609020204030204" pitchFamily="49" charset="0"/>
                <a:cs typeface="Segoe UI" pitchFamily="34" charset="0"/>
              </a:rPr>
              <a:t> </a:t>
            </a:r>
            <a:r>
              <a:rPr lang="en-US" dirty="0">
                <a:solidFill>
                  <a:srgbClr val="0000FF"/>
                </a:solidFill>
                <a:highlight>
                  <a:srgbClr val="FFFFFF"/>
                </a:highlight>
                <a:latin typeface="Consolas" panose="020B0609020204030204" pitchFamily="49" charset="0"/>
                <a:cs typeface="Segoe UI" pitchFamily="34" charset="0"/>
              </a:rPr>
              <a:t>string</a:t>
            </a:r>
            <a:r>
              <a:rPr lang="en-US" dirty="0">
                <a:solidFill>
                  <a:srgbClr val="000000"/>
                </a:solidFill>
                <a:highlight>
                  <a:srgbClr val="FFFFFF"/>
                </a:highlight>
                <a:latin typeface="Consolas" panose="020B0609020204030204" pitchFamily="49" charset="0"/>
                <a:cs typeface="Segoe UI" pitchFamily="34" charset="0"/>
              </a:rPr>
              <a:t> _</a:t>
            </a:r>
            <a:r>
              <a:rPr lang="en-US" dirty="0" err="1">
                <a:solidFill>
                  <a:srgbClr val="000000"/>
                </a:solidFill>
                <a:highlight>
                  <a:srgbClr val="FFFFFF"/>
                </a:highlight>
                <a:latin typeface="Consolas" panose="020B0609020204030204" pitchFamily="49" charset="0"/>
                <a:cs typeface="Segoe UI" pitchFamily="34" charset="0"/>
              </a:rPr>
              <a:t>pageKey</a:t>
            </a:r>
            <a:r>
              <a:rPr lang="en-US" dirty="0">
                <a:solidFill>
                  <a:srgbClr val="000000"/>
                </a:solidFill>
                <a:highlight>
                  <a:srgbClr val="FFFFFF"/>
                </a:highlight>
                <a:latin typeface="Consolas" panose="020B0609020204030204" pitchFamily="49" charset="0"/>
                <a:cs typeface="Segoe UI" pitchFamily="34" charset="0"/>
              </a:rPr>
              <a:t>;</a:t>
            </a:r>
          </a:p>
          <a:p>
            <a:pPr>
              <a:lnSpc>
                <a:spcPct val="90000"/>
              </a:lnSpc>
              <a:spcBef>
                <a:spcPct val="20000"/>
              </a:spcBef>
              <a:buSzPct val="90000"/>
            </a:pPr>
            <a:endParaRPr lang="en-US" dirty="0">
              <a:solidFill>
                <a:srgbClr val="000000"/>
              </a:solidFill>
              <a:highlight>
                <a:srgbClr val="FFFFFF"/>
              </a:highlight>
              <a:latin typeface="Consolas" panose="020B0609020204030204" pitchFamily="49" charset="0"/>
              <a:cs typeface="Segoe UI" pitchFamily="34" charset="0"/>
            </a:endParaRPr>
          </a:p>
          <a:p>
            <a:pPr>
              <a:lnSpc>
                <a:spcPct val="90000"/>
              </a:lnSpc>
              <a:spcBef>
                <a:spcPct val="20000"/>
              </a:spcBef>
              <a:buSzPct val="90000"/>
            </a:pPr>
            <a:r>
              <a:rPr lang="en-US" dirty="0">
                <a:solidFill>
                  <a:srgbClr val="000000"/>
                </a:solidFill>
                <a:highlight>
                  <a:srgbClr val="FFFFFF"/>
                </a:highlight>
                <a:latin typeface="Consolas" panose="020B0609020204030204" pitchFamily="49" charset="0"/>
                <a:cs typeface="Segoe UI" pitchFamily="34" charset="0"/>
              </a:rPr>
              <a:t>    </a:t>
            </a:r>
            <a:r>
              <a:rPr lang="en-US" dirty="0">
                <a:solidFill>
                  <a:srgbClr val="0000FF"/>
                </a:solidFill>
                <a:highlight>
                  <a:srgbClr val="FFFFFF"/>
                </a:highlight>
                <a:latin typeface="Consolas" panose="020B0609020204030204" pitchFamily="49" charset="0"/>
                <a:cs typeface="Segoe UI" pitchFamily="34" charset="0"/>
              </a:rPr>
              <a:t>protected</a:t>
            </a:r>
            <a:r>
              <a:rPr lang="en-US" dirty="0">
                <a:solidFill>
                  <a:srgbClr val="000000"/>
                </a:solidFill>
                <a:highlight>
                  <a:srgbClr val="FFFFFF"/>
                </a:highlight>
                <a:latin typeface="Consolas" panose="020B0609020204030204" pitchFamily="49" charset="0"/>
                <a:cs typeface="Segoe UI" pitchFamily="34" charset="0"/>
              </a:rPr>
              <a:t> </a:t>
            </a:r>
            <a:r>
              <a:rPr lang="en-US" dirty="0">
                <a:solidFill>
                  <a:srgbClr val="0000FF"/>
                </a:solidFill>
                <a:highlight>
                  <a:srgbClr val="FFFFFF"/>
                </a:highlight>
                <a:latin typeface="Consolas" panose="020B0609020204030204" pitchFamily="49" charset="0"/>
                <a:cs typeface="Segoe UI" pitchFamily="34" charset="0"/>
              </a:rPr>
              <a:t>override</a:t>
            </a:r>
            <a:r>
              <a:rPr lang="en-US" dirty="0">
                <a:solidFill>
                  <a:srgbClr val="000000"/>
                </a:solidFill>
                <a:highlight>
                  <a:srgbClr val="FFFFFF"/>
                </a:highlight>
                <a:latin typeface="Consolas" panose="020B0609020204030204" pitchFamily="49" charset="0"/>
                <a:cs typeface="Segoe UI" pitchFamily="34" charset="0"/>
              </a:rPr>
              <a:t> </a:t>
            </a:r>
            <a:r>
              <a:rPr lang="en-US" dirty="0">
                <a:solidFill>
                  <a:srgbClr val="0000FF"/>
                </a:solidFill>
                <a:highlight>
                  <a:srgbClr val="FFFFFF"/>
                </a:highlight>
                <a:latin typeface="Consolas" panose="020B0609020204030204" pitchFamily="49" charset="0"/>
                <a:cs typeface="Segoe UI" pitchFamily="34" charset="0"/>
              </a:rPr>
              <a:t>void </a:t>
            </a:r>
            <a:r>
              <a:rPr lang="en-US" dirty="0" err="1">
                <a:solidFill>
                  <a:srgbClr val="000000"/>
                </a:solidFill>
                <a:effectLst>
                  <a:glow rad="254000">
                    <a:srgbClr val="FFFF00"/>
                  </a:glow>
                </a:effectLst>
                <a:highlight>
                  <a:srgbClr val="FFFFFF"/>
                </a:highlight>
                <a:latin typeface="Consolas" panose="020B0609020204030204" pitchFamily="49" charset="0"/>
                <a:cs typeface="Segoe UI" pitchFamily="34" charset="0"/>
              </a:rPr>
              <a:t>OnNavigatedTo</a:t>
            </a:r>
            <a:r>
              <a:rPr lang="en-US" dirty="0">
                <a:solidFill>
                  <a:srgbClr val="000000"/>
                </a:solidFill>
                <a:highlight>
                  <a:srgbClr val="FFFFFF"/>
                </a:highlight>
                <a:latin typeface="Consolas" panose="020B0609020204030204" pitchFamily="49" charset="0"/>
                <a:cs typeface="Segoe UI" pitchFamily="34" charset="0"/>
              </a:rPr>
              <a:t>(</a:t>
            </a:r>
            <a:r>
              <a:rPr lang="en-US" dirty="0" err="1">
                <a:solidFill>
                  <a:srgbClr val="2B91AF"/>
                </a:solidFill>
                <a:highlight>
                  <a:srgbClr val="FFFFFF"/>
                </a:highlight>
                <a:latin typeface="Consolas" panose="020B0609020204030204" pitchFamily="49" charset="0"/>
                <a:cs typeface="Segoe UI" pitchFamily="34" charset="0"/>
              </a:rPr>
              <a:t>NavigationEventArgs</a:t>
            </a:r>
            <a:r>
              <a:rPr lang="en-US" dirty="0">
                <a:solidFill>
                  <a:srgbClr val="000000"/>
                </a:solidFill>
                <a:highlight>
                  <a:srgbClr val="FFFFFF"/>
                </a:highlight>
                <a:latin typeface="Consolas" panose="020B0609020204030204" pitchFamily="49" charset="0"/>
                <a:cs typeface="Segoe UI" pitchFamily="34" charset="0"/>
              </a:rPr>
              <a:t> e)</a:t>
            </a:r>
          </a:p>
          <a:p>
            <a:pPr>
              <a:lnSpc>
                <a:spcPct val="90000"/>
              </a:lnSpc>
              <a:spcBef>
                <a:spcPct val="20000"/>
              </a:spcBef>
              <a:buSzPct val="90000"/>
            </a:pPr>
            <a:r>
              <a:rPr lang="en-US" dirty="0">
                <a:solidFill>
                  <a:srgbClr val="000000"/>
                </a:solidFill>
                <a:highlight>
                  <a:srgbClr val="FFFFFF"/>
                </a:highlight>
                <a:latin typeface="Consolas" panose="020B0609020204030204" pitchFamily="49" charset="0"/>
                <a:cs typeface="Segoe UI" pitchFamily="34" charset="0"/>
              </a:rPr>
              <a:t>    {</a:t>
            </a:r>
          </a:p>
          <a:p>
            <a:pPr>
              <a:lnSpc>
                <a:spcPct val="90000"/>
              </a:lnSpc>
              <a:spcBef>
                <a:spcPct val="20000"/>
              </a:spcBef>
              <a:buSzPct val="90000"/>
            </a:pPr>
            <a:r>
              <a:rPr lang="en-US" dirty="0">
                <a:solidFill>
                  <a:srgbClr val="000000"/>
                </a:solidFill>
                <a:highlight>
                  <a:srgbClr val="FFFFFF"/>
                </a:highlight>
                <a:latin typeface="Consolas" panose="020B0609020204030204" pitchFamily="49" charset="0"/>
                <a:cs typeface="Segoe UI" pitchFamily="34" charset="0"/>
              </a:rPr>
              <a:t>        </a:t>
            </a:r>
            <a:r>
              <a:rPr lang="en-US" dirty="0">
                <a:solidFill>
                  <a:srgbClr val="0000FF"/>
                </a:solidFill>
                <a:highlight>
                  <a:srgbClr val="FFFFFF"/>
                </a:highlight>
                <a:latin typeface="Consolas" panose="020B0609020204030204" pitchFamily="49" charset="0"/>
                <a:cs typeface="Segoe UI" pitchFamily="34" charset="0"/>
              </a:rPr>
              <a:t>if</a:t>
            </a:r>
            <a:r>
              <a:rPr lang="en-US" dirty="0">
                <a:solidFill>
                  <a:srgbClr val="000000"/>
                </a:solidFill>
                <a:highlight>
                  <a:srgbClr val="FFFFFF"/>
                </a:highlight>
                <a:latin typeface="Consolas" panose="020B0609020204030204" pitchFamily="49" charset="0"/>
                <a:cs typeface="Segoe UI" pitchFamily="34" charset="0"/>
              </a:rPr>
              <a:t> (</a:t>
            </a:r>
            <a:r>
              <a:rPr lang="en-US" dirty="0">
                <a:solidFill>
                  <a:srgbClr val="0000FF"/>
                </a:solidFill>
                <a:highlight>
                  <a:srgbClr val="FFFFFF"/>
                </a:highlight>
                <a:latin typeface="Consolas" panose="020B0609020204030204" pitchFamily="49" charset="0"/>
                <a:cs typeface="Segoe UI" pitchFamily="34" charset="0"/>
              </a:rPr>
              <a:t>this</a:t>
            </a:r>
            <a:r>
              <a:rPr lang="en-US" dirty="0">
                <a:solidFill>
                  <a:srgbClr val="000000"/>
                </a:solidFill>
                <a:highlight>
                  <a:srgbClr val="FFFFFF"/>
                </a:highlight>
                <a:latin typeface="Consolas" panose="020B0609020204030204" pitchFamily="49" charset="0"/>
                <a:cs typeface="Segoe UI" pitchFamily="34" charset="0"/>
              </a:rPr>
              <a:t>._</a:t>
            </a:r>
            <a:r>
              <a:rPr lang="en-US" dirty="0" err="1">
                <a:solidFill>
                  <a:srgbClr val="000000"/>
                </a:solidFill>
                <a:highlight>
                  <a:srgbClr val="FFFFFF"/>
                </a:highlight>
                <a:latin typeface="Consolas" panose="020B0609020204030204" pitchFamily="49" charset="0"/>
                <a:cs typeface="Segoe UI" pitchFamily="34" charset="0"/>
              </a:rPr>
              <a:t>pageKey</a:t>
            </a:r>
            <a:r>
              <a:rPr lang="en-US" dirty="0">
                <a:solidFill>
                  <a:srgbClr val="000000"/>
                </a:solidFill>
                <a:highlight>
                  <a:srgbClr val="FFFFFF"/>
                </a:highlight>
                <a:latin typeface="Consolas" panose="020B0609020204030204" pitchFamily="49" charset="0"/>
                <a:cs typeface="Segoe UI" pitchFamily="34" charset="0"/>
              </a:rPr>
              <a:t> != </a:t>
            </a:r>
            <a:r>
              <a:rPr lang="en-US" dirty="0">
                <a:solidFill>
                  <a:srgbClr val="0000FF"/>
                </a:solidFill>
                <a:highlight>
                  <a:srgbClr val="FFFFFF"/>
                </a:highlight>
                <a:latin typeface="Consolas" panose="020B0609020204030204" pitchFamily="49" charset="0"/>
                <a:cs typeface="Segoe UI" pitchFamily="34" charset="0"/>
              </a:rPr>
              <a:t>null</a:t>
            </a:r>
            <a:r>
              <a:rPr lang="en-US" dirty="0">
                <a:solidFill>
                  <a:srgbClr val="000000"/>
                </a:solidFill>
                <a:highlight>
                  <a:srgbClr val="FFFFFF"/>
                </a:highlight>
                <a:latin typeface="Consolas" panose="020B0609020204030204" pitchFamily="49" charset="0"/>
                <a:cs typeface="Segoe UI" pitchFamily="34" charset="0"/>
              </a:rPr>
              <a:t>) </a:t>
            </a:r>
            <a:r>
              <a:rPr lang="en-US" dirty="0">
                <a:solidFill>
                  <a:srgbClr val="0000FF"/>
                </a:solidFill>
                <a:highlight>
                  <a:srgbClr val="FFFFFF"/>
                </a:highlight>
                <a:latin typeface="Consolas" panose="020B0609020204030204" pitchFamily="49" charset="0"/>
                <a:cs typeface="Segoe UI" pitchFamily="34" charset="0"/>
              </a:rPr>
              <a:t>return</a:t>
            </a:r>
            <a:r>
              <a:rPr lang="en-US" dirty="0">
                <a:solidFill>
                  <a:srgbClr val="000000"/>
                </a:solidFill>
                <a:highlight>
                  <a:srgbClr val="FFFFFF"/>
                </a:highlight>
                <a:latin typeface="Consolas" panose="020B0609020204030204" pitchFamily="49" charset="0"/>
                <a:cs typeface="Segoe UI" pitchFamily="34" charset="0"/>
              </a:rPr>
              <a:t>;</a:t>
            </a:r>
          </a:p>
          <a:p>
            <a:pPr>
              <a:lnSpc>
                <a:spcPct val="90000"/>
              </a:lnSpc>
              <a:spcBef>
                <a:spcPct val="20000"/>
              </a:spcBef>
              <a:buSzPct val="90000"/>
            </a:pPr>
            <a:r>
              <a:rPr lang="en-US" dirty="0">
                <a:solidFill>
                  <a:srgbClr val="000000"/>
                </a:solidFill>
                <a:highlight>
                  <a:srgbClr val="FFFFFF"/>
                </a:highlight>
                <a:latin typeface="Consolas" panose="020B0609020204030204" pitchFamily="49" charset="0"/>
                <a:cs typeface="Segoe UI" pitchFamily="34" charset="0"/>
              </a:rPr>
              <a:t>        </a:t>
            </a:r>
            <a:r>
              <a:rPr lang="en-US" dirty="0">
                <a:solidFill>
                  <a:srgbClr val="0000FF"/>
                </a:solidFill>
                <a:highlight>
                  <a:srgbClr val="FFFFFF"/>
                </a:highlight>
                <a:latin typeface="Consolas" panose="020B0609020204030204" pitchFamily="49" charset="0"/>
                <a:cs typeface="Segoe UI" pitchFamily="34" charset="0"/>
              </a:rPr>
              <a:t>this</a:t>
            </a:r>
            <a:r>
              <a:rPr lang="en-US" dirty="0">
                <a:solidFill>
                  <a:srgbClr val="000000"/>
                </a:solidFill>
                <a:highlight>
                  <a:srgbClr val="FFFFFF"/>
                </a:highlight>
                <a:latin typeface="Consolas" panose="020B0609020204030204" pitchFamily="49" charset="0"/>
                <a:cs typeface="Segoe UI" pitchFamily="34" charset="0"/>
              </a:rPr>
              <a:t>._</a:t>
            </a:r>
            <a:r>
              <a:rPr lang="en-US" dirty="0" err="1">
                <a:solidFill>
                  <a:srgbClr val="000000"/>
                </a:solidFill>
                <a:highlight>
                  <a:srgbClr val="FFFFFF"/>
                </a:highlight>
                <a:latin typeface="Consolas" panose="020B0609020204030204" pitchFamily="49" charset="0"/>
                <a:cs typeface="Segoe UI" pitchFamily="34" charset="0"/>
              </a:rPr>
              <a:t>pageKey</a:t>
            </a:r>
            <a:r>
              <a:rPr lang="en-US" dirty="0">
                <a:solidFill>
                  <a:srgbClr val="000000"/>
                </a:solidFill>
                <a:highlight>
                  <a:srgbClr val="FFFFFF"/>
                </a:highlight>
                <a:latin typeface="Consolas" panose="020B0609020204030204" pitchFamily="49" charset="0"/>
                <a:cs typeface="Segoe UI" pitchFamily="34" charset="0"/>
              </a:rPr>
              <a:t> = </a:t>
            </a:r>
            <a:r>
              <a:rPr lang="en-US" dirty="0">
                <a:solidFill>
                  <a:srgbClr val="A31515"/>
                </a:solidFill>
                <a:highlight>
                  <a:srgbClr val="FFFFFF"/>
                </a:highlight>
                <a:latin typeface="Consolas" panose="020B0609020204030204" pitchFamily="49" charset="0"/>
                <a:cs typeface="Segoe UI" pitchFamily="34" charset="0"/>
              </a:rPr>
              <a:t>"Page-"</a:t>
            </a:r>
            <a:r>
              <a:rPr lang="en-US" dirty="0">
                <a:solidFill>
                  <a:srgbClr val="000000"/>
                </a:solidFill>
                <a:highlight>
                  <a:srgbClr val="FFFFFF"/>
                </a:highlight>
                <a:latin typeface="Consolas" panose="020B0609020204030204" pitchFamily="49" charset="0"/>
                <a:cs typeface="Segoe UI" pitchFamily="34" charset="0"/>
              </a:rPr>
              <a:t> + </a:t>
            </a:r>
            <a:r>
              <a:rPr lang="en-US" dirty="0" err="1">
                <a:solidFill>
                  <a:srgbClr val="0000FF"/>
                </a:solidFill>
                <a:highlight>
                  <a:srgbClr val="FFFFFF"/>
                </a:highlight>
                <a:latin typeface="Consolas" panose="020B0609020204030204" pitchFamily="49" charset="0"/>
                <a:cs typeface="Segoe UI" pitchFamily="34" charset="0"/>
              </a:rPr>
              <a:t>this</a:t>
            </a:r>
            <a:r>
              <a:rPr lang="en-US" dirty="0" err="1">
                <a:solidFill>
                  <a:srgbClr val="000000"/>
                </a:solidFill>
                <a:highlight>
                  <a:srgbClr val="FFFFFF"/>
                </a:highlight>
                <a:latin typeface="Consolas" panose="020B0609020204030204" pitchFamily="49" charset="0"/>
                <a:cs typeface="Segoe UI" pitchFamily="34" charset="0"/>
              </a:rPr>
              <a:t>.Frame.BackStackDepth</a:t>
            </a:r>
            <a:r>
              <a:rPr lang="en-US" dirty="0">
                <a:solidFill>
                  <a:srgbClr val="000000"/>
                </a:solidFill>
                <a:highlight>
                  <a:srgbClr val="FFFFFF"/>
                </a:highlight>
                <a:latin typeface="Consolas" panose="020B0609020204030204" pitchFamily="49" charset="0"/>
                <a:cs typeface="Segoe UI" pitchFamily="34" charset="0"/>
              </a:rPr>
              <a:t>;</a:t>
            </a:r>
          </a:p>
          <a:p>
            <a:pPr>
              <a:lnSpc>
                <a:spcPct val="90000"/>
              </a:lnSpc>
              <a:spcBef>
                <a:spcPct val="20000"/>
              </a:spcBef>
              <a:buSzPct val="90000"/>
            </a:pPr>
            <a:r>
              <a:rPr lang="en-US" dirty="0">
                <a:solidFill>
                  <a:srgbClr val="000000"/>
                </a:solidFill>
                <a:highlight>
                  <a:srgbClr val="FFFFFF"/>
                </a:highlight>
                <a:latin typeface="Consolas" panose="020B0609020204030204" pitchFamily="49" charset="0"/>
                <a:cs typeface="Segoe UI" pitchFamily="34" charset="0"/>
              </a:rPr>
              <a:t>        ...</a:t>
            </a:r>
          </a:p>
          <a:p>
            <a:pPr>
              <a:lnSpc>
                <a:spcPct val="90000"/>
              </a:lnSpc>
              <a:spcBef>
                <a:spcPct val="20000"/>
              </a:spcBef>
              <a:buSzPct val="90000"/>
            </a:pPr>
            <a:r>
              <a:rPr lang="en-US" dirty="0">
                <a:solidFill>
                  <a:srgbClr val="000000"/>
                </a:solidFill>
                <a:highlight>
                  <a:srgbClr val="FFFFFF"/>
                </a:highlight>
                <a:latin typeface="Consolas" panose="020B0609020204030204" pitchFamily="49" charset="0"/>
                <a:cs typeface="Segoe UI" pitchFamily="34" charset="0"/>
              </a:rPr>
              <a:t>        </a:t>
            </a:r>
            <a:r>
              <a:rPr lang="en-US" dirty="0" err="1">
                <a:solidFill>
                  <a:srgbClr val="0000FF"/>
                </a:solidFill>
                <a:highlight>
                  <a:srgbClr val="FFFFFF"/>
                </a:highlight>
                <a:latin typeface="Consolas" panose="020B0609020204030204" pitchFamily="49" charset="0"/>
                <a:cs typeface="Segoe UI" pitchFamily="34" charset="0"/>
              </a:rPr>
              <a:t>this</a:t>
            </a:r>
            <a:r>
              <a:rPr lang="en-US" dirty="0" err="1">
                <a:solidFill>
                  <a:srgbClr val="000000"/>
                </a:solidFill>
                <a:highlight>
                  <a:srgbClr val="FFFFFF"/>
                </a:highlight>
                <a:latin typeface="Consolas" panose="020B0609020204030204" pitchFamily="49" charset="0"/>
                <a:cs typeface="Segoe UI" pitchFamily="34" charset="0"/>
              </a:rPr>
              <a:t>.</a:t>
            </a:r>
            <a:r>
              <a:rPr lang="en-US" dirty="0" err="1">
                <a:solidFill>
                  <a:srgbClr val="000000"/>
                </a:solidFill>
                <a:effectLst>
                  <a:glow rad="254000">
                    <a:srgbClr val="FFFF00"/>
                  </a:glow>
                </a:effectLst>
                <a:highlight>
                  <a:srgbClr val="FFFFFF"/>
                </a:highlight>
                <a:latin typeface="Consolas" panose="020B0609020204030204" pitchFamily="49" charset="0"/>
                <a:cs typeface="Segoe UI" pitchFamily="34" charset="0"/>
              </a:rPr>
              <a:t>LoadState</a:t>
            </a:r>
            <a:r>
              <a:rPr lang="en-US" dirty="0">
                <a:solidFill>
                  <a:srgbClr val="000000"/>
                </a:solidFill>
                <a:highlight>
                  <a:srgbClr val="FFFFFF"/>
                </a:highlight>
                <a:latin typeface="Consolas" panose="020B0609020204030204" pitchFamily="49" charset="0"/>
                <a:cs typeface="Segoe UI" pitchFamily="34" charset="0"/>
              </a:rPr>
              <a:t>(</a:t>
            </a:r>
            <a:r>
              <a:rPr lang="en-US" dirty="0" err="1">
                <a:solidFill>
                  <a:srgbClr val="000000"/>
                </a:solidFill>
                <a:highlight>
                  <a:srgbClr val="FFFFFF"/>
                </a:highlight>
                <a:latin typeface="Consolas" panose="020B0609020204030204" pitchFamily="49" charset="0"/>
                <a:cs typeface="Segoe UI" pitchFamily="34" charset="0"/>
              </a:rPr>
              <a:t>e.Parameter</a:t>
            </a:r>
            <a:r>
              <a:rPr lang="en-US" dirty="0">
                <a:solidFill>
                  <a:srgbClr val="000000"/>
                </a:solidFill>
                <a:highlight>
                  <a:srgbClr val="FFFFFF"/>
                </a:highlight>
                <a:latin typeface="Consolas" panose="020B0609020204030204" pitchFamily="49" charset="0"/>
                <a:cs typeface="Segoe UI" pitchFamily="34" charset="0"/>
              </a:rPr>
              <a:t>, </a:t>
            </a:r>
            <a:r>
              <a:rPr lang="en-US" dirty="0">
                <a:solidFill>
                  <a:srgbClr val="0000FF"/>
                </a:solidFill>
                <a:highlight>
                  <a:srgbClr val="FFFFFF"/>
                </a:highlight>
                <a:latin typeface="Consolas" panose="020B0609020204030204" pitchFamily="49" charset="0"/>
                <a:cs typeface="Segoe UI" pitchFamily="34" charset="0"/>
              </a:rPr>
              <a:t>null</a:t>
            </a:r>
            <a:r>
              <a:rPr lang="en-US" dirty="0">
                <a:solidFill>
                  <a:srgbClr val="000000"/>
                </a:solidFill>
                <a:highlight>
                  <a:srgbClr val="FFFFFF"/>
                </a:highlight>
                <a:latin typeface="Consolas" panose="020B0609020204030204" pitchFamily="49" charset="0"/>
                <a:cs typeface="Segoe UI" pitchFamily="34" charset="0"/>
              </a:rPr>
              <a:t>);</a:t>
            </a:r>
          </a:p>
          <a:p>
            <a:pPr>
              <a:lnSpc>
                <a:spcPct val="90000"/>
              </a:lnSpc>
              <a:spcBef>
                <a:spcPct val="20000"/>
              </a:spcBef>
              <a:buSzPct val="90000"/>
            </a:pPr>
            <a:r>
              <a:rPr lang="en-US" dirty="0">
                <a:solidFill>
                  <a:srgbClr val="000000"/>
                </a:solidFill>
                <a:highlight>
                  <a:srgbClr val="FFFFFF"/>
                </a:highlight>
                <a:latin typeface="Consolas" panose="020B0609020204030204" pitchFamily="49" charset="0"/>
                <a:cs typeface="Segoe UI" pitchFamily="34" charset="0"/>
              </a:rPr>
              <a:t>    }</a:t>
            </a:r>
          </a:p>
          <a:p>
            <a:pPr>
              <a:lnSpc>
                <a:spcPct val="90000"/>
              </a:lnSpc>
              <a:spcBef>
                <a:spcPct val="20000"/>
              </a:spcBef>
              <a:buSzPct val="90000"/>
            </a:pPr>
            <a:r>
              <a:rPr lang="en-US" dirty="0">
                <a:solidFill>
                  <a:srgbClr val="000000"/>
                </a:solidFill>
                <a:highlight>
                  <a:srgbClr val="FFFFFF"/>
                </a:highlight>
                <a:latin typeface="Consolas" panose="020B0609020204030204" pitchFamily="49" charset="0"/>
                <a:cs typeface="Segoe UI" pitchFamily="34" charset="0"/>
              </a:rPr>
              <a:t>}</a:t>
            </a:r>
            <a:endParaRPr lang="en-US" sz="2400" dirty="0">
              <a:gradFill>
                <a:gsLst>
                  <a:gs pos="2917">
                    <a:srgbClr val="FFFFFF"/>
                  </a:gs>
                  <a:gs pos="30000">
                    <a:srgbClr val="FFFFFF"/>
                  </a:gs>
                </a:gsLst>
                <a:lin ang="5400000" scaled="0"/>
              </a:gradFill>
            </a:endParaRPr>
          </a:p>
        </p:txBody>
      </p:sp>
    </p:spTree>
    <p:extLst>
      <p:ext uri="{BB962C8B-B14F-4D97-AF65-F5344CB8AC3E}">
        <p14:creationId xmlns:p14="http://schemas.microsoft.com/office/powerpoint/2010/main" val="373479893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200" fill="hold"/>
                                        <p:tgtEl>
                                          <p:spTgt spid="16"/>
                                        </p:tgtEl>
                                        <p:attrNameLst>
                                          <p:attrName>ppt_x</p:attrName>
                                        </p:attrNameLst>
                                      </p:cBhvr>
                                      <p:tavLst>
                                        <p:tav tm="0">
                                          <p:val>
                                            <p:strVal val="1+#ppt_w/2"/>
                                          </p:val>
                                        </p:tav>
                                        <p:tav tm="100000">
                                          <p:val>
                                            <p:strVal val="#ppt_x"/>
                                          </p:val>
                                        </p:tav>
                                      </p:tavLst>
                                    </p:anim>
                                    <p:anim calcmode="lin" valueType="num">
                                      <p:cBhvr additive="base">
                                        <p:cTn id="8" dur="200" fill="hold"/>
                                        <p:tgtEl>
                                          <p:spTgt spid="1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xit" presetSubtype="2" fill="hold" grpId="1" nodeType="clickEffect">
                                  <p:stCondLst>
                                    <p:cond delay="0"/>
                                  </p:stCondLst>
                                  <p:childTnLst>
                                    <p:anim calcmode="lin" valueType="num">
                                      <p:cBhvr additive="base">
                                        <p:cTn id="12" dur="500"/>
                                        <p:tgtEl>
                                          <p:spTgt spid="16"/>
                                        </p:tgtEl>
                                        <p:attrNameLst>
                                          <p:attrName>ppt_x</p:attrName>
                                        </p:attrNameLst>
                                      </p:cBhvr>
                                      <p:tavLst>
                                        <p:tav tm="0">
                                          <p:val>
                                            <p:strVal val="ppt_x"/>
                                          </p:val>
                                        </p:tav>
                                        <p:tav tm="100000">
                                          <p:val>
                                            <p:strVal val="1+ppt_w/2"/>
                                          </p:val>
                                        </p:tav>
                                      </p:tavLst>
                                    </p:anim>
                                    <p:anim calcmode="lin" valueType="num">
                                      <p:cBhvr additive="base">
                                        <p:cTn id="13" dur="500"/>
                                        <p:tgtEl>
                                          <p:spTgt spid="16"/>
                                        </p:tgtEl>
                                        <p:attrNameLst>
                                          <p:attrName>ppt_y</p:attrName>
                                        </p:attrNameLst>
                                      </p:cBhvr>
                                      <p:tavLst>
                                        <p:tav tm="0">
                                          <p:val>
                                            <p:strVal val="ppt_y"/>
                                          </p:val>
                                        </p:tav>
                                        <p:tav tm="100000">
                                          <p:val>
                                            <p:strVal val="ppt_y"/>
                                          </p:val>
                                        </p:tav>
                                      </p:tavLst>
                                    </p:anim>
                                    <p:set>
                                      <p:cBhvr>
                                        <p:cTn id="14" dur="1" fill="hold">
                                          <p:stCondLst>
                                            <p:cond delay="499"/>
                                          </p:stCondLst>
                                        </p:cTn>
                                        <p:tgtEl>
                                          <p:spTgt spid="16"/>
                                        </p:tgtEl>
                                        <p:attrNameLst>
                                          <p:attrName>style.visibility</p:attrName>
                                        </p:attrNameLst>
                                      </p:cBhvr>
                                      <p:to>
                                        <p:strVal val="hidden"/>
                                      </p:to>
                                    </p:set>
                                  </p:childTnLst>
                                </p:cTn>
                              </p:par>
                            </p:childTnLst>
                          </p:cTn>
                        </p:par>
                        <p:par>
                          <p:cTn id="15" fill="hold">
                            <p:stCondLst>
                              <p:cond delay="500"/>
                            </p:stCondLst>
                            <p:childTnLst>
                              <p:par>
                                <p:cTn id="16" presetID="22" presetClass="entr" presetSubtype="1" fill="hold" nodeType="afterEffect">
                                  <p:stCondLst>
                                    <p:cond delay="0"/>
                                  </p:stCondLst>
                                  <p:childTnLst>
                                    <p:set>
                                      <p:cBhvr>
                                        <p:cTn id="17" dur="1" fill="hold">
                                          <p:stCondLst>
                                            <p:cond delay="0"/>
                                          </p:stCondLst>
                                        </p:cTn>
                                        <p:tgtEl>
                                          <p:spTgt spid="30"/>
                                        </p:tgtEl>
                                        <p:attrNameLst>
                                          <p:attrName>style.visibility</p:attrName>
                                        </p:attrNameLst>
                                      </p:cBhvr>
                                      <p:to>
                                        <p:strVal val="visible"/>
                                      </p:to>
                                    </p:set>
                                    <p:animEffect transition="in" filter="wipe(up)">
                                      <p:cBhvr>
                                        <p:cTn id="18" dur="500"/>
                                        <p:tgtEl>
                                          <p:spTgt spid="30"/>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1" fill="hold" nodeType="clickEffect">
                                  <p:stCondLst>
                                    <p:cond delay="0"/>
                                  </p:stCondLst>
                                  <p:childTnLst>
                                    <p:set>
                                      <p:cBhvr>
                                        <p:cTn id="22" dur="1" fill="hold">
                                          <p:stCondLst>
                                            <p:cond delay="0"/>
                                          </p:stCondLst>
                                        </p:cTn>
                                        <p:tgtEl>
                                          <p:spTgt spid="31"/>
                                        </p:tgtEl>
                                        <p:attrNameLst>
                                          <p:attrName>style.visibility</p:attrName>
                                        </p:attrNameLst>
                                      </p:cBhvr>
                                      <p:to>
                                        <p:strVal val="visible"/>
                                      </p:to>
                                    </p:set>
                                    <p:animEffect transition="in" filter="wipe(up)">
                                      <p:cBhvr>
                                        <p:cTn id="23" dur="500"/>
                                        <p:tgtEl>
                                          <p:spTgt spid="31"/>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nodeType="clickEffect">
                                  <p:stCondLst>
                                    <p:cond delay="0"/>
                                  </p:stCondLst>
                                  <p:childTnLst>
                                    <p:set>
                                      <p:cBhvr>
                                        <p:cTn id="27" dur="1" fill="hold">
                                          <p:stCondLst>
                                            <p:cond delay="0"/>
                                          </p:stCondLst>
                                        </p:cTn>
                                        <p:tgtEl>
                                          <p:spTgt spid="32"/>
                                        </p:tgtEl>
                                        <p:attrNameLst>
                                          <p:attrName>style.visibility</p:attrName>
                                        </p:attrNameLst>
                                      </p:cBhvr>
                                      <p:to>
                                        <p:strVal val="visible"/>
                                      </p:to>
                                    </p:set>
                                    <p:animEffect transition="in" filter="wipe(down)">
                                      <p:cBhvr>
                                        <p:cTn id="28" dur="500"/>
                                        <p:tgtEl>
                                          <p:spTgt spid="32"/>
                                        </p:tgtEl>
                                      </p:cBhvr>
                                    </p:animEffect>
                                  </p:childTnLst>
                                </p:cTn>
                              </p:par>
                            </p:childTnLst>
                          </p:cTn>
                        </p:par>
                        <p:par>
                          <p:cTn id="29" fill="hold">
                            <p:stCondLst>
                              <p:cond delay="500"/>
                            </p:stCondLst>
                            <p:childTnLst>
                              <p:par>
                                <p:cTn id="30" presetID="22" presetClass="entr" presetSubtype="2" fill="hold" nodeType="afterEffect">
                                  <p:stCondLst>
                                    <p:cond delay="500"/>
                                  </p:stCondLst>
                                  <p:childTnLst>
                                    <p:set>
                                      <p:cBhvr>
                                        <p:cTn id="31" dur="1" fill="hold">
                                          <p:stCondLst>
                                            <p:cond delay="0"/>
                                          </p:stCondLst>
                                        </p:cTn>
                                        <p:tgtEl>
                                          <p:spTgt spid="22"/>
                                        </p:tgtEl>
                                        <p:attrNameLst>
                                          <p:attrName>style.visibility</p:attrName>
                                        </p:attrNameLst>
                                      </p:cBhvr>
                                      <p:to>
                                        <p:strVal val="visible"/>
                                      </p:to>
                                    </p:set>
                                    <p:animEffect transition="in" filter="wipe(right)">
                                      <p:cBhvr>
                                        <p:cTn id="32" dur="300"/>
                                        <p:tgtEl>
                                          <p:spTgt spid="22"/>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nodeType="clickEffect">
                                  <p:stCondLst>
                                    <p:cond delay="0"/>
                                  </p:stCondLst>
                                  <p:childTnLst>
                                    <p:set>
                                      <p:cBhvr>
                                        <p:cTn id="36" dur="1" fill="hold">
                                          <p:stCondLst>
                                            <p:cond delay="0"/>
                                          </p:stCondLst>
                                        </p:cTn>
                                        <p:tgtEl>
                                          <p:spTgt spid="26"/>
                                        </p:tgtEl>
                                        <p:attrNameLst>
                                          <p:attrName>style.visibility</p:attrName>
                                        </p:attrNameLst>
                                      </p:cBhvr>
                                      <p:to>
                                        <p:strVal val="visible"/>
                                      </p:to>
                                    </p:set>
                                    <p:animEffect transition="in" filter="wipe(up)">
                                      <p:cBhvr>
                                        <p:cTn id="37" dur="500"/>
                                        <p:tgtEl>
                                          <p:spTgt spid="26"/>
                                        </p:tgtEl>
                                      </p:cBhvr>
                                    </p:animEffect>
                                  </p:childTnLst>
                                </p:cTn>
                              </p:par>
                              <p:par>
                                <p:cTn id="38" presetID="22" presetClass="entr" presetSubtype="1" fill="hold" nodeType="withEffect">
                                  <p:stCondLst>
                                    <p:cond delay="0"/>
                                  </p:stCondLst>
                                  <p:childTnLst>
                                    <p:set>
                                      <p:cBhvr>
                                        <p:cTn id="39" dur="1" fill="hold">
                                          <p:stCondLst>
                                            <p:cond delay="0"/>
                                          </p:stCondLst>
                                        </p:cTn>
                                        <p:tgtEl>
                                          <p:spTgt spid="11"/>
                                        </p:tgtEl>
                                        <p:attrNameLst>
                                          <p:attrName>style.visibility</p:attrName>
                                        </p:attrNameLst>
                                      </p:cBhvr>
                                      <p:to>
                                        <p:strVal val="visible"/>
                                      </p:to>
                                    </p:set>
                                    <p:animEffect transition="in" filter="wipe(up)">
                                      <p:cBhvr>
                                        <p:cTn id="4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6" grpId="1"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Async</a:t>
            </a:r>
            <a:r>
              <a:rPr lang="en-US" dirty="0"/>
              <a:t> void is only for event handlers</a:t>
            </a:r>
          </a:p>
        </p:txBody>
      </p:sp>
      <p:sp>
        <p:nvSpPr>
          <p:cNvPr id="7" name="Text Placeholder 2"/>
          <p:cNvSpPr txBox="1">
            <a:spLocks/>
          </p:cNvSpPr>
          <p:nvPr/>
        </p:nvSpPr>
        <p:spPr>
          <a:xfrm>
            <a:off x="274637" y="1214436"/>
            <a:ext cx="11887199" cy="5918543"/>
          </a:xfrm>
          <a:prstGeom prst="rect">
            <a:avLst/>
          </a:prstGeom>
          <a:noFill/>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3300" kern="1200" spc="0" baseline="0">
                <a:gradFill>
                  <a:gsLst>
                    <a:gs pos="1250">
                      <a:srgbClr val="000000"/>
                    </a:gs>
                    <a:gs pos="100000">
                      <a:srgbClr val="000000"/>
                    </a:gs>
                  </a:gsLst>
                  <a:lin ang="5400000" scaled="0"/>
                </a:gradFill>
                <a:latin typeface="Segoe UI" pitchFamily="34" charset="0"/>
                <a:ea typeface="+mn-ea"/>
                <a:cs typeface="Segoe UI" pitchFamily="34" charset="0"/>
              </a:defRPr>
            </a:lvl1pPr>
            <a:lvl2pPr marL="346553"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kern="1200" spc="0" baseline="0">
                <a:gradFill>
                  <a:gsLst>
                    <a:gs pos="1250">
                      <a:srgbClr val="000000"/>
                    </a:gs>
                    <a:gs pos="100000">
                      <a:srgbClr val="000000"/>
                    </a:gs>
                  </a:gsLst>
                  <a:lin ang="5400000" scaled="0"/>
                </a:gradFill>
                <a:latin typeface="Segoe UI" pitchFamily="34" charset="0"/>
                <a:ea typeface="+mn-ea"/>
                <a:cs typeface="Segoe UI" pitchFamily="34" charset="0"/>
              </a:defRPr>
            </a:lvl2pPr>
            <a:lvl3pPr marL="584607"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rgbClr val="000000"/>
                    </a:gs>
                    <a:gs pos="100000">
                      <a:srgbClr val="000000"/>
                    </a:gs>
                  </a:gsLst>
                  <a:lin ang="5400000" scaled="0"/>
                </a:gradFill>
                <a:latin typeface="Segoe UI" pitchFamily="34" charset="0"/>
                <a:ea typeface="+mn-ea"/>
                <a:cs typeface="Segoe UI" pitchFamily="34" charset="0"/>
              </a:defRPr>
            </a:lvl3pPr>
            <a:lvl4pPr marL="814563"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rgbClr val="000000"/>
                    </a:gs>
                    <a:gs pos="100000">
                      <a:srgbClr val="000000"/>
                    </a:gs>
                  </a:gsLst>
                  <a:lin ang="5400000" scaled="0"/>
                </a:gradFill>
                <a:latin typeface="Segoe UI" pitchFamily="34" charset="0"/>
                <a:ea typeface="+mn-ea"/>
                <a:cs typeface="Segoe UI" pitchFamily="34" charset="0"/>
              </a:defRPr>
            </a:lvl4pPr>
            <a:lvl5pPr marL="1050997"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rgbClr val="000000"/>
                    </a:gs>
                    <a:gs pos="100000">
                      <a:srgbClr val="000000"/>
                    </a:gs>
                  </a:gsLst>
                  <a:lin ang="5400000" scaled="0"/>
                </a:gradFill>
                <a:latin typeface="Segoe UI" pitchFamily="34" charset="0"/>
                <a:ea typeface="+mn-ea"/>
                <a:cs typeface="Segoe UI"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a:solidFill>
                  <a:srgbClr val="008000"/>
                </a:solidFill>
                <a:highlight>
                  <a:srgbClr val="FFFFFF"/>
                </a:highlight>
                <a:latin typeface="Consolas" panose="020B0609020204030204" pitchFamily="49" charset="0"/>
              </a:rPr>
              <a:t>// A. Use a task</a:t>
            </a:r>
            <a:endParaRPr lang="en-US" sz="1800" dirty="0">
              <a:solidFill>
                <a:srgbClr val="000000"/>
              </a:solidFill>
              <a:highlight>
                <a:srgbClr val="FFFFFF"/>
              </a:highlight>
              <a:latin typeface="Consolas" panose="020B0609020204030204" pitchFamily="49" charset="0"/>
            </a:endParaRPr>
          </a:p>
          <a:p>
            <a:r>
              <a:rPr lang="en-US" sz="1800" dirty="0">
                <a:solidFill>
                  <a:srgbClr val="2B91AF"/>
                </a:solidFill>
                <a:highlight>
                  <a:srgbClr val="FFFFFF"/>
                </a:highlight>
                <a:latin typeface="Consolas" panose="020B0609020204030204" pitchFamily="49" charset="0"/>
              </a:rPr>
              <a:t>Task</a:t>
            </a:r>
            <a:r>
              <a:rPr lang="en-US" sz="1800" dirty="0">
                <a:solidFill>
                  <a:srgbClr val="000000"/>
                </a:solidFill>
                <a:highlight>
                  <a:srgbClr val="FFFFFF"/>
                </a:highlight>
                <a:latin typeface="Consolas" panose="020B0609020204030204" pitchFamily="49" charset="0"/>
              </a:rPr>
              <a:t>&lt;</a:t>
            </a:r>
            <a:r>
              <a:rPr lang="en-US" sz="1800" dirty="0" err="1">
                <a:solidFill>
                  <a:srgbClr val="2B91AF"/>
                </a:solidFill>
                <a:highlight>
                  <a:srgbClr val="FFFFFF"/>
                </a:highlight>
                <a:latin typeface="Consolas" panose="020B0609020204030204" pitchFamily="49" charset="0"/>
              </a:rPr>
              <a:t>BitmapImage</a:t>
            </a:r>
            <a:r>
              <a:rPr lang="en-US" sz="1800" dirty="0">
                <a:solidFill>
                  <a:srgbClr val="000000"/>
                </a:solidFill>
                <a:highlight>
                  <a:srgbClr val="FFFFFF"/>
                </a:highlight>
                <a:latin typeface="Consolas" panose="020B0609020204030204" pitchFamily="49" charset="0"/>
              </a:rPr>
              <a:t>&gt;</a:t>
            </a:r>
            <a:r>
              <a:rPr lang="en-US" sz="1800" dirty="0">
                <a:solidFill>
                  <a:srgbClr val="2B91AF"/>
                </a:solidFill>
                <a:highlight>
                  <a:srgbClr val="FFFFFF"/>
                </a:highlight>
                <a:latin typeface="Consolas" panose="020B0609020204030204" pitchFamily="49" charset="0"/>
              </a:rPr>
              <a:t> </a:t>
            </a:r>
            <a:r>
              <a:rPr lang="en-US" sz="1800" dirty="0" err="1">
                <a:solidFill>
                  <a:srgbClr val="000000"/>
                </a:solidFill>
                <a:effectLst>
                  <a:glow rad="254000">
                    <a:srgbClr val="FFFF00"/>
                  </a:glow>
                </a:effectLst>
                <a:highlight>
                  <a:srgbClr val="FFFFFF"/>
                </a:highlight>
                <a:latin typeface="Consolas" panose="020B0609020204030204" pitchFamily="49" charset="0"/>
              </a:rPr>
              <a:t>m_bmpTask</a:t>
            </a:r>
            <a:r>
              <a:rPr lang="en-US" sz="1800" dirty="0">
                <a:solidFill>
                  <a:srgbClr val="000000"/>
                </a:solidFill>
                <a:highlight>
                  <a:srgbClr val="FFFFFF"/>
                </a:highlight>
                <a:latin typeface="Consolas" panose="020B0609020204030204" pitchFamily="49" charset="0"/>
              </a:rPr>
              <a:t>;</a:t>
            </a:r>
          </a:p>
          <a:p>
            <a:endParaRPr lang="en-US" sz="1800" dirty="0">
              <a:solidFill>
                <a:srgbClr val="0000FF"/>
              </a:solidFill>
              <a:highlight>
                <a:srgbClr val="FFFFFF"/>
              </a:highlight>
              <a:latin typeface="Consolas" panose="020B0609020204030204" pitchFamily="49" charset="0"/>
            </a:endParaRPr>
          </a:p>
          <a:p>
            <a:r>
              <a:rPr lang="en-US" sz="1800" dirty="0">
                <a:solidFill>
                  <a:srgbClr val="0000FF"/>
                </a:solidFill>
                <a:highlight>
                  <a:srgbClr val="FFFFFF"/>
                </a:highlight>
                <a:latin typeface="Consolas" panose="020B0609020204030204" pitchFamily="49" charset="0"/>
              </a:rPr>
              <a:t>protected</a:t>
            </a:r>
            <a:r>
              <a:rPr lang="en-US" sz="1800" dirty="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override</a:t>
            </a:r>
            <a:r>
              <a:rPr lang="en-US" sz="1800" dirty="0">
                <a:solidFill>
                  <a:srgbClr val="000000"/>
                </a:solidFill>
                <a:highlight>
                  <a:srgbClr val="FFFFFF"/>
                </a:highlight>
                <a:latin typeface="Consolas" panose="020B0609020204030204" pitchFamily="49" charset="0"/>
              </a:rPr>
              <a:t> </a:t>
            </a:r>
            <a:r>
              <a:rPr lang="en-US" sz="1800" dirty="0" err="1">
                <a:solidFill>
                  <a:srgbClr val="0000FF"/>
                </a:solidFill>
                <a:highlight>
                  <a:srgbClr val="FFFFFF"/>
                </a:highlight>
                <a:latin typeface="Consolas" panose="020B0609020204030204" pitchFamily="49" charset="0"/>
              </a:rPr>
              <a:t>async</a:t>
            </a:r>
            <a:r>
              <a:rPr lang="en-US" sz="1800" dirty="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void</a:t>
            </a:r>
            <a:r>
              <a:rPr lang="en-US" sz="1800" dirty="0">
                <a:solidFill>
                  <a:srgbClr val="000000"/>
                </a:solidFill>
                <a:highlight>
                  <a:srgbClr val="FFFFFF"/>
                </a:highlight>
                <a:latin typeface="Consolas" panose="020B0609020204030204" pitchFamily="49" charset="0"/>
              </a:rPr>
              <a:t> </a:t>
            </a:r>
            <a:r>
              <a:rPr lang="en-US" sz="1800" dirty="0" err="1">
                <a:solidFill>
                  <a:srgbClr val="000000"/>
                </a:solidFill>
                <a:highlight>
                  <a:srgbClr val="FFFFFF"/>
                </a:highlight>
                <a:latin typeface="Consolas" panose="020B0609020204030204" pitchFamily="49" charset="0"/>
              </a:rPr>
              <a:t>OnNavigatedTo</a:t>
            </a:r>
            <a:r>
              <a:rPr lang="en-US" sz="1800" dirty="0">
                <a:solidFill>
                  <a:srgbClr val="000000"/>
                </a:solidFill>
                <a:highlight>
                  <a:srgbClr val="FFFFFF"/>
                </a:highlight>
                <a:latin typeface="Consolas" panose="020B0609020204030204" pitchFamily="49" charset="0"/>
              </a:rPr>
              <a:t>(</a:t>
            </a:r>
            <a:r>
              <a:rPr lang="en-US" sz="1800" dirty="0" err="1">
                <a:solidFill>
                  <a:srgbClr val="2B91AF"/>
                </a:solidFill>
                <a:highlight>
                  <a:srgbClr val="FFFFFF"/>
                </a:highlight>
                <a:latin typeface="Consolas" panose="020B0609020204030204" pitchFamily="49" charset="0"/>
              </a:rPr>
              <a:t>NavigationEventArgs</a:t>
            </a:r>
            <a:r>
              <a:rPr lang="en-US" sz="1800" dirty="0">
                <a:solidFill>
                  <a:srgbClr val="000000"/>
                </a:solidFill>
                <a:highlight>
                  <a:srgbClr val="FFFFFF"/>
                </a:highlight>
                <a:latin typeface="Consolas" panose="020B0609020204030204" pitchFamily="49" charset="0"/>
              </a:rPr>
              <a:t> e) {</a:t>
            </a:r>
          </a:p>
          <a:p>
            <a:r>
              <a:rPr lang="en-US" sz="1800" dirty="0">
                <a:solidFill>
                  <a:srgbClr val="000000"/>
                </a:solidFill>
                <a:highlight>
                  <a:srgbClr val="FFFFFF"/>
                </a:highlight>
                <a:latin typeface="Consolas" panose="020B0609020204030204" pitchFamily="49" charset="0"/>
              </a:rPr>
              <a:t>    </a:t>
            </a:r>
            <a:r>
              <a:rPr lang="en-US" sz="1800" dirty="0" err="1">
                <a:solidFill>
                  <a:srgbClr val="0000FF"/>
                </a:solidFill>
                <a:highlight>
                  <a:srgbClr val="FFFFFF"/>
                </a:highlight>
                <a:latin typeface="Consolas" panose="020B0609020204030204" pitchFamily="49" charset="0"/>
              </a:rPr>
              <a:t>base</a:t>
            </a:r>
            <a:r>
              <a:rPr lang="en-US" sz="1800" dirty="0" err="1">
                <a:solidFill>
                  <a:srgbClr val="000000"/>
                </a:solidFill>
                <a:highlight>
                  <a:srgbClr val="FFFFFF"/>
                </a:highlight>
                <a:latin typeface="Consolas" panose="020B0609020204030204" pitchFamily="49" charset="0"/>
              </a:rPr>
              <a:t>.OnNavigatedTo</a:t>
            </a:r>
            <a:r>
              <a:rPr lang="en-US" sz="1800" dirty="0">
                <a:solidFill>
                  <a:srgbClr val="000000"/>
                </a:solidFill>
                <a:highlight>
                  <a:srgbClr val="FFFFFF"/>
                </a:highlight>
                <a:latin typeface="Consolas" panose="020B0609020204030204" pitchFamily="49" charset="0"/>
              </a:rPr>
              <a:t>(e);</a:t>
            </a:r>
          </a:p>
          <a:p>
            <a:r>
              <a:rPr lang="en-US" sz="1800" dirty="0">
                <a:solidFill>
                  <a:srgbClr val="0000FF"/>
                </a:solidFill>
                <a:highlight>
                  <a:srgbClr val="FFFFFF"/>
                </a:highlight>
                <a:latin typeface="Consolas" panose="020B0609020204030204" pitchFamily="49" charset="0"/>
              </a:rPr>
              <a:t>    await </a:t>
            </a:r>
            <a:r>
              <a:rPr lang="en-US" sz="1800" dirty="0" err="1">
                <a:solidFill>
                  <a:srgbClr val="000000"/>
                </a:solidFill>
                <a:highlight>
                  <a:srgbClr val="FFFFFF"/>
                </a:highlight>
                <a:latin typeface="Consolas" panose="020B0609020204030204" pitchFamily="49" charset="0"/>
              </a:rPr>
              <a:t>PlayIntroSoundAsync</a:t>
            </a:r>
            <a:r>
              <a:rPr lang="en-US" sz="1800" dirty="0">
                <a:solidFill>
                  <a:srgbClr val="000000"/>
                </a:solidFill>
                <a:highlight>
                  <a:srgbClr val="FFFFFF"/>
                </a:highlight>
                <a:latin typeface="Consolas" panose="020B0609020204030204" pitchFamily="49" charset="0"/>
              </a:rPr>
              <a:t>();</a:t>
            </a:r>
          </a:p>
          <a:p>
            <a:r>
              <a:rPr lang="en-US" sz="1800" dirty="0">
                <a:solidFill>
                  <a:srgbClr val="0000FF"/>
                </a:solidFill>
                <a:highlight>
                  <a:srgbClr val="FFFFFF"/>
                </a:highlight>
                <a:latin typeface="Consolas" panose="020B0609020204030204" pitchFamily="49" charset="0"/>
              </a:rPr>
              <a:t>    </a:t>
            </a:r>
            <a:r>
              <a:rPr lang="en-US" sz="1800" dirty="0" err="1">
                <a:solidFill>
                  <a:srgbClr val="0000FF"/>
                </a:solidFill>
                <a:highlight>
                  <a:srgbClr val="FFFFFF"/>
                </a:highlight>
                <a:latin typeface="Consolas" panose="020B0609020204030204" pitchFamily="49" charset="0"/>
              </a:rPr>
              <a:t>var</a:t>
            </a:r>
            <a:r>
              <a:rPr lang="en-US" sz="1800" dirty="0">
                <a:solidFill>
                  <a:srgbClr val="000000"/>
                </a:solidFill>
                <a:highlight>
                  <a:srgbClr val="FFFFFF"/>
                </a:highlight>
                <a:latin typeface="Consolas" panose="020B0609020204030204" pitchFamily="49" charset="0"/>
              </a:rPr>
              <a:t> bmp = </a:t>
            </a:r>
            <a:r>
              <a:rPr lang="en-US" sz="1800" dirty="0">
                <a:solidFill>
                  <a:srgbClr val="0000FF"/>
                </a:solidFill>
                <a:effectLst>
                  <a:glow rad="254000">
                    <a:srgbClr val="FFFF00"/>
                  </a:glow>
                </a:effectLst>
                <a:highlight>
                  <a:srgbClr val="FFFFFF"/>
                </a:highlight>
                <a:latin typeface="Consolas" panose="020B0609020204030204" pitchFamily="49" charset="0"/>
              </a:rPr>
              <a:t>await</a:t>
            </a:r>
            <a:r>
              <a:rPr lang="en-US" sz="1800" dirty="0">
                <a:solidFill>
                  <a:srgbClr val="000000"/>
                </a:solidFill>
                <a:effectLst>
                  <a:glow rad="254000">
                    <a:srgbClr val="FFFF00"/>
                  </a:glow>
                </a:effectLst>
                <a:highlight>
                  <a:srgbClr val="FFFFFF"/>
                </a:highlight>
                <a:latin typeface="Consolas" panose="020B0609020204030204" pitchFamily="49" charset="0"/>
              </a:rPr>
              <a:t> </a:t>
            </a:r>
            <a:r>
              <a:rPr lang="en-US" sz="1800" dirty="0" err="1">
                <a:solidFill>
                  <a:srgbClr val="000000"/>
                </a:solidFill>
                <a:effectLst>
                  <a:glow rad="254000">
                    <a:srgbClr val="FFFF00"/>
                  </a:glow>
                </a:effectLst>
                <a:highlight>
                  <a:srgbClr val="FFFFFF"/>
                </a:highlight>
                <a:latin typeface="Consolas" panose="020B0609020204030204" pitchFamily="49" charset="0"/>
              </a:rPr>
              <a:t>m_bmpTask</a:t>
            </a:r>
            <a:r>
              <a:rPr lang="en-US" sz="1800" dirty="0">
                <a:solidFill>
                  <a:srgbClr val="000000"/>
                </a:solidFill>
                <a:highlight>
                  <a:srgbClr val="FFFFFF"/>
                </a:highlight>
                <a:latin typeface="Consolas" panose="020B0609020204030204" pitchFamily="49" charset="0"/>
              </a:rPr>
              <a:t>; image1.Source = bmp;</a:t>
            </a:r>
          </a:p>
          <a:p>
            <a:r>
              <a:rPr lang="en-US" sz="1800" dirty="0">
                <a:solidFill>
                  <a:srgbClr val="000000"/>
                </a:solidFill>
                <a:highlight>
                  <a:srgbClr val="FFFFFF"/>
                </a:highlight>
                <a:latin typeface="Consolas" panose="020B0609020204030204" pitchFamily="49" charset="0"/>
              </a:rPr>
              <a:t>    </a:t>
            </a:r>
            <a:r>
              <a:rPr lang="en-US" sz="1800" dirty="0" err="1">
                <a:solidFill>
                  <a:srgbClr val="2B91AF"/>
                </a:solidFill>
                <a:highlight>
                  <a:srgbClr val="FFFFFF"/>
                </a:highlight>
                <a:latin typeface="Consolas" panose="020B0609020204030204" pitchFamily="49" charset="0"/>
              </a:rPr>
              <a:t>Canvas</a:t>
            </a:r>
            <a:r>
              <a:rPr lang="en-US" sz="1800" dirty="0" err="1">
                <a:solidFill>
                  <a:srgbClr val="000000"/>
                </a:solidFill>
                <a:highlight>
                  <a:srgbClr val="FFFFFF"/>
                </a:highlight>
                <a:latin typeface="Consolas" panose="020B0609020204030204" pitchFamily="49" charset="0"/>
              </a:rPr>
              <a:t>.SetLeft</a:t>
            </a:r>
            <a:r>
              <a:rPr lang="en-US" sz="1800" dirty="0">
                <a:solidFill>
                  <a:srgbClr val="000000"/>
                </a:solidFill>
                <a:highlight>
                  <a:srgbClr val="FFFFFF"/>
                </a:highlight>
                <a:latin typeface="Consolas" panose="020B0609020204030204" pitchFamily="49" charset="0"/>
              </a:rPr>
              <a:t>(image1, </a:t>
            </a:r>
            <a:r>
              <a:rPr lang="en-US" sz="1800" dirty="0" err="1">
                <a:solidFill>
                  <a:srgbClr val="2B91AF"/>
                </a:solidFill>
                <a:highlight>
                  <a:srgbClr val="FFFFFF"/>
                </a:highlight>
                <a:latin typeface="Consolas" panose="020B0609020204030204" pitchFamily="49" charset="0"/>
              </a:rPr>
              <a:t>Window</a:t>
            </a:r>
            <a:r>
              <a:rPr lang="en-US" sz="1800" dirty="0" err="1">
                <a:solidFill>
                  <a:srgbClr val="000000"/>
                </a:solidFill>
                <a:highlight>
                  <a:srgbClr val="FFFFFF"/>
                </a:highlight>
                <a:latin typeface="Consolas" panose="020B0609020204030204" pitchFamily="49" charset="0"/>
              </a:rPr>
              <a:t>.Current.Bounds.Width</a:t>
            </a:r>
            <a:r>
              <a:rPr lang="en-US" sz="1800" dirty="0">
                <a:solidFill>
                  <a:srgbClr val="000000"/>
                </a:solidFill>
                <a:highlight>
                  <a:srgbClr val="FFFFFF"/>
                </a:highlight>
                <a:latin typeface="Consolas" panose="020B0609020204030204" pitchFamily="49" charset="0"/>
              </a:rPr>
              <a:t> - </a:t>
            </a:r>
            <a:r>
              <a:rPr lang="en-US" sz="1800" dirty="0" err="1">
                <a:solidFill>
                  <a:srgbClr val="000000"/>
                </a:solidFill>
                <a:highlight>
                  <a:srgbClr val="FFFFFF"/>
                </a:highlight>
                <a:latin typeface="Consolas" panose="020B0609020204030204" pitchFamily="49" charset="0"/>
              </a:rPr>
              <a:t>bmp.PixelWidth</a:t>
            </a:r>
            <a:r>
              <a:rPr lang="en-US" sz="1800" dirty="0">
                <a:solidFill>
                  <a:srgbClr val="000000"/>
                </a:solidFill>
                <a:highlight>
                  <a:srgbClr val="FFFFFF"/>
                </a:highlight>
                <a:latin typeface="Consolas" panose="020B0609020204030204" pitchFamily="49" charset="0"/>
              </a:rPr>
              <a:t>);</a:t>
            </a:r>
          </a:p>
          <a:p>
            <a:r>
              <a:rPr lang="en-US" sz="1800" dirty="0">
                <a:solidFill>
                  <a:srgbClr val="000000"/>
                </a:solidFill>
                <a:highlight>
                  <a:srgbClr val="FFFFFF"/>
                </a:highlight>
                <a:latin typeface="Consolas" panose="020B0609020204030204" pitchFamily="49" charset="0"/>
              </a:rPr>
              <a:t>}</a:t>
            </a:r>
          </a:p>
          <a:p>
            <a:endParaRPr lang="en-US" sz="1800" dirty="0">
              <a:solidFill>
                <a:srgbClr val="000000"/>
              </a:solidFill>
              <a:highlight>
                <a:srgbClr val="FFFFFF"/>
              </a:highlight>
              <a:latin typeface="Consolas" panose="020B0609020204030204" pitchFamily="49" charset="0"/>
            </a:endParaRPr>
          </a:p>
          <a:p>
            <a:r>
              <a:rPr lang="en-US" sz="1800" dirty="0">
                <a:solidFill>
                  <a:srgbClr val="0000FF"/>
                </a:solidFill>
                <a:highlight>
                  <a:srgbClr val="FFFFFF"/>
                </a:highlight>
                <a:latin typeface="Consolas" panose="020B0609020204030204" pitchFamily="49" charset="0"/>
              </a:rPr>
              <a:t>protected</a:t>
            </a:r>
            <a:r>
              <a:rPr lang="en-US" sz="1800" dirty="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override</a:t>
            </a:r>
            <a:r>
              <a:rPr lang="en-US" sz="1800" dirty="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void</a:t>
            </a:r>
            <a:r>
              <a:rPr lang="en-US" sz="1800" dirty="0">
                <a:solidFill>
                  <a:srgbClr val="000000"/>
                </a:solidFill>
                <a:highlight>
                  <a:srgbClr val="FFFFFF"/>
                </a:highlight>
                <a:latin typeface="Consolas" panose="020B0609020204030204" pitchFamily="49" charset="0"/>
              </a:rPr>
              <a:t> </a:t>
            </a:r>
            <a:r>
              <a:rPr lang="en-US" sz="1800" dirty="0" err="1">
                <a:solidFill>
                  <a:srgbClr val="000000"/>
                </a:solidFill>
                <a:highlight>
                  <a:srgbClr val="FFFFFF"/>
                </a:highlight>
                <a:latin typeface="Consolas" panose="020B0609020204030204" pitchFamily="49" charset="0"/>
              </a:rPr>
              <a:t>LoadState</a:t>
            </a:r>
            <a:r>
              <a:rPr lang="en-US" sz="1800" dirty="0">
                <a:solidFill>
                  <a:srgbClr val="000000"/>
                </a:solidFill>
                <a:highlight>
                  <a:srgbClr val="FFFFFF"/>
                </a:highlight>
                <a:latin typeface="Consolas" panose="020B0609020204030204" pitchFamily="49" charset="0"/>
              </a:rPr>
              <a:t>(</a:t>
            </a:r>
            <a:r>
              <a:rPr lang="en-US" sz="1800" dirty="0">
                <a:solidFill>
                  <a:srgbClr val="2B91AF"/>
                </a:solidFill>
                <a:highlight>
                  <a:srgbClr val="FFFFFF"/>
                </a:highlight>
                <a:latin typeface="Consolas" panose="020B0609020204030204" pitchFamily="49" charset="0"/>
              </a:rPr>
              <a:t>Object</a:t>
            </a:r>
            <a:r>
              <a:rPr lang="en-US" sz="1800" dirty="0">
                <a:solidFill>
                  <a:srgbClr val="000000"/>
                </a:solidFill>
                <a:highlight>
                  <a:srgbClr val="FFFFFF"/>
                </a:highlight>
                <a:latin typeface="Consolas" panose="020B0609020204030204" pitchFamily="49" charset="0"/>
              </a:rPr>
              <a:t> </a:t>
            </a:r>
            <a:r>
              <a:rPr lang="en-US" sz="1800" dirty="0" err="1">
                <a:solidFill>
                  <a:srgbClr val="000000"/>
                </a:solidFill>
                <a:highlight>
                  <a:srgbClr val="FFFFFF"/>
                </a:highlight>
                <a:latin typeface="Consolas" panose="020B0609020204030204" pitchFamily="49" charset="0"/>
              </a:rPr>
              <a:t>nav</a:t>
            </a:r>
            <a:r>
              <a:rPr lang="en-US" sz="1800" dirty="0">
                <a:solidFill>
                  <a:srgbClr val="000000"/>
                </a:solidFill>
                <a:highlight>
                  <a:srgbClr val="FFFFFF"/>
                </a:highlight>
                <a:latin typeface="Consolas" panose="020B0609020204030204" pitchFamily="49" charset="0"/>
              </a:rPr>
              <a:t>, </a:t>
            </a:r>
            <a:r>
              <a:rPr lang="en-US" sz="1800" dirty="0">
                <a:solidFill>
                  <a:srgbClr val="2B91AF"/>
                </a:solidFill>
                <a:highlight>
                  <a:srgbClr val="FFFFFF"/>
                </a:highlight>
                <a:latin typeface="Consolas" panose="020B0609020204030204" pitchFamily="49" charset="0"/>
              </a:rPr>
              <a:t>Dictionary</a:t>
            </a:r>
            <a:r>
              <a:rPr lang="en-US" sz="1800" dirty="0">
                <a:solidFill>
                  <a:srgbClr val="000000"/>
                </a:solidFill>
                <a:highlight>
                  <a:srgbClr val="FFFFFF"/>
                </a:highlight>
                <a:latin typeface="Consolas" panose="020B0609020204030204" pitchFamily="49" charset="0"/>
              </a:rPr>
              <a:t>&lt;</a:t>
            </a:r>
            <a:r>
              <a:rPr lang="en-US" sz="1800" dirty="0">
                <a:solidFill>
                  <a:srgbClr val="2B91AF"/>
                </a:solidFill>
                <a:highlight>
                  <a:srgbClr val="FFFFFF"/>
                </a:highlight>
                <a:latin typeface="Consolas" panose="020B0609020204030204" pitchFamily="49" charset="0"/>
              </a:rPr>
              <a:t>String</a:t>
            </a:r>
            <a:r>
              <a:rPr lang="en-US" sz="1800" dirty="0">
                <a:solidFill>
                  <a:srgbClr val="000000"/>
                </a:solidFill>
                <a:highlight>
                  <a:srgbClr val="FFFFFF"/>
                </a:highlight>
                <a:latin typeface="Consolas" panose="020B0609020204030204" pitchFamily="49" charset="0"/>
              </a:rPr>
              <a:t>, </a:t>
            </a:r>
            <a:r>
              <a:rPr lang="en-US" sz="1800" dirty="0">
                <a:solidFill>
                  <a:srgbClr val="2B91AF"/>
                </a:solidFill>
                <a:highlight>
                  <a:srgbClr val="FFFFFF"/>
                </a:highlight>
                <a:latin typeface="Consolas" panose="020B0609020204030204" pitchFamily="49" charset="0"/>
              </a:rPr>
              <a:t>Object</a:t>
            </a:r>
            <a:r>
              <a:rPr lang="en-US" sz="1800" dirty="0">
                <a:solidFill>
                  <a:srgbClr val="000000"/>
                </a:solidFill>
                <a:highlight>
                  <a:srgbClr val="FFFFFF"/>
                </a:highlight>
                <a:latin typeface="Consolas" panose="020B0609020204030204" pitchFamily="49" charset="0"/>
              </a:rPr>
              <a:t>&gt; </a:t>
            </a:r>
            <a:r>
              <a:rPr lang="en-US" sz="1800" dirty="0" err="1">
                <a:solidFill>
                  <a:srgbClr val="000000"/>
                </a:solidFill>
                <a:highlight>
                  <a:srgbClr val="FFFFFF"/>
                </a:highlight>
                <a:latin typeface="Consolas" panose="020B0609020204030204" pitchFamily="49" charset="0"/>
              </a:rPr>
              <a:t>pageState</a:t>
            </a:r>
            <a:r>
              <a:rPr lang="en-US" sz="1800" dirty="0">
                <a:solidFill>
                  <a:srgbClr val="000000"/>
                </a:solidFill>
                <a:highlight>
                  <a:srgbClr val="FFFFFF"/>
                </a:highlight>
                <a:latin typeface="Consolas" panose="020B0609020204030204" pitchFamily="49" charset="0"/>
              </a:rPr>
              <a:t>) {</a:t>
            </a:r>
          </a:p>
          <a:p>
            <a:r>
              <a:rPr lang="en-US" sz="1800" dirty="0">
                <a:solidFill>
                  <a:srgbClr val="000000"/>
                </a:solidFill>
                <a:highlight>
                  <a:srgbClr val="FFFFFF"/>
                </a:highlight>
                <a:latin typeface="Consolas" panose="020B0609020204030204" pitchFamily="49" charset="0"/>
              </a:rPr>
              <a:t>    </a:t>
            </a:r>
            <a:r>
              <a:rPr lang="en-US" sz="1800" dirty="0" err="1">
                <a:solidFill>
                  <a:srgbClr val="000000"/>
                </a:solidFill>
                <a:effectLst>
                  <a:glow rad="254000">
                    <a:srgbClr val="FFFF00"/>
                  </a:glow>
                </a:effectLst>
                <a:highlight>
                  <a:srgbClr val="FFFFFF"/>
                </a:highlight>
                <a:latin typeface="Consolas" panose="020B0609020204030204" pitchFamily="49" charset="0"/>
              </a:rPr>
              <a:t>m_bmpTask</a:t>
            </a:r>
            <a:r>
              <a:rPr lang="en-US" sz="1800" dirty="0">
                <a:solidFill>
                  <a:srgbClr val="000000"/>
                </a:solidFill>
                <a:effectLst>
                  <a:glow rad="254000">
                    <a:srgbClr val="FFFF00"/>
                  </a:glow>
                </a:effectLst>
                <a:highlight>
                  <a:srgbClr val="FFFFFF"/>
                </a:highlight>
                <a:latin typeface="Consolas" panose="020B0609020204030204" pitchFamily="49" charset="0"/>
              </a:rPr>
              <a:t> = </a:t>
            </a:r>
            <a:r>
              <a:rPr lang="en-US" sz="1800" dirty="0" err="1">
                <a:solidFill>
                  <a:srgbClr val="000000"/>
                </a:solidFill>
                <a:effectLst>
                  <a:glow rad="254000">
                    <a:srgbClr val="FFFF00"/>
                  </a:glow>
                </a:effectLst>
                <a:highlight>
                  <a:srgbClr val="FFFFFF"/>
                </a:highlight>
                <a:latin typeface="Consolas" panose="020B0609020204030204" pitchFamily="49" charset="0"/>
              </a:rPr>
              <a:t>LoadBitmapAsync</a:t>
            </a:r>
            <a:r>
              <a:rPr lang="en-US" sz="1800" dirty="0">
                <a:solidFill>
                  <a:srgbClr val="000000"/>
                </a:solidFill>
                <a:effectLst>
                  <a:glow rad="254000">
                    <a:srgbClr val="FFFF00"/>
                  </a:glow>
                </a:effectLst>
                <a:highlight>
                  <a:srgbClr val="FFFFFF"/>
                </a:highlight>
                <a:latin typeface="Consolas" panose="020B0609020204030204" pitchFamily="49" charset="0"/>
              </a:rPr>
              <a:t>()</a:t>
            </a:r>
            <a:r>
              <a:rPr lang="en-US" sz="1800" dirty="0">
                <a:solidFill>
                  <a:srgbClr val="000000"/>
                </a:solidFill>
                <a:highlight>
                  <a:srgbClr val="FFFFFF"/>
                </a:highlight>
                <a:latin typeface="Consolas" panose="020B0609020204030204" pitchFamily="49" charset="0"/>
              </a:rPr>
              <a:t>;</a:t>
            </a:r>
          </a:p>
          <a:p>
            <a:r>
              <a:rPr lang="en-US" sz="1800" dirty="0">
                <a:solidFill>
                  <a:srgbClr val="000000"/>
                </a:solidFill>
                <a:highlight>
                  <a:srgbClr val="FFFFFF"/>
                </a:highlight>
                <a:latin typeface="Consolas" panose="020B0609020204030204" pitchFamily="49" charset="0"/>
              </a:rPr>
              <a:t>}</a:t>
            </a:r>
          </a:p>
          <a:p>
            <a:endParaRPr lang="en-US" sz="1800" dirty="0">
              <a:solidFill>
                <a:srgbClr val="000000"/>
              </a:solidFill>
              <a:highlight>
                <a:srgbClr val="FFFFFF"/>
              </a:highlight>
              <a:latin typeface="Consolas" panose="020B0609020204030204" pitchFamily="49" charset="0"/>
            </a:endParaRPr>
          </a:p>
          <a:p>
            <a:r>
              <a:rPr lang="en-US" sz="1800" dirty="0">
                <a:solidFill>
                  <a:srgbClr val="0000FF"/>
                </a:solidFill>
                <a:highlight>
                  <a:srgbClr val="FFFFFF"/>
                </a:highlight>
                <a:latin typeface="Consolas" panose="020B0609020204030204" pitchFamily="49" charset="0"/>
              </a:rPr>
              <a:t>private</a:t>
            </a:r>
            <a:r>
              <a:rPr lang="en-US" sz="1800" dirty="0">
                <a:solidFill>
                  <a:srgbClr val="000000"/>
                </a:solidFill>
                <a:highlight>
                  <a:srgbClr val="FFFFFF"/>
                </a:highlight>
                <a:latin typeface="Consolas" panose="020B0609020204030204" pitchFamily="49" charset="0"/>
              </a:rPr>
              <a:t> </a:t>
            </a:r>
            <a:r>
              <a:rPr lang="en-US" sz="1800" dirty="0" err="1">
                <a:solidFill>
                  <a:srgbClr val="0000FF"/>
                </a:solidFill>
                <a:highlight>
                  <a:srgbClr val="FFFFFF"/>
                </a:highlight>
                <a:latin typeface="Consolas" panose="020B0609020204030204" pitchFamily="49" charset="0"/>
              </a:rPr>
              <a:t>async</a:t>
            </a:r>
            <a:r>
              <a:rPr lang="en-US" sz="1800" dirty="0">
                <a:solidFill>
                  <a:srgbClr val="000000"/>
                </a:solidFill>
                <a:highlight>
                  <a:srgbClr val="FFFFFF"/>
                </a:highlight>
                <a:latin typeface="Consolas" panose="020B0609020204030204" pitchFamily="49" charset="0"/>
              </a:rPr>
              <a:t> </a:t>
            </a:r>
            <a:r>
              <a:rPr lang="en-US" sz="1800" dirty="0">
                <a:solidFill>
                  <a:srgbClr val="2B91AF"/>
                </a:solidFill>
                <a:highlight>
                  <a:srgbClr val="FFFFFF"/>
                </a:highlight>
                <a:latin typeface="Consolas" panose="020B0609020204030204" pitchFamily="49" charset="0"/>
              </a:rPr>
              <a:t>Task</a:t>
            </a:r>
            <a:r>
              <a:rPr lang="en-US" sz="1800" dirty="0">
                <a:solidFill>
                  <a:srgbClr val="000000"/>
                </a:solidFill>
                <a:highlight>
                  <a:srgbClr val="FFFFFF"/>
                </a:highlight>
                <a:latin typeface="Consolas" panose="020B0609020204030204" pitchFamily="49" charset="0"/>
              </a:rPr>
              <a:t>&lt;</a:t>
            </a:r>
            <a:r>
              <a:rPr lang="en-US" sz="1800" dirty="0" err="1">
                <a:solidFill>
                  <a:srgbClr val="2B91AF"/>
                </a:solidFill>
                <a:highlight>
                  <a:srgbClr val="FFFFFF"/>
                </a:highlight>
                <a:latin typeface="Consolas" panose="020B0609020204030204" pitchFamily="49" charset="0"/>
              </a:rPr>
              <a:t>BitmapImage</a:t>
            </a:r>
            <a:r>
              <a:rPr lang="en-US" sz="1800" dirty="0">
                <a:solidFill>
                  <a:srgbClr val="000000"/>
                </a:solidFill>
                <a:highlight>
                  <a:srgbClr val="FFFFFF"/>
                </a:highlight>
                <a:latin typeface="Consolas" panose="020B0609020204030204" pitchFamily="49" charset="0"/>
              </a:rPr>
              <a:t>&gt; </a:t>
            </a:r>
            <a:r>
              <a:rPr lang="en-US" sz="1800" dirty="0" err="1">
                <a:solidFill>
                  <a:srgbClr val="000000"/>
                </a:solidFill>
                <a:highlight>
                  <a:srgbClr val="FFFFFF"/>
                </a:highlight>
                <a:latin typeface="Consolas" panose="020B0609020204030204" pitchFamily="49" charset="0"/>
              </a:rPr>
              <a:t>LoadBitmapAsync</a:t>
            </a:r>
            <a:r>
              <a:rPr lang="en-US" sz="1800" dirty="0">
                <a:solidFill>
                  <a:srgbClr val="000000"/>
                </a:solidFill>
                <a:highlight>
                  <a:srgbClr val="FFFFFF"/>
                </a:highlight>
                <a:latin typeface="Consolas" panose="020B0609020204030204" pitchFamily="49" charset="0"/>
              </a:rPr>
              <a:t>() {</a:t>
            </a:r>
          </a:p>
          <a:p>
            <a:r>
              <a:rPr lang="en-US" sz="1800" dirty="0">
                <a:solidFill>
                  <a:srgbClr val="000000"/>
                </a:solidFill>
                <a:highlight>
                  <a:srgbClr val="FFFFFF"/>
                </a:highlight>
                <a:latin typeface="Consolas" panose="020B0609020204030204" pitchFamily="49" charset="0"/>
              </a:rPr>
              <a:t>    </a:t>
            </a:r>
            <a:r>
              <a:rPr lang="en-US" sz="1800" dirty="0" err="1">
                <a:solidFill>
                  <a:srgbClr val="0000FF"/>
                </a:solidFill>
                <a:highlight>
                  <a:srgbClr val="FFFFFF"/>
                </a:highlight>
                <a:latin typeface="Consolas" panose="020B0609020204030204" pitchFamily="49" charset="0"/>
              </a:rPr>
              <a:t>var</a:t>
            </a:r>
            <a:r>
              <a:rPr lang="en-US" sz="1800" dirty="0">
                <a:solidFill>
                  <a:srgbClr val="000000"/>
                </a:solidFill>
                <a:highlight>
                  <a:srgbClr val="FFFFFF"/>
                </a:highlight>
                <a:latin typeface="Consolas" panose="020B0609020204030204" pitchFamily="49" charset="0"/>
              </a:rPr>
              <a:t> bmp = </a:t>
            </a:r>
            <a:r>
              <a:rPr lang="en-US" sz="1800" dirty="0">
                <a:solidFill>
                  <a:srgbClr val="0000FF"/>
                </a:solidFill>
                <a:highlight>
                  <a:srgbClr val="FFFFFF"/>
                </a:highlight>
                <a:latin typeface="Consolas" panose="020B0609020204030204" pitchFamily="49" charset="0"/>
              </a:rPr>
              <a:t>new</a:t>
            </a:r>
            <a:r>
              <a:rPr lang="en-US" sz="1800" dirty="0">
                <a:solidFill>
                  <a:srgbClr val="000000"/>
                </a:solidFill>
                <a:highlight>
                  <a:srgbClr val="FFFFFF"/>
                </a:highlight>
                <a:latin typeface="Consolas" panose="020B0609020204030204" pitchFamily="49" charset="0"/>
              </a:rPr>
              <a:t> </a:t>
            </a:r>
            <a:r>
              <a:rPr lang="en-US" sz="1800" dirty="0" err="1">
                <a:solidFill>
                  <a:srgbClr val="2B91AF"/>
                </a:solidFill>
                <a:highlight>
                  <a:srgbClr val="FFFFFF"/>
                </a:highlight>
                <a:latin typeface="Consolas" panose="020B0609020204030204" pitchFamily="49" charset="0"/>
              </a:rPr>
              <a:t>BitmapImage</a:t>
            </a:r>
            <a:r>
              <a:rPr lang="en-US" sz="1800" dirty="0">
                <a:solidFill>
                  <a:srgbClr val="000000"/>
                </a:solidFill>
                <a:highlight>
                  <a:srgbClr val="FFFFFF"/>
                </a:highlight>
                <a:latin typeface="Consolas" panose="020B0609020204030204" pitchFamily="49" charset="0"/>
              </a:rPr>
              <a:t>();</a:t>
            </a:r>
          </a:p>
          <a:p>
            <a:r>
              <a:rPr lang="en-US" sz="1800" dirty="0">
                <a:solidFill>
                  <a:srgbClr val="000000"/>
                </a:solidFill>
                <a:highlight>
                  <a:srgbClr val="FFFFFF"/>
                </a:highlight>
                <a:latin typeface="Consolas" panose="020B0609020204030204" pitchFamily="49" charset="0"/>
              </a:rPr>
              <a:t>    ...</a:t>
            </a:r>
          </a:p>
          <a:p>
            <a:r>
              <a:rPr lang="en-US" sz="1800" dirty="0">
                <a:solidFill>
                  <a:srgbClr val="0000FF"/>
                </a:solidFill>
                <a:highlight>
                  <a:srgbClr val="FFFFFF"/>
                </a:highlight>
                <a:latin typeface="Consolas" panose="020B0609020204030204" pitchFamily="49" charset="0"/>
              </a:rPr>
              <a:t>    return</a:t>
            </a:r>
            <a:r>
              <a:rPr lang="en-US" sz="1800" dirty="0">
                <a:solidFill>
                  <a:srgbClr val="000000"/>
                </a:solidFill>
                <a:highlight>
                  <a:srgbClr val="FFFFFF"/>
                </a:highlight>
                <a:latin typeface="Consolas" panose="020B0609020204030204" pitchFamily="49" charset="0"/>
              </a:rPr>
              <a:t> bmp;</a:t>
            </a:r>
          </a:p>
          <a:p>
            <a:r>
              <a:rPr lang="en-US" sz="1800" dirty="0">
                <a:solidFill>
                  <a:srgbClr val="000000"/>
                </a:solidFill>
                <a:highlight>
                  <a:srgbClr val="FFFFFF"/>
                </a:highlight>
                <a:latin typeface="Consolas" panose="020B0609020204030204" pitchFamily="49" charset="0"/>
              </a:rPr>
              <a:t>}</a:t>
            </a:r>
          </a:p>
        </p:txBody>
      </p:sp>
    </p:spTree>
    <p:extLst>
      <p:ext uri="{BB962C8B-B14F-4D97-AF65-F5344CB8AC3E}">
        <p14:creationId xmlns:p14="http://schemas.microsoft.com/office/powerpoint/2010/main" val="243015131"/>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2"/>
          <p:cNvSpPr txBox="1">
            <a:spLocks/>
          </p:cNvSpPr>
          <p:nvPr/>
        </p:nvSpPr>
        <p:spPr>
          <a:xfrm>
            <a:off x="274638" y="1221157"/>
            <a:ext cx="11887199" cy="4298100"/>
          </a:xfrm>
          <a:prstGeom prst="rect">
            <a:avLst/>
          </a:prstGeom>
          <a:noFill/>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3300" kern="1200" spc="0" baseline="0">
                <a:gradFill>
                  <a:gsLst>
                    <a:gs pos="1250">
                      <a:srgbClr val="000000"/>
                    </a:gs>
                    <a:gs pos="100000">
                      <a:srgbClr val="000000"/>
                    </a:gs>
                  </a:gsLst>
                  <a:lin ang="5400000" scaled="0"/>
                </a:gradFill>
                <a:latin typeface="Segoe UI" pitchFamily="34" charset="0"/>
                <a:ea typeface="+mn-ea"/>
                <a:cs typeface="Segoe UI" pitchFamily="34" charset="0"/>
              </a:defRPr>
            </a:lvl1pPr>
            <a:lvl2pPr marL="346553"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kern="1200" spc="0" baseline="0">
                <a:gradFill>
                  <a:gsLst>
                    <a:gs pos="1250">
                      <a:srgbClr val="000000"/>
                    </a:gs>
                    <a:gs pos="100000">
                      <a:srgbClr val="000000"/>
                    </a:gs>
                  </a:gsLst>
                  <a:lin ang="5400000" scaled="0"/>
                </a:gradFill>
                <a:latin typeface="Segoe UI" pitchFamily="34" charset="0"/>
                <a:ea typeface="+mn-ea"/>
                <a:cs typeface="Segoe UI" pitchFamily="34" charset="0"/>
              </a:defRPr>
            </a:lvl2pPr>
            <a:lvl3pPr marL="584607"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rgbClr val="000000"/>
                    </a:gs>
                    <a:gs pos="100000">
                      <a:srgbClr val="000000"/>
                    </a:gs>
                  </a:gsLst>
                  <a:lin ang="5400000" scaled="0"/>
                </a:gradFill>
                <a:latin typeface="Segoe UI" pitchFamily="34" charset="0"/>
                <a:ea typeface="+mn-ea"/>
                <a:cs typeface="Segoe UI" pitchFamily="34" charset="0"/>
              </a:defRPr>
            </a:lvl3pPr>
            <a:lvl4pPr marL="814563"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rgbClr val="000000"/>
                    </a:gs>
                    <a:gs pos="100000">
                      <a:srgbClr val="000000"/>
                    </a:gs>
                  </a:gsLst>
                  <a:lin ang="5400000" scaled="0"/>
                </a:gradFill>
                <a:latin typeface="Segoe UI" pitchFamily="34" charset="0"/>
                <a:ea typeface="+mn-ea"/>
                <a:cs typeface="Segoe UI" pitchFamily="34" charset="0"/>
              </a:defRPr>
            </a:lvl4pPr>
            <a:lvl5pPr marL="1050997"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rgbClr val="000000"/>
                    </a:gs>
                    <a:gs pos="100000">
                      <a:srgbClr val="000000"/>
                    </a:gs>
                  </a:gsLst>
                  <a:lin ang="5400000" scaled="0"/>
                </a:gradFill>
                <a:latin typeface="Segoe UI" pitchFamily="34" charset="0"/>
                <a:ea typeface="+mn-ea"/>
                <a:cs typeface="Segoe UI"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dirty="0"/>
          </a:p>
          <a:p>
            <a:r>
              <a:rPr lang="en-US" sz="1800" dirty="0">
                <a:solidFill>
                  <a:srgbClr val="008000"/>
                </a:solidFill>
                <a:highlight>
                  <a:srgbClr val="FFFFFF"/>
                </a:highlight>
                <a:latin typeface="Consolas" panose="020B0609020204030204" pitchFamily="49" charset="0"/>
              </a:rPr>
              <a:t>' In VB, the expression itself determines void- or Task-returning (not the context).</a:t>
            </a:r>
          </a:p>
          <a:p>
            <a:r>
              <a:rPr lang="en-US" sz="1800" dirty="0">
                <a:solidFill>
                  <a:srgbClr val="0000FF"/>
                </a:solidFill>
                <a:highlight>
                  <a:srgbClr val="FFFFFF"/>
                </a:highlight>
                <a:latin typeface="Consolas" panose="020B0609020204030204" pitchFamily="49" charset="0"/>
              </a:rPr>
              <a:t>Dim</a:t>
            </a:r>
            <a:r>
              <a:rPr lang="en-US" sz="1800" dirty="0">
                <a:solidFill>
                  <a:srgbClr val="000000"/>
                </a:solidFill>
                <a:highlight>
                  <a:srgbClr val="FFFFFF"/>
                </a:highlight>
                <a:latin typeface="Consolas" panose="020B0609020204030204" pitchFamily="49" charset="0"/>
              </a:rPr>
              <a:t> </a:t>
            </a:r>
            <a:r>
              <a:rPr lang="en-US" sz="1800" dirty="0" err="1">
                <a:solidFill>
                  <a:srgbClr val="000000"/>
                </a:solidFill>
                <a:highlight>
                  <a:srgbClr val="FFFFFF"/>
                </a:highlight>
                <a:latin typeface="Consolas" panose="020B0609020204030204" pitchFamily="49" charset="0"/>
              </a:rPr>
              <a:t>void_returning</a:t>
            </a:r>
            <a:r>
              <a:rPr lang="en-US" sz="1800" dirty="0">
                <a:solidFill>
                  <a:srgbClr val="000000"/>
                </a:solidFill>
                <a:highlight>
                  <a:srgbClr val="FFFFFF"/>
                </a:highlight>
                <a:latin typeface="Consolas" panose="020B0609020204030204" pitchFamily="49" charset="0"/>
              </a:rPr>
              <a:t> = </a:t>
            </a:r>
            <a:r>
              <a:rPr lang="en-US" sz="1800" dirty="0" err="1">
                <a:solidFill>
                  <a:srgbClr val="0000FF"/>
                </a:solidFill>
                <a:highlight>
                  <a:srgbClr val="FFFFFF"/>
                </a:highlight>
                <a:latin typeface="Consolas" panose="020B0609020204030204" pitchFamily="49" charset="0"/>
              </a:rPr>
              <a:t>Async</a:t>
            </a:r>
            <a:r>
              <a:rPr lang="en-US" sz="1800" dirty="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Sub</a:t>
            </a:r>
            <a:r>
              <a:rPr lang="en-US" sz="1800" dirty="0">
                <a:solidFill>
                  <a:srgbClr val="000000"/>
                </a:solidFill>
                <a:highlight>
                  <a:srgbClr val="FFFFFF"/>
                </a:highlight>
                <a:latin typeface="Consolas" panose="020B0609020204030204" pitchFamily="49" charset="0"/>
              </a:rPr>
              <a:t>()</a:t>
            </a:r>
          </a:p>
          <a:p>
            <a:r>
              <a:rPr lang="en-US" sz="1800" dirty="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Await</a:t>
            </a:r>
            <a:r>
              <a:rPr lang="en-US" sz="1800" dirty="0">
                <a:solidFill>
                  <a:srgbClr val="000000"/>
                </a:solidFill>
                <a:highlight>
                  <a:srgbClr val="FFFFFF"/>
                </a:highlight>
                <a:latin typeface="Consolas" panose="020B0609020204030204" pitchFamily="49" charset="0"/>
              </a:rPr>
              <a:t> </a:t>
            </a:r>
            <a:r>
              <a:rPr lang="en-US" sz="1800" dirty="0" err="1">
                <a:solidFill>
                  <a:srgbClr val="000000"/>
                </a:solidFill>
                <a:highlight>
                  <a:srgbClr val="FFFFFF"/>
                </a:highlight>
                <a:latin typeface="Consolas" panose="020B0609020204030204" pitchFamily="49" charset="0"/>
              </a:rPr>
              <a:t>LoadAsync</a:t>
            </a:r>
            <a:r>
              <a:rPr lang="en-US" sz="1800" dirty="0">
                <a:solidFill>
                  <a:srgbClr val="000000"/>
                </a:solidFill>
                <a:highlight>
                  <a:srgbClr val="FFFFFF"/>
                </a:highlight>
                <a:latin typeface="Consolas" panose="020B0609020204030204" pitchFamily="49" charset="0"/>
              </a:rPr>
              <a:t>() : </a:t>
            </a:r>
            <a:r>
              <a:rPr lang="en-US" sz="1800" dirty="0" err="1">
                <a:solidFill>
                  <a:srgbClr val="000000"/>
                </a:solidFill>
                <a:highlight>
                  <a:srgbClr val="FFFFFF"/>
                </a:highlight>
                <a:latin typeface="Consolas" panose="020B0609020204030204" pitchFamily="49" charset="0"/>
              </a:rPr>
              <a:t>m_Result</a:t>
            </a:r>
            <a:r>
              <a:rPr lang="en-US" sz="1800" dirty="0">
                <a:solidFill>
                  <a:srgbClr val="000000"/>
                </a:solidFill>
                <a:highlight>
                  <a:srgbClr val="FFFFFF"/>
                </a:highlight>
                <a:latin typeface="Consolas" panose="020B0609020204030204" pitchFamily="49" charset="0"/>
              </a:rPr>
              <a:t> = </a:t>
            </a:r>
            <a:r>
              <a:rPr lang="en-US" sz="1800" dirty="0">
                <a:solidFill>
                  <a:srgbClr val="A31515"/>
                </a:solidFill>
                <a:highlight>
                  <a:srgbClr val="FFFFFF"/>
                </a:highlight>
                <a:latin typeface="Consolas" panose="020B0609020204030204" pitchFamily="49" charset="0"/>
              </a:rPr>
              <a:t>"done"</a:t>
            </a:r>
            <a:endParaRPr lang="en-US" sz="1800" dirty="0">
              <a:solidFill>
                <a:srgbClr val="000000"/>
              </a:solidFill>
              <a:highlight>
                <a:srgbClr val="FFFFFF"/>
              </a:highlight>
              <a:latin typeface="Consolas" panose="020B0609020204030204" pitchFamily="49" charset="0"/>
            </a:endParaRPr>
          </a:p>
          <a:p>
            <a:r>
              <a:rPr lang="en-US" sz="1800" dirty="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End</a:t>
            </a:r>
            <a:r>
              <a:rPr lang="en-US" sz="1800" dirty="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Sub</a:t>
            </a:r>
            <a:endParaRPr lang="en-US" sz="1800" dirty="0">
              <a:solidFill>
                <a:srgbClr val="000000"/>
              </a:solidFill>
              <a:highlight>
                <a:srgbClr val="FFFFFF"/>
              </a:highlight>
              <a:latin typeface="Consolas" panose="020B0609020204030204" pitchFamily="49" charset="0"/>
            </a:endParaRPr>
          </a:p>
          <a:p>
            <a:endParaRPr lang="en-US" sz="1800" dirty="0">
              <a:solidFill>
                <a:srgbClr val="000000"/>
              </a:solidFill>
              <a:highlight>
                <a:srgbClr val="FFFFFF"/>
              </a:highlight>
              <a:latin typeface="Consolas" panose="020B0609020204030204" pitchFamily="49" charset="0"/>
            </a:endParaRPr>
          </a:p>
          <a:p>
            <a:r>
              <a:rPr lang="en-US" sz="1800" dirty="0">
                <a:solidFill>
                  <a:srgbClr val="0000FF"/>
                </a:solidFill>
                <a:highlight>
                  <a:srgbClr val="FFFFFF"/>
                </a:highlight>
                <a:latin typeface="Consolas" panose="020B0609020204030204" pitchFamily="49" charset="0"/>
              </a:rPr>
              <a:t>Dim</a:t>
            </a:r>
            <a:r>
              <a:rPr lang="en-US" sz="1800" dirty="0">
                <a:solidFill>
                  <a:srgbClr val="000000"/>
                </a:solidFill>
                <a:highlight>
                  <a:srgbClr val="FFFFFF"/>
                </a:highlight>
                <a:latin typeface="Consolas" panose="020B0609020204030204" pitchFamily="49" charset="0"/>
              </a:rPr>
              <a:t> </a:t>
            </a:r>
            <a:r>
              <a:rPr lang="en-US" sz="1800" dirty="0" err="1">
                <a:solidFill>
                  <a:srgbClr val="000000"/>
                </a:solidFill>
                <a:highlight>
                  <a:srgbClr val="FFFFFF"/>
                </a:highlight>
                <a:latin typeface="Consolas" panose="020B0609020204030204" pitchFamily="49" charset="0"/>
              </a:rPr>
              <a:t>task_returning</a:t>
            </a:r>
            <a:r>
              <a:rPr lang="en-US" sz="1800" dirty="0">
                <a:solidFill>
                  <a:srgbClr val="000000"/>
                </a:solidFill>
                <a:highlight>
                  <a:srgbClr val="FFFFFF"/>
                </a:highlight>
                <a:latin typeface="Consolas" panose="020B0609020204030204" pitchFamily="49" charset="0"/>
              </a:rPr>
              <a:t> = </a:t>
            </a:r>
            <a:r>
              <a:rPr lang="en-US" sz="1800" dirty="0" err="1">
                <a:solidFill>
                  <a:srgbClr val="0000FF"/>
                </a:solidFill>
                <a:highlight>
                  <a:srgbClr val="FFFFFF"/>
                </a:highlight>
                <a:latin typeface="Consolas" panose="020B0609020204030204" pitchFamily="49" charset="0"/>
              </a:rPr>
              <a:t>Async</a:t>
            </a:r>
            <a:r>
              <a:rPr lang="en-US" sz="1800" dirty="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Function</a:t>
            </a:r>
            <a:r>
              <a:rPr lang="en-US" sz="1800" dirty="0">
                <a:solidFill>
                  <a:srgbClr val="000000"/>
                </a:solidFill>
                <a:highlight>
                  <a:srgbClr val="FFFFFF"/>
                </a:highlight>
                <a:latin typeface="Consolas" panose="020B0609020204030204" pitchFamily="49" charset="0"/>
              </a:rPr>
              <a:t>()</a:t>
            </a:r>
          </a:p>
          <a:p>
            <a:r>
              <a:rPr lang="en-US" sz="1800" dirty="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Await</a:t>
            </a:r>
            <a:r>
              <a:rPr lang="en-US" sz="1800" dirty="0">
                <a:solidFill>
                  <a:srgbClr val="000000"/>
                </a:solidFill>
                <a:highlight>
                  <a:srgbClr val="FFFFFF"/>
                </a:highlight>
                <a:latin typeface="Consolas" panose="020B0609020204030204" pitchFamily="49" charset="0"/>
              </a:rPr>
              <a:t> </a:t>
            </a:r>
            <a:r>
              <a:rPr lang="en-US" sz="1800" dirty="0" err="1">
                <a:solidFill>
                  <a:srgbClr val="000000"/>
                </a:solidFill>
                <a:highlight>
                  <a:srgbClr val="FFFFFF"/>
                </a:highlight>
                <a:latin typeface="Consolas" panose="020B0609020204030204" pitchFamily="49" charset="0"/>
              </a:rPr>
              <a:t>LoadAsync</a:t>
            </a:r>
            <a:r>
              <a:rPr lang="en-US" sz="1800" dirty="0">
                <a:solidFill>
                  <a:srgbClr val="000000"/>
                </a:solidFill>
                <a:highlight>
                  <a:srgbClr val="FFFFFF"/>
                </a:highlight>
                <a:latin typeface="Consolas" panose="020B0609020204030204" pitchFamily="49" charset="0"/>
              </a:rPr>
              <a:t>() : </a:t>
            </a:r>
            <a:r>
              <a:rPr lang="en-US" sz="1800" dirty="0" err="1">
                <a:solidFill>
                  <a:srgbClr val="000000"/>
                </a:solidFill>
                <a:highlight>
                  <a:srgbClr val="FFFFFF"/>
                </a:highlight>
                <a:latin typeface="Consolas" panose="020B0609020204030204" pitchFamily="49" charset="0"/>
              </a:rPr>
              <a:t>m_Result</a:t>
            </a:r>
            <a:r>
              <a:rPr lang="en-US" sz="1800" dirty="0">
                <a:solidFill>
                  <a:srgbClr val="000000"/>
                </a:solidFill>
                <a:highlight>
                  <a:srgbClr val="FFFFFF"/>
                </a:highlight>
                <a:latin typeface="Consolas" panose="020B0609020204030204" pitchFamily="49" charset="0"/>
              </a:rPr>
              <a:t> = </a:t>
            </a:r>
            <a:r>
              <a:rPr lang="en-US" sz="1800" dirty="0">
                <a:solidFill>
                  <a:srgbClr val="A31515"/>
                </a:solidFill>
                <a:highlight>
                  <a:srgbClr val="FFFFFF"/>
                </a:highlight>
                <a:latin typeface="Consolas" panose="020B0609020204030204" pitchFamily="49" charset="0"/>
              </a:rPr>
              <a:t>"done"</a:t>
            </a:r>
            <a:endParaRPr lang="en-US" sz="1800" dirty="0">
              <a:solidFill>
                <a:srgbClr val="000000"/>
              </a:solidFill>
              <a:highlight>
                <a:srgbClr val="FFFFFF"/>
              </a:highlight>
              <a:latin typeface="Consolas" panose="020B0609020204030204" pitchFamily="49" charset="0"/>
            </a:endParaRPr>
          </a:p>
          <a:p>
            <a:r>
              <a:rPr lang="en-US" sz="1800" dirty="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End</a:t>
            </a:r>
            <a:r>
              <a:rPr lang="en-US" sz="1800" dirty="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Function</a:t>
            </a:r>
            <a:endParaRPr lang="en-US" sz="1800" dirty="0">
              <a:solidFill>
                <a:srgbClr val="2B91AF"/>
              </a:solidFill>
              <a:highlight>
                <a:srgbClr val="FFFFFF"/>
              </a:highlight>
              <a:latin typeface="Consolas" panose="020B0609020204030204" pitchFamily="49" charset="0"/>
            </a:endParaRPr>
          </a:p>
          <a:p>
            <a:endParaRPr lang="en-US" sz="1800" dirty="0">
              <a:solidFill>
                <a:srgbClr val="2B91AF"/>
              </a:solidFill>
              <a:highlight>
                <a:srgbClr val="FFFFFF"/>
              </a:highlight>
              <a:latin typeface="Consolas" panose="020B0609020204030204" pitchFamily="49" charset="0"/>
            </a:endParaRPr>
          </a:p>
          <a:p>
            <a:endParaRPr lang="en-US" sz="1800" dirty="0">
              <a:solidFill>
                <a:srgbClr val="2B91AF"/>
              </a:solidFill>
              <a:highlight>
                <a:srgbClr val="FFFFFF"/>
              </a:highlight>
              <a:latin typeface="Consolas" panose="020B0609020204030204" pitchFamily="49" charset="0"/>
            </a:endParaRPr>
          </a:p>
          <a:p>
            <a:r>
              <a:rPr lang="en-US" sz="1800" dirty="0">
                <a:solidFill>
                  <a:srgbClr val="008000"/>
                </a:solidFill>
                <a:highlight>
                  <a:srgbClr val="FFFFFF"/>
                </a:highlight>
                <a:latin typeface="Consolas" panose="020B0609020204030204" pitchFamily="49" charset="0"/>
              </a:rPr>
              <a:t>' If both overloads are offered, you must give it Task-returning.</a:t>
            </a:r>
          </a:p>
          <a:p>
            <a:r>
              <a:rPr lang="en-US" sz="1800" dirty="0">
                <a:solidFill>
                  <a:srgbClr val="0000FF"/>
                </a:solidFill>
                <a:highlight>
                  <a:srgbClr val="FFFFFF"/>
                </a:highlight>
                <a:latin typeface="Consolas" panose="020B0609020204030204" pitchFamily="49" charset="0"/>
              </a:rPr>
              <a:t>Await</a:t>
            </a:r>
            <a:r>
              <a:rPr lang="en-US" sz="1800" dirty="0">
                <a:solidFill>
                  <a:srgbClr val="000000"/>
                </a:solidFill>
                <a:highlight>
                  <a:srgbClr val="FFFFFF"/>
                </a:highlight>
                <a:latin typeface="Consolas" panose="020B0609020204030204" pitchFamily="49" charset="0"/>
              </a:rPr>
              <a:t> </a:t>
            </a:r>
            <a:r>
              <a:rPr lang="en-US" sz="1800" dirty="0" err="1">
                <a:solidFill>
                  <a:srgbClr val="2B91AF"/>
                </a:solidFill>
                <a:highlight>
                  <a:srgbClr val="FFFFFF"/>
                </a:highlight>
                <a:latin typeface="Consolas" panose="020B0609020204030204" pitchFamily="49" charset="0"/>
              </a:rPr>
              <a:t>Task</a:t>
            </a:r>
            <a:r>
              <a:rPr lang="en-US" sz="1800" dirty="0" err="1">
                <a:solidFill>
                  <a:srgbClr val="000000"/>
                </a:solidFill>
                <a:highlight>
                  <a:srgbClr val="FFFFFF"/>
                </a:highlight>
                <a:latin typeface="Consolas" panose="020B0609020204030204" pitchFamily="49" charset="0"/>
              </a:rPr>
              <a:t>.Run</a:t>
            </a:r>
            <a:r>
              <a:rPr lang="en-US" sz="1800" dirty="0">
                <a:solidFill>
                  <a:srgbClr val="000000"/>
                </a:solidFill>
                <a:highlight>
                  <a:srgbClr val="FFFFFF"/>
                </a:highlight>
                <a:latin typeface="Consolas" panose="020B0609020204030204" pitchFamily="49" charset="0"/>
              </a:rPr>
              <a:t>(</a:t>
            </a:r>
            <a:r>
              <a:rPr lang="en-US" sz="1800" dirty="0" err="1">
                <a:solidFill>
                  <a:srgbClr val="0000FF"/>
                </a:solidFill>
                <a:highlight>
                  <a:srgbClr val="FFFFFF"/>
                </a:highlight>
                <a:latin typeface="Consolas" panose="020B0609020204030204" pitchFamily="49" charset="0"/>
              </a:rPr>
              <a:t>Async</a:t>
            </a:r>
            <a:r>
              <a:rPr lang="en-US" sz="1800" dirty="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Function</a:t>
            </a:r>
            <a:r>
              <a:rPr lang="en-US" sz="1800" dirty="0">
                <a:solidFill>
                  <a:srgbClr val="000000"/>
                </a:solidFill>
                <a:highlight>
                  <a:srgbClr val="FFFFFF"/>
                </a:highlight>
                <a:latin typeface="Consolas" panose="020B0609020204030204" pitchFamily="49" charset="0"/>
              </a:rPr>
              <a:t>() ... </a:t>
            </a:r>
            <a:r>
              <a:rPr lang="en-US" sz="1800" dirty="0">
                <a:solidFill>
                  <a:srgbClr val="0000FF"/>
                </a:solidFill>
                <a:highlight>
                  <a:srgbClr val="FFFFFF"/>
                </a:highlight>
                <a:latin typeface="Consolas" panose="020B0609020204030204" pitchFamily="49" charset="0"/>
              </a:rPr>
              <a:t>End</a:t>
            </a:r>
            <a:r>
              <a:rPr lang="en-US" sz="1800" dirty="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Function</a:t>
            </a:r>
            <a:r>
              <a:rPr lang="en-US" sz="1800" dirty="0">
                <a:solidFill>
                  <a:srgbClr val="000000"/>
                </a:solidFill>
                <a:highlight>
                  <a:srgbClr val="FFFFFF"/>
                </a:highlight>
                <a:latin typeface="Consolas" panose="020B0609020204030204" pitchFamily="49" charset="0"/>
              </a:rPr>
              <a:t>)</a:t>
            </a:r>
            <a:endParaRPr lang="en-US" sz="1800" dirty="0">
              <a:solidFill>
                <a:srgbClr val="008000"/>
              </a:solidFill>
              <a:highlight>
                <a:srgbClr val="FFFFFF"/>
              </a:highlight>
              <a:latin typeface="Consolas" panose="020B0609020204030204" pitchFamily="49" charset="0"/>
            </a:endParaRPr>
          </a:p>
        </p:txBody>
      </p:sp>
      <p:sp>
        <p:nvSpPr>
          <p:cNvPr id="3" name="Text Placeholder 2"/>
          <p:cNvSpPr>
            <a:spLocks noGrp="1"/>
          </p:cNvSpPr>
          <p:nvPr>
            <p:ph type="body" sz="quarter" idx="10"/>
          </p:nvPr>
        </p:nvSpPr>
        <p:spPr>
          <a:xfrm>
            <a:off x="274638" y="1221157"/>
            <a:ext cx="11887199" cy="2774606"/>
          </a:xfrm>
        </p:spPr>
        <p:txBody>
          <a:bodyPr/>
          <a:lstStyle/>
          <a:p>
            <a:endParaRPr lang="en-US" dirty="0"/>
          </a:p>
          <a:p>
            <a:r>
              <a:rPr lang="en-US" sz="1800" dirty="0">
                <a:solidFill>
                  <a:srgbClr val="008000"/>
                </a:solidFill>
                <a:highlight>
                  <a:srgbClr val="FFFFFF"/>
                </a:highlight>
                <a:latin typeface="Consolas" panose="020B0609020204030204" pitchFamily="49" charset="0"/>
              </a:rPr>
              <a:t>// In C#, the context determines whether </a:t>
            </a:r>
            <a:r>
              <a:rPr lang="en-US" sz="1800" dirty="0" err="1">
                <a:solidFill>
                  <a:srgbClr val="008000"/>
                </a:solidFill>
                <a:highlight>
                  <a:srgbClr val="FFFFFF"/>
                </a:highlight>
                <a:latin typeface="Consolas" panose="020B0609020204030204" pitchFamily="49" charset="0"/>
              </a:rPr>
              <a:t>async</a:t>
            </a:r>
            <a:r>
              <a:rPr lang="en-US" sz="1800" dirty="0">
                <a:solidFill>
                  <a:srgbClr val="008000"/>
                </a:solidFill>
                <a:highlight>
                  <a:srgbClr val="FFFFFF"/>
                </a:highlight>
                <a:latin typeface="Consolas" panose="020B0609020204030204" pitchFamily="49" charset="0"/>
              </a:rPr>
              <a:t> lambda is void- or Task-returning.</a:t>
            </a:r>
          </a:p>
          <a:p>
            <a:r>
              <a:rPr lang="en-US" sz="1800" dirty="0">
                <a:solidFill>
                  <a:srgbClr val="2B91AF"/>
                </a:solidFill>
                <a:highlight>
                  <a:srgbClr val="FFFFFF"/>
                </a:highlight>
                <a:latin typeface="Consolas" panose="020B0609020204030204" pitchFamily="49" charset="0"/>
              </a:rPr>
              <a:t>Action</a:t>
            </a:r>
            <a:r>
              <a:rPr lang="en-US" sz="1800" dirty="0">
                <a:solidFill>
                  <a:srgbClr val="000000"/>
                </a:solidFill>
                <a:highlight>
                  <a:srgbClr val="FFFFFF"/>
                </a:highlight>
                <a:latin typeface="Consolas" panose="020B0609020204030204" pitchFamily="49" charset="0"/>
              </a:rPr>
              <a:t> a1     = </a:t>
            </a:r>
            <a:r>
              <a:rPr lang="en-US" sz="1800" dirty="0" err="1">
                <a:solidFill>
                  <a:srgbClr val="0000FF"/>
                </a:solidFill>
                <a:highlight>
                  <a:srgbClr val="FFFFFF"/>
                </a:highlight>
                <a:latin typeface="Consolas" panose="020B0609020204030204" pitchFamily="49" charset="0"/>
              </a:rPr>
              <a:t>async</a:t>
            </a:r>
            <a:r>
              <a:rPr lang="en-US" sz="1800" dirty="0">
                <a:solidFill>
                  <a:srgbClr val="000000"/>
                </a:solidFill>
                <a:highlight>
                  <a:srgbClr val="FFFFFF"/>
                </a:highlight>
                <a:latin typeface="Consolas" panose="020B0609020204030204" pitchFamily="49" charset="0"/>
              </a:rPr>
              <a:t> () =&gt; { </a:t>
            </a:r>
            <a:r>
              <a:rPr lang="en-US" sz="1800" dirty="0">
                <a:solidFill>
                  <a:srgbClr val="0000FF"/>
                </a:solidFill>
                <a:highlight>
                  <a:srgbClr val="FFFFFF"/>
                </a:highlight>
                <a:latin typeface="Consolas" panose="020B0609020204030204" pitchFamily="49" charset="0"/>
              </a:rPr>
              <a:t>await</a:t>
            </a:r>
            <a:r>
              <a:rPr lang="en-US" sz="1800" dirty="0">
                <a:solidFill>
                  <a:srgbClr val="000000"/>
                </a:solidFill>
                <a:highlight>
                  <a:srgbClr val="FFFFFF"/>
                </a:highlight>
                <a:latin typeface="Consolas" panose="020B0609020204030204" pitchFamily="49" charset="0"/>
              </a:rPr>
              <a:t> </a:t>
            </a:r>
            <a:r>
              <a:rPr lang="en-US" sz="1800" dirty="0" err="1">
                <a:solidFill>
                  <a:srgbClr val="000000"/>
                </a:solidFill>
                <a:highlight>
                  <a:srgbClr val="FFFFFF"/>
                </a:highlight>
                <a:latin typeface="Consolas" panose="020B0609020204030204" pitchFamily="49" charset="0"/>
              </a:rPr>
              <a:t>LoadAsync</a:t>
            </a:r>
            <a:r>
              <a:rPr lang="en-US" sz="1800" dirty="0">
                <a:solidFill>
                  <a:srgbClr val="000000"/>
                </a:solidFill>
                <a:highlight>
                  <a:srgbClr val="FFFFFF"/>
                </a:highlight>
                <a:latin typeface="Consolas" panose="020B0609020204030204" pitchFamily="49" charset="0"/>
              </a:rPr>
              <a:t>(); </a:t>
            </a:r>
            <a:r>
              <a:rPr lang="en-US" sz="1800" dirty="0" err="1">
                <a:solidFill>
                  <a:srgbClr val="000000"/>
                </a:solidFill>
                <a:highlight>
                  <a:srgbClr val="FFFFFF"/>
                </a:highlight>
                <a:latin typeface="Consolas" panose="020B0609020204030204" pitchFamily="49" charset="0"/>
              </a:rPr>
              <a:t>m_Result</a:t>
            </a:r>
            <a:r>
              <a:rPr lang="en-US" sz="1800" dirty="0">
                <a:solidFill>
                  <a:srgbClr val="000000"/>
                </a:solidFill>
                <a:highlight>
                  <a:srgbClr val="FFFFFF"/>
                </a:highlight>
                <a:latin typeface="Consolas" panose="020B0609020204030204" pitchFamily="49" charset="0"/>
              </a:rPr>
              <a:t>=</a:t>
            </a:r>
            <a:r>
              <a:rPr lang="en-US" sz="1800" dirty="0">
                <a:solidFill>
                  <a:srgbClr val="A31515"/>
                </a:solidFill>
                <a:highlight>
                  <a:srgbClr val="FFFFFF"/>
                </a:highlight>
                <a:latin typeface="Consolas" panose="020B0609020204030204" pitchFamily="49" charset="0"/>
              </a:rPr>
              <a:t>"done"</a:t>
            </a:r>
            <a:r>
              <a:rPr lang="en-US" sz="1800" dirty="0">
                <a:solidFill>
                  <a:srgbClr val="000000"/>
                </a:solidFill>
                <a:highlight>
                  <a:srgbClr val="FFFFFF"/>
                </a:highlight>
                <a:latin typeface="Consolas" panose="020B0609020204030204" pitchFamily="49" charset="0"/>
              </a:rPr>
              <a:t>; };</a:t>
            </a:r>
          </a:p>
          <a:p>
            <a:r>
              <a:rPr lang="en-US" sz="1800" dirty="0" err="1">
                <a:solidFill>
                  <a:srgbClr val="2B91AF"/>
                </a:solidFill>
                <a:highlight>
                  <a:srgbClr val="FFFFFF"/>
                </a:highlight>
                <a:latin typeface="Consolas" panose="020B0609020204030204" pitchFamily="49" charset="0"/>
              </a:rPr>
              <a:t>Func</a:t>
            </a:r>
            <a:r>
              <a:rPr lang="en-US" sz="1800" dirty="0">
                <a:solidFill>
                  <a:srgbClr val="000000"/>
                </a:solidFill>
                <a:highlight>
                  <a:srgbClr val="FFFFFF"/>
                </a:highlight>
                <a:latin typeface="Consolas" panose="020B0609020204030204" pitchFamily="49" charset="0"/>
              </a:rPr>
              <a:t>&lt;</a:t>
            </a:r>
            <a:r>
              <a:rPr lang="en-US" sz="1800" dirty="0">
                <a:solidFill>
                  <a:srgbClr val="2B91AF"/>
                </a:solidFill>
                <a:highlight>
                  <a:srgbClr val="FFFFFF"/>
                </a:highlight>
                <a:latin typeface="Consolas" panose="020B0609020204030204" pitchFamily="49" charset="0"/>
              </a:rPr>
              <a:t>Task</a:t>
            </a:r>
            <a:r>
              <a:rPr lang="en-US" sz="1800" dirty="0">
                <a:solidFill>
                  <a:srgbClr val="000000"/>
                </a:solidFill>
                <a:highlight>
                  <a:srgbClr val="FFFFFF"/>
                </a:highlight>
                <a:latin typeface="Consolas" panose="020B0609020204030204" pitchFamily="49" charset="0"/>
              </a:rPr>
              <a:t>&gt; a2 = </a:t>
            </a:r>
            <a:r>
              <a:rPr lang="en-US" sz="1800" dirty="0" err="1">
                <a:solidFill>
                  <a:srgbClr val="0000FF"/>
                </a:solidFill>
                <a:highlight>
                  <a:srgbClr val="FFFFFF"/>
                </a:highlight>
                <a:latin typeface="Consolas" panose="020B0609020204030204" pitchFamily="49" charset="0"/>
              </a:rPr>
              <a:t>async</a:t>
            </a:r>
            <a:r>
              <a:rPr lang="en-US" sz="1800" dirty="0">
                <a:solidFill>
                  <a:srgbClr val="000000"/>
                </a:solidFill>
                <a:highlight>
                  <a:srgbClr val="FFFFFF"/>
                </a:highlight>
                <a:latin typeface="Consolas" panose="020B0609020204030204" pitchFamily="49" charset="0"/>
              </a:rPr>
              <a:t> () =&gt; { </a:t>
            </a:r>
            <a:r>
              <a:rPr lang="en-US" sz="1800" dirty="0">
                <a:solidFill>
                  <a:srgbClr val="0000FF"/>
                </a:solidFill>
                <a:highlight>
                  <a:srgbClr val="FFFFFF"/>
                </a:highlight>
                <a:latin typeface="Consolas" panose="020B0609020204030204" pitchFamily="49" charset="0"/>
              </a:rPr>
              <a:t>await</a:t>
            </a:r>
            <a:r>
              <a:rPr lang="en-US" sz="1800" dirty="0">
                <a:solidFill>
                  <a:srgbClr val="000000"/>
                </a:solidFill>
                <a:highlight>
                  <a:srgbClr val="FFFFFF"/>
                </a:highlight>
                <a:latin typeface="Consolas" panose="020B0609020204030204" pitchFamily="49" charset="0"/>
              </a:rPr>
              <a:t> </a:t>
            </a:r>
            <a:r>
              <a:rPr lang="en-US" sz="1800" dirty="0" err="1">
                <a:solidFill>
                  <a:srgbClr val="000000"/>
                </a:solidFill>
                <a:highlight>
                  <a:srgbClr val="FFFFFF"/>
                </a:highlight>
                <a:latin typeface="Consolas" panose="020B0609020204030204" pitchFamily="49" charset="0"/>
              </a:rPr>
              <a:t>LoadAsync</a:t>
            </a:r>
            <a:r>
              <a:rPr lang="en-US" sz="1800" dirty="0">
                <a:solidFill>
                  <a:srgbClr val="000000"/>
                </a:solidFill>
                <a:highlight>
                  <a:srgbClr val="FFFFFF"/>
                </a:highlight>
                <a:latin typeface="Consolas" panose="020B0609020204030204" pitchFamily="49" charset="0"/>
              </a:rPr>
              <a:t>(); </a:t>
            </a:r>
            <a:r>
              <a:rPr lang="en-US" sz="1800" dirty="0" err="1">
                <a:solidFill>
                  <a:srgbClr val="000000"/>
                </a:solidFill>
                <a:highlight>
                  <a:srgbClr val="FFFFFF"/>
                </a:highlight>
                <a:latin typeface="Consolas" panose="020B0609020204030204" pitchFamily="49" charset="0"/>
              </a:rPr>
              <a:t>m_Result</a:t>
            </a:r>
            <a:r>
              <a:rPr lang="en-US" sz="1800" dirty="0">
                <a:solidFill>
                  <a:srgbClr val="000000"/>
                </a:solidFill>
                <a:highlight>
                  <a:srgbClr val="FFFFFF"/>
                </a:highlight>
                <a:latin typeface="Consolas" panose="020B0609020204030204" pitchFamily="49" charset="0"/>
              </a:rPr>
              <a:t>=</a:t>
            </a:r>
            <a:r>
              <a:rPr lang="en-US" sz="1800" dirty="0">
                <a:solidFill>
                  <a:srgbClr val="A31515"/>
                </a:solidFill>
                <a:highlight>
                  <a:srgbClr val="FFFFFF"/>
                </a:highlight>
                <a:latin typeface="Consolas" panose="020B0609020204030204" pitchFamily="49" charset="0"/>
              </a:rPr>
              <a:t>"done"</a:t>
            </a:r>
            <a:r>
              <a:rPr lang="en-US" sz="1800" dirty="0">
                <a:solidFill>
                  <a:srgbClr val="000000"/>
                </a:solidFill>
                <a:highlight>
                  <a:srgbClr val="FFFFFF"/>
                </a:highlight>
                <a:latin typeface="Consolas" panose="020B0609020204030204" pitchFamily="49" charset="0"/>
              </a:rPr>
              <a:t>; };</a:t>
            </a:r>
          </a:p>
          <a:p>
            <a:endParaRPr lang="en-US" sz="1800" dirty="0">
              <a:solidFill>
                <a:srgbClr val="2B91AF"/>
              </a:solidFill>
              <a:highlight>
                <a:srgbClr val="FFFFFF"/>
              </a:highlight>
              <a:latin typeface="Consolas" panose="020B0609020204030204" pitchFamily="49" charset="0"/>
            </a:endParaRPr>
          </a:p>
          <a:p>
            <a:endParaRPr lang="en-US" sz="1800" dirty="0">
              <a:solidFill>
                <a:srgbClr val="2B91AF"/>
              </a:solidFill>
              <a:highlight>
                <a:srgbClr val="FFFFFF"/>
              </a:highlight>
              <a:latin typeface="Consolas" panose="020B0609020204030204" pitchFamily="49" charset="0"/>
            </a:endParaRPr>
          </a:p>
          <a:p>
            <a:r>
              <a:rPr lang="en-US" sz="1800" dirty="0">
                <a:solidFill>
                  <a:srgbClr val="008000"/>
                </a:solidFill>
                <a:highlight>
                  <a:srgbClr val="FFFFFF"/>
                </a:highlight>
                <a:latin typeface="Consolas" panose="020B0609020204030204" pitchFamily="49" charset="0"/>
              </a:rPr>
              <a:t>// Q. Which one will it pick?</a:t>
            </a:r>
          </a:p>
          <a:p>
            <a:r>
              <a:rPr lang="en-US" sz="1800" dirty="0">
                <a:solidFill>
                  <a:srgbClr val="0000FF"/>
                </a:solidFill>
                <a:highlight>
                  <a:srgbClr val="FFFFFF"/>
                </a:highlight>
                <a:latin typeface="Consolas" panose="020B0609020204030204" pitchFamily="49" charset="0"/>
              </a:rPr>
              <a:t>await</a:t>
            </a:r>
            <a:r>
              <a:rPr lang="en-US" sz="1800" dirty="0">
                <a:solidFill>
                  <a:srgbClr val="000000"/>
                </a:solidFill>
                <a:highlight>
                  <a:srgbClr val="FFFFFF"/>
                </a:highlight>
                <a:latin typeface="Consolas" panose="020B0609020204030204" pitchFamily="49" charset="0"/>
              </a:rPr>
              <a:t> </a:t>
            </a:r>
            <a:r>
              <a:rPr lang="en-US" sz="1800" dirty="0" err="1">
                <a:solidFill>
                  <a:srgbClr val="2B91AF"/>
                </a:solidFill>
                <a:highlight>
                  <a:srgbClr val="FFFFFF"/>
                </a:highlight>
                <a:latin typeface="Consolas" panose="020B0609020204030204" pitchFamily="49" charset="0"/>
              </a:rPr>
              <a:t>Task</a:t>
            </a:r>
            <a:r>
              <a:rPr lang="en-US" sz="1800" dirty="0" err="1">
                <a:solidFill>
                  <a:srgbClr val="000000"/>
                </a:solidFill>
                <a:highlight>
                  <a:srgbClr val="FFFFFF"/>
                </a:highlight>
                <a:latin typeface="Consolas" panose="020B0609020204030204" pitchFamily="49" charset="0"/>
              </a:rPr>
              <a:t>.Run</a:t>
            </a:r>
            <a:r>
              <a:rPr lang="en-US" sz="1800" dirty="0">
                <a:solidFill>
                  <a:srgbClr val="000000"/>
                </a:solidFill>
                <a:highlight>
                  <a:srgbClr val="FFFFFF"/>
                </a:highlight>
                <a:latin typeface="Consolas" panose="020B0609020204030204" pitchFamily="49" charset="0"/>
              </a:rPr>
              <a:t>( </a:t>
            </a:r>
            <a:r>
              <a:rPr lang="en-US" sz="1800" dirty="0" err="1">
                <a:solidFill>
                  <a:srgbClr val="0000FF"/>
                </a:solidFill>
                <a:highlight>
                  <a:srgbClr val="FFFFFF"/>
                </a:highlight>
                <a:latin typeface="Consolas" panose="020B0609020204030204" pitchFamily="49" charset="0"/>
              </a:rPr>
              <a:t>async</a:t>
            </a:r>
            <a:r>
              <a:rPr lang="en-US" sz="1800" dirty="0">
                <a:solidFill>
                  <a:srgbClr val="000000"/>
                </a:solidFill>
                <a:highlight>
                  <a:srgbClr val="FFFFFF"/>
                </a:highlight>
                <a:latin typeface="Consolas" panose="020B0609020204030204" pitchFamily="49" charset="0"/>
              </a:rPr>
              <a:t> () =&gt; { </a:t>
            </a:r>
            <a:r>
              <a:rPr lang="en-US" sz="1800" dirty="0">
                <a:solidFill>
                  <a:srgbClr val="0000FF"/>
                </a:solidFill>
                <a:highlight>
                  <a:srgbClr val="FFFFFF"/>
                </a:highlight>
                <a:latin typeface="Consolas" panose="020B0609020204030204" pitchFamily="49" charset="0"/>
              </a:rPr>
              <a:t>await</a:t>
            </a:r>
            <a:r>
              <a:rPr lang="en-US" sz="1800" dirty="0">
                <a:solidFill>
                  <a:srgbClr val="000000"/>
                </a:solidFill>
                <a:highlight>
                  <a:srgbClr val="FFFFFF"/>
                </a:highlight>
                <a:latin typeface="Consolas" panose="020B0609020204030204" pitchFamily="49" charset="0"/>
              </a:rPr>
              <a:t> </a:t>
            </a:r>
            <a:r>
              <a:rPr lang="en-US" sz="1800" dirty="0" err="1">
                <a:solidFill>
                  <a:srgbClr val="000000"/>
                </a:solidFill>
                <a:highlight>
                  <a:srgbClr val="FFFFFF"/>
                </a:highlight>
                <a:latin typeface="Consolas" panose="020B0609020204030204" pitchFamily="49" charset="0"/>
              </a:rPr>
              <a:t>LoadAsync</a:t>
            </a:r>
            <a:r>
              <a:rPr lang="en-US" sz="1800" dirty="0">
                <a:solidFill>
                  <a:srgbClr val="000000"/>
                </a:solidFill>
                <a:highlight>
                  <a:srgbClr val="FFFFFF"/>
                </a:highlight>
                <a:latin typeface="Consolas" panose="020B0609020204030204" pitchFamily="49" charset="0"/>
              </a:rPr>
              <a:t>(); </a:t>
            </a:r>
            <a:r>
              <a:rPr lang="en-US" sz="1800" dirty="0" err="1">
                <a:solidFill>
                  <a:srgbClr val="000000"/>
                </a:solidFill>
                <a:highlight>
                  <a:srgbClr val="FFFFFF"/>
                </a:highlight>
                <a:latin typeface="Consolas" panose="020B0609020204030204" pitchFamily="49" charset="0"/>
              </a:rPr>
              <a:t>m_Result</a:t>
            </a:r>
            <a:r>
              <a:rPr lang="en-US" sz="1800" dirty="0">
                <a:solidFill>
                  <a:srgbClr val="000000"/>
                </a:solidFill>
                <a:highlight>
                  <a:srgbClr val="FFFFFF"/>
                </a:highlight>
                <a:latin typeface="Consolas" panose="020B0609020204030204" pitchFamily="49" charset="0"/>
              </a:rPr>
              <a:t>=</a:t>
            </a:r>
            <a:r>
              <a:rPr lang="en-US" sz="1800" dirty="0">
                <a:solidFill>
                  <a:srgbClr val="A31515"/>
                </a:solidFill>
                <a:highlight>
                  <a:srgbClr val="FFFFFF"/>
                </a:highlight>
                <a:latin typeface="Consolas" panose="020B0609020204030204" pitchFamily="49" charset="0"/>
              </a:rPr>
              <a:t>"done"</a:t>
            </a:r>
            <a:r>
              <a:rPr lang="en-US" sz="1800" dirty="0">
                <a:solidFill>
                  <a:srgbClr val="000000"/>
                </a:solidFill>
                <a:highlight>
                  <a:srgbClr val="FFFFFF"/>
                </a:highlight>
                <a:latin typeface="Consolas" panose="020B0609020204030204" pitchFamily="49" charset="0"/>
              </a:rPr>
              <a:t>; });</a:t>
            </a:r>
            <a:endParaRPr lang="en-US" sz="1800" dirty="0"/>
          </a:p>
        </p:txBody>
      </p:sp>
      <p:sp>
        <p:nvSpPr>
          <p:cNvPr id="2" name="Title 1"/>
          <p:cNvSpPr>
            <a:spLocks noGrp="1"/>
          </p:cNvSpPr>
          <p:nvPr>
            <p:ph type="title"/>
          </p:nvPr>
        </p:nvSpPr>
        <p:spPr/>
        <p:txBody>
          <a:bodyPr/>
          <a:lstStyle/>
          <a:p>
            <a:r>
              <a:rPr lang="en-US" dirty="0" err="1"/>
              <a:t>Async</a:t>
            </a:r>
            <a:r>
              <a:rPr lang="en-US" dirty="0"/>
              <a:t> void is only for event handlers</a:t>
            </a:r>
          </a:p>
        </p:txBody>
      </p:sp>
      <p:sp>
        <p:nvSpPr>
          <p:cNvPr id="4" name="Text Placeholder 2"/>
          <p:cNvSpPr txBox="1">
            <a:spLocks/>
          </p:cNvSpPr>
          <p:nvPr/>
        </p:nvSpPr>
        <p:spPr>
          <a:xfrm>
            <a:off x="274638" y="4442488"/>
            <a:ext cx="11887199" cy="2262158"/>
          </a:xfrm>
          <a:prstGeom prst="rect">
            <a:avLst/>
          </a:prstGeom>
          <a:noFill/>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3300" kern="1200" spc="0" baseline="0">
                <a:gradFill>
                  <a:gsLst>
                    <a:gs pos="1250">
                      <a:srgbClr val="000000"/>
                    </a:gs>
                    <a:gs pos="100000">
                      <a:srgbClr val="000000"/>
                    </a:gs>
                  </a:gsLst>
                  <a:lin ang="5400000" scaled="0"/>
                </a:gradFill>
                <a:latin typeface="Segoe UI" pitchFamily="34" charset="0"/>
                <a:ea typeface="+mn-ea"/>
                <a:cs typeface="Segoe UI" pitchFamily="34" charset="0"/>
              </a:defRPr>
            </a:lvl1pPr>
            <a:lvl2pPr marL="346553"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kern="1200" spc="0" baseline="0">
                <a:gradFill>
                  <a:gsLst>
                    <a:gs pos="1250">
                      <a:srgbClr val="000000"/>
                    </a:gs>
                    <a:gs pos="100000">
                      <a:srgbClr val="000000"/>
                    </a:gs>
                  </a:gsLst>
                  <a:lin ang="5400000" scaled="0"/>
                </a:gradFill>
                <a:latin typeface="Segoe UI" pitchFamily="34" charset="0"/>
                <a:ea typeface="+mn-ea"/>
                <a:cs typeface="Segoe UI" pitchFamily="34" charset="0"/>
              </a:defRPr>
            </a:lvl2pPr>
            <a:lvl3pPr marL="584607"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rgbClr val="000000"/>
                    </a:gs>
                    <a:gs pos="100000">
                      <a:srgbClr val="000000"/>
                    </a:gs>
                  </a:gsLst>
                  <a:lin ang="5400000" scaled="0"/>
                </a:gradFill>
                <a:latin typeface="Segoe UI" pitchFamily="34" charset="0"/>
                <a:ea typeface="+mn-ea"/>
                <a:cs typeface="Segoe UI" pitchFamily="34" charset="0"/>
              </a:defRPr>
            </a:lvl3pPr>
            <a:lvl4pPr marL="814563"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rgbClr val="000000"/>
                    </a:gs>
                    <a:gs pos="100000">
                      <a:srgbClr val="000000"/>
                    </a:gs>
                  </a:gsLst>
                  <a:lin ang="5400000" scaled="0"/>
                </a:gradFill>
                <a:latin typeface="Segoe UI" pitchFamily="34" charset="0"/>
                <a:ea typeface="+mn-ea"/>
                <a:cs typeface="Segoe UI" pitchFamily="34" charset="0"/>
              </a:defRPr>
            </a:lvl4pPr>
            <a:lvl5pPr marL="1050997"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rgbClr val="000000"/>
                    </a:gs>
                    <a:gs pos="100000">
                      <a:srgbClr val="000000"/>
                    </a:gs>
                  </a:gsLst>
                  <a:lin ang="5400000" scaled="0"/>
                </a:gradFill>
                <a:latin typeface="Segoe UI" pitchFamily="34" charset="0"/>
                <a:ea typeface="+mn-ea"/>
                <a:cs typeface="Segoe UI"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a:solidFill>
                  <a:srgbClr val="008000"/>
                </a:solidFill>
                <a:highlight>
                  <a:srgbClr val="FFFFFF"/>
                </a:highlight>
                <a:latin typeface="Consolas" panose="020B0609020204030204" pitchFamily="49" charset="0"/>
              </a:rPr>
              <a:t>// A. If both overloads are offered, it will pick Task-returning. Good!</a:t>
            </a:r>
          </a:p>
          <a:p>
            <a:r>
              <a:rPr lang="en-US" sz="1800" dirty="0">
                <a:solidFill>
                  <a:srgbClr val="0000FF"/>
                </a:solidFill>
                <a:highlight>
                  <a:srgbClr val="FFFFFF"/>
                </a:highlight>
                <a:latin typeface="Consolas" panose="020B0609020204030204" pitchFamily="49" charset="0"/>
              </a:rPr>
              <a:t>class </a:t>
            </a:r>
            <a:r>
              <a:rPr lang="en-US" sz="1800" dirty="0">
                <a:solidFill>
                  <a:srgbClr val="2B91AF"/>
                </a:solidFill>
                <a:highlight>
                  <a:srgbClr val="FFFFFF"/>
                </a:highlight>
                <a:latin typeface="Consolas" panose="020B0609020204030204" pitchFamily="49" charset="0"/>
              </a:rPr>
              <a:t>Task</a:t>
            </a:r>
          </a:p>
          <a:p>
            <a:r>
              <a:rPr lang="en-US" sz="1800" dirty="0">
                <a:solidFill>
                  <a:srgbClr val="000000"/>
                </a:solidFill>
                <a:highlight>
                  <a:srgbClr val="FFFFFF"/>
                </a:highlight>
                <a:latin typeface="Consolas" panose="020B0609020204030204" pitchFamily="49" charset="0"/>
              </a:rPr>
              <a:t>{</a:t>
            </a:r>
            <a:endParaRPr lang="en-US" sz="1800" dirty="0">
              <a:solidFill>
                <a:srgbClr val="008000"/>
              </a:solidFill>
              <a:highlight>
                <a:srgbClr val="FFFFFF"/>
              </a:highlight>
              <a:latin typeface="Consolas" panose="020B0609020204030204" pitchFamily="49" charset="0"/>
            </a:endParaRPr>
          </a:p>
          <a:p>
            <a:r>
              <a:rPr lang="en-US" sz="1800" dirty="0">
                <a:solidFill>
                  <a:srgbClr val="2B91AF"/>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static public </a:t>
            </a:r>
            <a:r>
              <a:rPr lang="en-US" sz="1800" dirty="0">
                <a:solidFill>
                  <a:srgbClr val="2B91AF"/>
                </a:solidFill>
                <a:highlight>
                  <a:srgbClr val="FFFFFF"/>
                </a:highlight>
                <a:latin typeface="Consolas" panose="020B0609020204030204" pitchFamily="49" charset="0"/>
              </a:rPr>
              <a:t>Task</a:t>
            </a:r>
            <a:r>
              <a:rPr lang="en-US" sz="1800" dirty="0">
                <a:solidFill>
                  <a:srgbClr val="000000"/>
                </a:solidFill>
                <a:highlight>
                  <a:srgbClr val="FFFFFF"/>
                </a:highlight>
                <a:latin typeface="Consolas" panose="020B0609020204030204" pitchFamily="49" charset="0"/>
              </a:rPr>
              <a:t> Run(</a:t>
            </a:r>
            <a:r>
              <a:rPr lang="en-US" sz="1800" dirty="0">
                <a:solidFill>
                  <a:srgbClr val="2B91AF"/>
                </a:solidFill>
                <a:highlight>
                  <a:srgbClr val="FFFFFF"/>
                </a:highlight>
                <a:latin typeface="Consolas" panose="020B0609020204030204" pitchFamily="49" charset="0"/>
              </a:rPr>
              <a:t>Action</a:t>
            </a:r>
            <a:r>
              <a:rPr lang="en-US" sz="1800" dirty="0">
                <a:solidFill>
                  <a:srgbClr val="000000"/>
                </a:solidFill>
                <a:highlight>
                  <a:srgbClr val="FFFFFF"/>
                </a:highlight>
                <a:latin typeface="Consolas" panose="020B0609020204030204" pitchFamily="49" charset="0"/>
              </a:rPr>
              <a:t> a)     {...}</a:t>
            </a:r>
          </a:p>
          <a:p>
            <a:r>
              <a:rPr lang="en-US" sz="1800" dirty="0">
                <a:solidFill>
                  <a:srgbClr val="2B91AF"/>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static public </a:t>
            </a:r>
            <a:r>
              <a:rPr lang="en-US" sz="1800" dirty="0">
                <a:solidFill>
                  <a:srgbClr val="2B91AF"/>
                </a:solidFill>
                <a:highlight>
                  <a:srgbClr val="FFFFFF"/>
                </a:highlight>
                <a:latin typeface="Consolas" panose="020B0609020204030204" pitchFamily="49" charset="0"/>
              </a:rPr>
              <a:t>Task</a:t>
            </a:r>
            <a:r>
              <a:rPr lang="en-US" sz="1800" dirty="0">
                <a:solidFill>
                  <a:srgbClr val="000000"/>
                </a:solidFill>
                <a:highlight>
                  <a:srgbClr val="FFFFFF"/>
                </a:highlight>
                <a:latin typeface="Consolas" panose="020B0609020204030204" pitchFamily="49" charset="0"/>
              </a:rPr>
              <a:t> Run(</a:t>
            </a:r>
            <a:r>
              <a:rPr lang="en-US" sz="1800" dirty="0" err="1">
                <a:solidFill>
                  <a:srgbClr val="2B91AF"/>
                </a:solidFill>
                <a:highlight>
                  <a:srgbClr val="FFFFFF"/>
                </a:highlight>
                <a:latin typeface="Consolas" panose="020B0609020204030204" pitchFamily="49" charset="0"/>
              </a:rPr>
              <a:t>Func</a:t>
            </a:r>
            <a:r>
              <a:rPr lang="en-US" sz="1800" dirty="0">
                <a:solidFill>
                  <a:srgbClr val="000000"/>
                </a:solidFill>
                <a:highlight>
                  <a:srgbClr val="FFFFFF"/>
                </a:highlight>
                <a:latin typeface="Consolas" panose="020B0609020204030204" pitchFamily="49" charset="0"/>
              </a:rPr>
              <a:t>&lt;</a:t>
            </a:r>
            <a:r>
              <a:rPr lang="en-US" sz="1800" dirty="0">
                <a:solidFill>
                  <a:srgbClr val="2B91AF"/>
                </a:solidFill>
                <a:highlight>
                  <a:srgbClr val="FFFFFF"/>
                </a:highlight>
                <a:latin typeface="Consolas" panose="020B0609020204030204" pitchFamily="49" charset="0"/>
              </a:rPr>
              <a:t>Task</a:t>
            </a:r>
            <a:r>
              <a:rPr lang="en-US" sz="1800" dirty="0">
                <a:solidFill>
                  <a:srgbClr val="000000"/>
                </a:solidFill>
                <a:highlight>
                  <a:srgbClr val="FFFFFF"/>
                </a:highlight>
                <a:latin typeface="Consolas" panose="020B0609020204030204" pitchFamily="49" charset="0"/>
              </a:rPr>
              <a:t>&gt; a) {...}</a:t>
            </a:r>
          </a:p>
          <a:p>
            <a:r>
              <a:rPr lang="en-US" sz="1800" dirty="0">
                <a:solidFill>
                  <a:srgbClr val="000000"/>
                </a:solidFill>
                <a:highlight>
                  <a:srgbClr val="FFFFFF"/>
                </a:highlight>
                <a:latin typeface="Consolas" panose="020B0609020204030204" pitchFamily="49" charset="0"/>
              </a:rPr>
              <a:t>    ...</a:t>
            </a:r>
          </a:p>
          <a:p>
            <a:r>
              <a:rPr lang="en-US" sz="1800" dirty="0">
                <a:solidFill>
                  <a:srgbClr val="000000"/>
                </a:solidFill>
                <a:highlight>
                  <a:srgbClr val="FFFFFF"/>
                </a:highlight>
                <a:latin typeface="Consolas" panose="020B0609020204030204" pitchFamily="49" charset="0"/>
              </a:rPr>
              <a:t>}</a:t>
            </a:r>
          </a:p>
        </p:txBody>
      </p:sp>
    </p:spTree>
    <p:extLst>
      <p:ext uri="{BB962C8B-B14F-4D97-AF65-F5344CB8AC3E}">
        <p14:creationId xmlns:p14="http://schemas.microsoft.com/office/powerpoint/2010/main" val="11720763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4"/>
                                        </p:tgtEl>
                                      </p:cBhvr>
                                    </p:animEffect>
                                    <p:set>
                                      <p:cBhvr>
                                        <p:cTn id="12" dur="1" fill="hold">
                                          <p:stCondLst>
                                            <p:cond delay="499"/>
                                          </p:stCondLst>
                                        </p:cTn>
                                        <p:tgtEl>
                                          <p:spTgt spid="4"/>
                                        </p:tgtEl>
                                        <p:attrNameLst>
                                          <p:attrName>style.visibility</p:attrName>
                                        </p:attrNameLst>
                                      </p:cBhvr>
                                      <p:to>
                                        <p:strVal val="hidden"/>
                                      </p:to>
                                    </p:set>
                                  </p:childTnLst>
                                </p:cTn>
                              </p:par>
                              <p:par>
                                <p:cTn id="13" presetID="10" presetClass="exit" presetSubtype="0" fill="hold" grpId="0" nodeType="withEffect">
                                  <p:stCondLst>
                                    <p:cond delay="0"/>
                                  </p:stCondLst>
                                  <p:childTnLst>
                                    <p:animEffect transition="out" filter="fade">
                                      <p:cBhvr>
                                        <p:cTn id="14" dur="500"/>
                                        <p:tgtEl>
                                          <p:spTgt spid="3"/>
                                        </p:tgtEl>
                                      </p:cBhvr>
                                    </p:animEffect>
                                    <p:set>
                                      <p:cBhvr>
                                        <p:cTn id="15" dur="1" fill="hold">
                                          <p:stCondLst>
                                            <p:cond delay="499"/>
                                          </p:stCondLst>
                                        </p:cTn>
                                        <p:tgtEl>
                                          <p:spTgt spid="3"/>
                                        </p:tgtEl>
                                        <p:attrNameLst>
                                          <p:attrName>style.visibility</p:attrName>
                                        </p:attrNameLst>
                                      </p:cBhvr>
                                      <p:to>
                                        <p:strVal val="hidden"/>
                                      </p:to>
                                    </p:set>
                                  </p:childTnLst>
                                </p:cTn>
                              </p:par>
                              <p:par>
                                <p:cTn id="16" presetID="10" presetClass="entr" presetSubtype="0" fill="hold" grpId="0"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3" grpId="0"/>
      <p:bldP spid="4" grpId="0"/>
      <p:bldP spid="4" grpId="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Async</a:t>
            </a:r>
            <a:r>
              <a:rPr lang="en-US" dirty="0"/>
              <a:t> void is only for event handlers</a:t>
            </a:r>
          </a:p>
        </p:txBody>
      </p:sp>
      <p:sp>
        <p:nvSpPr>
          <p:cNvPr id="3" name="Text Placeholder 2"/>
          <p:cNvSpPr>
            <a:spLocks noGrp="1"/>
          </p:cNvSpPr>
          <p:nvPr>
            <p:ph type="body" sz="quarter" idx="10"/>
          </p:nvPr>
        </p:nvSpPr>
        <p:spPr>
          <a:xfrm>
            <a:off x="274638" y="1221157"/>
            <a:ext cx="11887199" cy="5558445"/>
          </a:xfrm>
          <a:noFill/>
        </p:spPr>
        <p:txBody>
          <a:bodyPr/>
          <a:lstStyle/>
          <a:p>
            <a:br>
              <a:rPr lang="en-US" sz="1800" dirty="0">
                <a:solidFill>
                  <a:srgbClr val="0000FF"/>
                </a:solidFill>
                <a:highlight>
                  <a:srgbClr val="FFFFFF"/>
                </a:highlight>
                <a:latin typeface="Consolas" panose="020B0609020204030204" pitchFamily="49" charset="0"/>
              </a:rPr>
            </a:br>
            <a:r>
              <a:rPr lang="en-US" sz="1800" dirty="0">
                <a:solidFill>
                  <a:srgbClr val="0000FF"/>
                </a:solidFill>
                <a:highlight>
                  <a:srgbClr val="FFFFFF"/>
                </a:highlight>
                <a:latin typeface="Consolas" panose="020B0609020204030204" pitchFamily="49" charset="0"/>
              </a:rPr>
              <a:t>try</a:t>
            </a:r>
            <a:r>
              <a:rPr lang="en-US" sz="1800" dirty="0">
                <a:solidFill>
                  <a:srgbClr val="000000"/>
                </a:solidFill>
                <a:highlight>
                  <a:srgbClr val="FFFFFF"/>
                </a:highlight>
                <a:latin typeface="Consolas" panose="020B0609020204030204" pitchFamily="49" charset="0"/>
              </a:rPr>
              <a:t>  {</a:t>
            </a:r>
          </a:p>
          <a:p>
            <a:r>
              <a:rPr lang="en-US" sz="1800" dirty="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await</a:t>
            </a:r>
            <a:r>
              <a:rPr lang="en-US" sz="1800" dirty="0">
                <a:solidFill>
                  <a:srgbClr val="000000"/>
                </a:solidFill>
                <a:highlight>
                  <a:srgbClr val="FFFFFF"/>
                </a:highlight>
                <a:latin typeface="Consolas" panose="020B0609020204030204" pitchFamily="49" charset="0"/>
              </a:rPr>
              <a:t> </a:t>
            </a:r>
            <a:r>
              <a:rPr lang="en-US" sz="1800" dirty="0" err="1">
                <a:solidFill>
                  <a:srgbClr val="000000"/>
                </a:solidFill>
                <a:highlight>
                  <a:srgbClr val="FFFFFF"/>
                </a:highlight>
                <a:latin typeface="Consolas" panose="020B0609020204030204" pitchFamily="49" charset="0"/>
              </a:rPr>
              <a:t>Dispatcher.RunAsync</a:t>
            </a:r>
            <a:r>
              <a:rPr lang="en-US" sz="1800" dirty="0">
                <a:solidFill>
                  <a:srgbClr val="000000"/>
                </a:solidFill>
                <a:highlight>
                  <a:srgbClr val="FFFFFF"/>
                </a:highlight>
                <a:latin typeface="Consolas" panose="020B0609020204030204" pitchFamily="49" charset="0"/>
              </a:rPr>
              <a:t>(</a:t>
            </a:r>
            <a:r>
              <a:rPr lang="en-US" sz="1800" dirty="0" err="1">
                <a:solidFill>
                  <a:srgbClr val="2B91AF"/>
                </a:solidFill>
                <a:highlight>
                  <a:srgbClr val="FFFFFF"/>
                </a:highlight>
                <a:latin typeface="Consolas" panose="020B0609020204030204" pitchFamily="49" charset="0"/>
              </a:rPr>
              <a:t>CoreDispatcherPriority</a:t>
            </a:r>
            <a:r>
              <a:rPr lang="en-US" sz="1800" dirty="0" err="1">
                <a:solidFill>
                  <a:srgbClr val="000000"/>
                </a:solidFill>
                <a:highlight>
                  <a:srgbClr val="FFFFFF"/>
                </a:highlight>
                <a:latin typeface="Consolas" panose="020B0609020204030204" pitchFamily="49" charset="0"/>
              </a:rPr>
              <a:t>.Normal</a:t>
            </a:r>
            <a:r>
              <a:rPr lang="en-US" sz="1800" dirty="0">
                <a:solidFill>
                  <a:srgbClr val="000000"/>
                </a:solidFill>
                <a:highlight>
                  <a:srgbClr val="FFFFFF"/>
                </a:highlight>
                <a:latin typeface="Consolas" panose="020B0609020204030204" pitchFamily="49" charset="0"/>
              </a:rPr>
              <a:t>, </a:t>
            </a:r>
            <a:r>
              <a:rPr lang="en-US" sz="1800" dirty="0" err="1">
                <a:solidFill>
                  <a:srgbClr val="0000FF"/>
                </a:solidFill>
                <a:effectLst>
                  <a:glow rad="381000">
                    <a:srgbClr val="FFFF00"/>
                  </a:glow>
                </a:effectLst>
                <a:highlight>
                  <a:srgbClr val="FFFFFF"/>
                </a:highlight>
                <a:latin typeface="Consolas" panose="020B0609020204030204" pitchFamily="49" charset="0"/>
              </a:rPr>
              <a:t>async</a:t>
            </a:r>
            <a:r>
              <a:rPr lang="en-US" sz="1800" dirty="0">
                <a:solidFill>
                  <a:srgbClr val="000000"/>
                </a:solidFill>
                <a:effectLst>
                  <a:glow rad="381000">
                    <a:srgbClr val="FFFF00"/>
                  </a:glow>
                </a:effectLst>
                <a:highlight>
                  <a:srgbClr val="FFFFFF"/>
                </a:highlight>
                <a:latin typeface="Consolas" panose="020B0609020204030204" pitchFamily="49" charset="0"/>
              </a:rPr>
              <a:t> () =&gt;</a:t>
            </a:r>
            <a:r>
              <a:rPr lang="en-US" sz="1800" dirty="0">
                <a:solidFill>
                  <a:srgbClr val="000000"/>
                </a:solidFill>
                <a:highlight>
                  <a:srgbClr val="FFFFFF"/>
                </a:highlight>
                <a:latin typeface="Consolas" panose="020B0609020204030204" pitchFamily="49" charset="0"/>
              </a:rPr>
              <a:t> {</a:t>
            </a:r>
          </a:p>
          <a:p>
            <a:r>
              <a:rPr lang="en-US" sz="1800" dirty="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await</a:t>
            </a:r>
            <a:r>
              <a:rPr lang="en-US" sz="1800" dirty="0">
                <a:solidFill>
                  <a:srgbClr val="000000"/>
                </a:solidFill>
                <a:highlight>
                  <a:srgbClr val="FFFFFF"/>
                </a:highlight>
                <a:latin typeface="Consolas" panose="020B0609020204030204" pitchFamily="49" charset="0"/>
              </a:rPr>
              <a:t> </a:t>
            </a:r>
            <a:r>
              <a:rPr lang="en-US" sz="1800" dirty="0" err="1">
                <a:solidFill>
                  <a:srgbClr val="000000"/>
                </a:solidFill>
                <a:highlight>
                  <a:srgbClr val="FFFFFF"/>
                </a:highlight>
                <a:latin typeface="Consolas" panose="020B0609020204030204" pitchFamily="49" charset="0"/>
              </a:rPr>
              <a:t>LoadAsync</a:t>
            </a:r>
            <a:r>
              <a:rPr lang="en-US" sz="1800" dirty="0">
                <a:solidFill>
                  <a:srgbClr val="000000"/>
                </a:solidFill>
                <a:highlight>
                  <a:srgbClr val="FFFFFF"/>
                </a:highlight>
                <a:latin typeface="Consolas" panose="020B0609020204030204" pitchFamily="49" charset="0"/>
              </a:rPr>
              <a:t>();</a:t>
            </a:r>
          </a:p>
          <a:p>
            <a:r>
              <a:rPr lang="en-US" sz="1800" dirty="0">
                <a:solidFill>
                  <a:srgbClr val="000000"/>
                </a:solidFill>
                <a:highlight>
                  <a:srgbClr val="FFFFFF"/>
                </a:highlight>
                <a:latin typeface="Consolas" panose="020B0609020204030204" pitchFamily="49" charset="0"/>
              </a:rPr>
              <a:t>        </a:t>
            </a:r>
            <a:r>
              <a:rPr lang="en-US" sz="1800" dirty="0" err="1">
                <a:solidFill>
                  <a:srgbClr val="000000"/>
                </a:solidFill>
                <a:highlight>
                  <a:srgbClr val="FFFFFF"/>
                </a:highlight>
                <a:latin typeface="Consolas" panose="020B0609020204030204" pitchFamily="49" charset="0"/>
              </a:rPr>
              <a:t>m_Result</a:t>
            </a:r>
            <a:r>
              <a:rPr lang="en-US" sz="1800" dirty="0">
                <a:solidFill>
                  <a:srgbClr val="000000"/>
                </a:solidFill>
                <a:highlight>
                  <a:srgbClr val="FFFFFF"/>
                </a:highlight>
                <a:latin typeface="Consolas" panose="020B0609020204030204" pitchFamily="49" charset="0"/>
              </a:rPr>
              <a:t> = </a:t>
            </a:r>
            <a:r>
              <a:rPr lang="en-US" sz="1800" dirty="0">
                <a:solidFill>
                  <a:srgbClr val="A31515"/>
                </a:solidFill>
                <a:highlight>
                  <a:srgbClr val="FFFFFF"/>
                </a:highlight>
                <a:latin typeface="Consolas" panose="020B0609020204030204" pitchFamily="49" charset="0"/>
              </a:rPr>
              <a:t>"done"</a:t>
            </a:r>
            <a:r>
              <a:rPr lang="en-US" sz="1800" dirty="0">
                <a:solidFill>
                  <a:srgbClr val="000000"/>
                </a:solidFill>
                <a:highlight>
                  <a:srgbClr val="FFFFFF"/>
                </a:highlight>
                <a:latin typeface="Consolas" panose="020B0609020204030204" pitchFamily="49" charset="0"/>
              </a:rPr>
              <a:t>;</a:t>
            </a:r>
          </a:p>
          <a:p>
            <a:r>
              <a:rPr lang="en-US" sz="1800" dirty="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throw</a:t>
            </a:r>
            <a:r>
              <a:rPr lang="en-US" sz="1800" dirty="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new</a:t>
            </a:r>
            <a:r>
              <a:rPr lang="en-US" sz="1800" dirty="0">
                <a:solidFill>
                  <a:srgbClr val="000000"/>
                </a:solidFill>
                <a:highlight>
                  <a:srgbClr val="FFFFFF"/>
                </a:highlight>
                <a:latin typeface="Consolas" panose="020B0609020204030204" pitchFamily="49" charset="0"/>
              </a:rPr>
              <a:t> </a:t>
            </a:r>
            <a:r>
              <a:rPr lang="en-US" sz="1800" dirty="0">
                <a:solidFill>
                  <a:srgbClr val="2B91AF"/>
                </a:solidFill>
                <a:highlight>
                  <a:srgbClr val="FFFFFF"/>
                </a:highlight>
                <a:latin typeface="Consolas" panose="020B0609020204030204" pitchFamily="49" charset="0"/>
              </a:rPr>
              <a:t>Exception</a:t>
            </a:r>
            <a:r>
              <a:rPr lang="en-US" sz="1800" dirty="0">
                <a:solidFill>
                  <a:srgbClr val="000000"/>
                </a:solidFill>
                <a:highlight>
                  <a:srgbClr val="FFFFFF"/>
                </a:highlight>
                <a:latin typeface="Consolas" panose="020B0609020204030204" pitchFamily="49" charset="0"/>
              </a:rPr>
              <a:t>();</a:t>
            </a:r>
          </a:p>
          <a:p>
            <a:r>
              <a:rPr lang="en-US" sz="1800" dirty="0">
                <a:solidFill>
                  <a:srgbClr val="000000"/>
                </a:solidFill>
                <a:highlight>
                  <a:srgbClr val="FFFFFF"/>
                </a:highlight>
                <a:latin typeface="Consolas" panose="020B0609020204030204" pitchFamily="49" charset="0"/>
              </a:rPr>
              <a:t>    });</a:t>
            </a:r>
          </a:p>
          <a:p>
            <a:r>
              <a:rPr lang="en-US" sz="1800" dirty="0">
                <a:solidFill>
                  <a:srgbClr val="000000"/>
                </a:solidFill>
                <a:highlight>
                  <a:srgbClr val="FFFFFF"/>
                </a:highlight>
                <a:latin typeface="Consolas" panose="020B0609020204030204" pitchFamily="49" charset="0"/>
              </a:rPr>
              <a:t>}</a:t>
            </a:r>
          </a:p>
          <a:p>
            <a:r>
              <a:rPr lang="en-US" sz="1800" dirty="0">
                <a:solidFill>
                  <a:srgbClr val="0000FF"/>
                </a:solidFill>
                <a:highlight>
                  <a:srgbClr val="FFFFFF"/>
                </a:highlight>
                <a:latin typeface="Consolas" panose="020B0609020204030204" pitchFamily="49" charset="0"/>
              </a:rPr>
              <a:t>catch</a:t>
            </a:r>
            <a:r>
              <a:rPr lang="en-US" sz="1800" dirty="0">
                <a:solidFill>
                  <a:srgbClr val="000000"/>
                </a:solidFill>
                <a:highlight>
                  <a:srgbClr val="FFFFFF"/>
                </a:highlight>
                <a:latin typeface="Consolas" panose="020B0609020204030204" pitchFamily="49" charset="0"/>
              </a:rPr>
              <a:t> (</a:t>
            </a:r>
            <a:r>
              <a:rPr lang="en-US" sz="1800" dirty="0">
                <a:solidFill>
                  <a:srgbClr val="2B91AF"/>
                </a:solidFill>
                <a:highlight>
                  <a:srgbClr val="FFFFFF"/>
                </a:highlight>
                <a:latin typeface="Consolas" panose="020B0609020204030204" pitchFamily="49" charset="0"/>
              </a:rPr>
              <a:t>Exception</a:t>
            </a:r>
            <a:r>
              <a:rPr lang="en-US" sz="1800" dirty="0">
                <a:solidFill>
                  <a:srgbClr val="000000"/>
                </a:solidFill>
                <a:highlight>
                  <a:srgbClr val="FFFFFF"/>
                </a:highlight>
                <a:latin typeface="Consolas" panose="020B0609020204030204" pitchFamily="49" charset="0"/>
              </a:rPr>
              <a:t> ex) {</a:t>
            </a:r>
          </a:p>
          <a:p>
            <a:r>
              <a:rPr lang="en-US" sz="1800" dirty="0">
                <a:solidFill>
                  <a:srgbClr val="000000"/>
                </a:solidFill>
                <a:highlight>
                  <a:srgbClr val="FFFFFF"/>
                </a:highlight>
                <a:latin typeface="Consolas" panose="020B0609020204030204" pitchFamily="49" charset="0"/>
              </a:rPr>
              <a:t>}</a:t>
            </a:r>
          </a:p>
          <a:p>
            <a:r>
              <a:rPr lang="en-US" sz="1800" dirty="0">
                <a:solidFill>
                  <a:srgbClr val="0000FF"/>
                </a:solidFill>
                <a:highlight>
                  <a:srgbClr val="FFFFFF"/>
                </a:highlight>
                <a:latin typeface="Consolas" panose="020B0609020204030204" pitchFamily="49" charset="0"/>
              </a:rPr>
              <a:t>finally </a:t>
            </a:r>
            <a:r>
              <a:rPr lang="en-US" sz="1800" dirty="0">
                <a:solidFill>
                  <a:srgbClr val="000000"/>
                </a:solidFill>
                <a:highlight>
                  <a:srgbClr val="FFFFFF"/>
                </a:highlight>
                <a:latin typeface="Consolas" panose="020B0609020204030204" pitchFamily="49" charset="0"/>
              </a:rPr>
              <a:t>{</a:t>
            </a:r>
          </a:p>
          <a:p>
            <a:r>
              <a:rPr lang="en-US" sz="1800" dirty="0">
                <a:solidFill>
                  <a:srgbClr val="000000"/>
                </a:solidFill>
                <a:highlight>
                  <a:srgbClr val="FFFFFF"/>
                </a:highlight>
                <a:latin typeface="Consolas" panose="020B0609020204030204" pitchFamily="49" charset="0"/>
              </a:rPr>
              <a:t>    </a:t>
            </a:r>
            <a:r>
              <a:rPr lang="en-US" sz="1800" dirty="0" err="1">
                <a:solidFill>
                  <a:srgbClr val="000000"/>
                </a:solidFill>
                <a:highlight>
                  <a:srgbClr val="FFFFFF"/>
                </a:highlight>
                <a:latin typeface="Consolas" panose="020B0609020204030204" pitchFamily="49" charset="0"/>
              </a:rPr>
              <a:t>DebugPrint</a:t>
            </a:r>
            <a:r>
              <a:rPr lang="en-US" sz="1800" dirty="0">
                <a:solidFill>
                  <a:srgbClr val="000000"/>
                </a:solidFill>
                <a:highlight>
                  <a:srgbClr val="FFFFFF"/>
                </a:highlight>
                <a:latin typeface="Consolas" panose="020B0609020204030204" pitchFamily="49" charset="0"/>
              </a:rPr>
              <a:t>(</a:t>
            </a:r>
            <a:r>
              <a:rPr lang="en-US" sz="1800" dirty="0" err="1">
                <a:solidFill>
                  <a:srgbClr val="000000"/>
                </a:solidFill>
                <a:highlight>
                  <a:srgbClr val="FFFFFF"/>
                </a:highlight>
                <a:latin typeface="Consolas" panose="020B0609020204030204" pitchFamily="49" charset="0"/>
              </a:rPr>
              <a:t>m_Result</a:t>
            </a:r>
            <a:r>
              <a:rPr lang="en-US" sz="1800" dirty="0">
                <a:solidFill>
                  <a:srgbClr val="000000"/>
                </a:solidFill>
                <a:highlight>
                  <a:srgbClr val="FFFFFF"/>
                </a:highlight>
                <a:latin typeface="Consolas" panose="020B0609020204030204" pitchFamily="49" charset="0"/>
              </a:rPr>
              <a:t>);</a:t>
            </a:r>
          </a:p>
          <a:p>
            <a:r>
              <a:rPr lang="en-US" sz="1800" dirty="0">
                <a:solidFill>
                  <a:srgbClr val="000000"/>
                </a:solidFill>
                <a:highlight>
                  <a:srgbClr val="FFFFFF"/>
                </a:highlight>
                <a:latin typeface="Consolas" panose="020B0609020204030204" pitchFamily="49" charset="0"/>
              </a:rPr>
              <a:t>}</a:t>
            </a:r>
          </a:p>
          <a:p>
            <a:endParaRPr lang="en-US" sz="1800" dirty="0">
              <a:solidFill>
                <a:srgbClr val="000000"/>
              </a:solidFill>
              <a:highlight>
                <a:srgbClr val="FFFFFF"/>
              </a:highlight>
              <a:latin typeface="Consolas" panose="020B0609020204030204" pitchFamily="49" charset="0"/>
            </a:endParaRPr>
          </a:p>
          <a:p>
            <a:endParaRPr lang="en-US" sz="1800" dirty="0">
              <a:solidFill>
                <a:srgbClr val="000000"/>
              </a:solidFill>
              <a:highlight>
                <a:srgbClr val="FFFFFF"/>
              </a:highlight>
              <a:latin typeface="Consolas" panose="020B0609020204030204" pitchFamily="49" charset="0"/>
            </a:endParaRPr>
          </a:p>
          <a:p>
            <a:endParaRPr lang="en-US" sz="1800" dirty="0">
              <a:solidFill>
                <a:srgbClr val="000000"/>
              </a:solidFill>
              <a:highlight>
                <a:srgbClr val="FFFFFF"/>
              </a:highlight>
              <a:latin typeface="Consolas" panose="020B0609020204030204" pitchFamily="49" charset="0"/>
            </a:endParaRPr>
          </a:p>
          <a:p>
            <a:r>
              <a:rPr lang="en-US" sz="1800" dirty="0">
                <a:solidFill>
                  <a:srgbClr val="008000"/>
                </a:solidFill>
                <a:highlight>
                  <a:srgbClr val="FFFFFF"/>
                </a:highlight>
                <a:latin typeface="Consolas" panose="020B0609020204030204" pitchFamily="49" charset="0"/>
              </a:rPr>
              <a:t>// </a:t>
            </a:r>
            <a:r>
              <a:rPr lang="en-US" sz="1800" dirty="0" err="1">
                <a:solidFill>
                  <a:srgbClr val="008000"/>
                </a:solidFill>
                <a:highlight>
                  <a:srgbClr val="FFFFFF"/>
                </a:highlight>
                <a:latin typeface="Consolas" panose="020B0609020204030204" pitchFamily="49" charset="0"/>
              </a:rPr>
              <a:t>IAsyncAction</a:t>
            </a:r>
            <a:r>
              <a:rPr lang="en-US" sz="1800" dirty="0">
                <a:solidFill>
                  <a:srgbClr val="008000"/>
                </a:solidFill>
                <a:highlight>
                  <a:srgbClr val="FFFFFF"/>
                </a:highlight>
                <a:latin typeface="Consolas" panose="020B0609020204030204" pitchFamily="49" charset="0"/>
              </a:rPr>
              <a:t> </a:t>
            </a:r>
            <a:r>
              <a:rPr lang="en-US" sz="1800" dirty="0" err="1">
                <a:solidFill>
                  <a:srgbClr val="008000"/>
                </a:solidFill>
                <a:highlight>
                  <a:srgbClr val="FFFFFF"/>
                </a:highlight>
                <a:latin typeface="Consolas" panose="020B0609020204030204" pitchFamily="49" charset="0"/>
              </a:rPr>
              <a:t>RunAsync</a:t>
            </a:r>
            <a:r>
              <a:rPr lang="en-US" sz="1800" dirty="0">
                <a:solidFill>
                  <a:srgbClr val="008000"/>
                </a:solidFill>
                <a:highlight>
                  <a:srgbClr val="FFFFFF"/>
                </a:highlight>
                <a:latin typeface="Consolas" panose="020B0609020204030204" pitchFamily="49" charset="0"/>
              </a:rPr>
              <a:t>(</a:t>
            </a:r>
            <a:r>
              <a:rPr lang="en-US" sz="1800" dirty="0" err="1">
                <a:solidFill>
                  <a:srgbClr val="008000"/>
                </a:solidFill>
                <a:highlight>
                  <a:srgbClr val="FFFFFF"/>
                </a:highlight>
                <a:latin typeface="Consolas" panose="020B0609020204030204" pitchFamily="49" charset="0"/>
              </a:rPr>
              <a:t>CoreDispatcherPriority</a:t>
            </a:r>
            <a:r>
              <a:rPr lang="en-US" sz="1800" dirty="0">
                <a:solidFill>
                  <a:srgbClr val="008000"/>
                </a:solidFill>
                <a:highlight>
                  <a:srgbClr val="FFFFFF"/>
                </a:highlight>
                <a:latin typeface="Consolas" panose="020B0609020204030204" pitchFamily="49" charset="0"/>
              </a:rPr>
              <a:t> priority, </a:t>
            </a:r>
            <a:r>
              <a:rPr lang="en-US" sz="1800" dirty="0" err="1">
                <a:solidFill>
                  <a:srgbClr val="008000"/>
                </a:solidFill>
                <a:effectLst>
                  <a:glow rad="381000">
                    <a:srgbClr val="FFFF00"/>
                  </a:glow>
                </a:effectLst>
                <a:highlight>
                  <a:srgbClr val="FFFFFF"/>
                </a:highlight>
                <a:latin typeface="Consolas" panose="020B0609020204030204" pitchFamily="49" charset="0"/>
              </a:rPr>
              <a:t>DispatchedHandler</a:t>
            </a:r>
            <a:r>
              <a:rPr lang="en-US" sz="1800" dirty="0">
                <a:solidFill>
                  <a:srgbClr val="008000"/>
                </a:solidFill>
                <a:highlight>
                  <a:srgbClr val="FFFFFF"/>
                </a:highlight>
                <a:latin typeface="Consolas" panose="020B0609020204030204" pitchFamily="49" charset="0"/>
              </a:rPr>
              <a:t> </a:t>
            </a:r>
            <a:r>
              <a:rPr lang="en-US" sz="1800" dirty="0" err="1">
                <a:solidFill>
                  <a:srgbClr val="008000"/>
                </a:solidFill>
                <a:highlight>
                  <a:srgbClr val="FFFFFF"/>
                </a:highlight>
                <a:latin typeface="Consolas" panose="020B0609020204030204" pitchFamily="49" charset="0"/>
              </a:rPr>
              <a:t>agileCallback</a:t>
            </a:r>
            <a:r>
              <a:rPr lang="en-US" sz="1800" dirty="0">
                <a:solidFill>
                  <a:srgbClr val="008000"/>
                </a:solidFill>
                <a:highlight>
                  <a:srgbClr val="FFFFFF"/>
                </a:highlight>
                <a:latin typeface="Consolas" panose="020B0609020204030204" pitchFamily="49" charset="0"/>
              </a:rPr>
              <a:t>);</a:t>
            </a:r>
            <a:endParaRPr lang="en-US" sz="1800" dirty="0">
              <a:solidFill>
                <a:srgbClr val="000000"/>
              </a:solidFill>
              <a:highlight>
                <a:srgbClr val="FFFFFF"/>
              </a:highlight>
              <a:latin typeface="Consolas" panose="020B0609020204030204" pitchFamily="49" charset="0"/>
            </a:endParaRPr>
          </a:p>
          <a:p>
            <a:r>
              <a:rPr lang="en-US" sz="1800" dirty="0">
                <a:solidFill>
                  <a:srgbClr val="008000"/>
                </a:solidFill>
                <a:highlight>
                  <a:srgbClr val="FFFFFF"/>
                </a:highlight>
                <a:latin typeface="Consolas" panose="020B0609020204030204" pitchFamily="49" charset="0"/>
              </a:rPr>
              <a:t>// delegate </a:t>
            </a:r>
            <a:r>
              <a:rPr lang="en-US" sz="1800" dirty="0">
                <a:solidFill>
                  <a:srgbClr val="008000"/>
                </a:solidFill>
                <a:effectLst>
                  <a:glow rad="381000">
                    <a:srgbClr val="FFFF00"/>
                  </a:glow>
                </a:effectLst>
                <a:highlight>
                  <a:srgbClr val="FFFFFF"/>
                </a:highlight>
                <a:latin typeface="Consolas" panose="020B0609020204030204" pitchFamily="49" charset="0"/>
              </a:rPr>
              <a:t>void</a:t>
            </a:r>
            <a:r>
              <a:rPr lang="en-US" sz="1800" dirty="0">
                <a:solidFill>
                  <a:srgbClr val="008000"/>
                </a:solidFill>
                <a:highlight>
                  <a:srgbClr val="FFFFFF"/>
                </a:highlight>
                <a:latin typeface="Consolas" panose="020B0609020204030204" pitchFamily="49" charset="0"/>
              </a:rPr>
              <a:t> </a:t>
            </a:r>
            <a:r>
              <a:rPr lang="en-US" sz="1800" dirty="0" err="1">
                <a:solidFill>
                  <a:srgbClr val="008000"/>
                </a:solidFill>
                <a:highlight>
                  <a:srgbClr val="FFFFFF"/>
                </a:highlight>
                <a:latin typeface="Consolas" panose="020B0609020204030204" pitchFamily="49" charset="0"/>
              </a:rPr>
              <a:t>DispatchedHandler</a:t>
            </a:r>
            <a:r>
              <a:rPr lang="en-US" sz="1800" dirty="0">
                <a:solidFill>
                  <a:srgbClr val="008000"/>
                </a:solidFill>
                <a:highlight>
                  <a:srgbClr val="FFFFFF"/>
                </a:highlight>
                <a:latin typeface="Consolas" panose="020B0609020204030204" pitchFamily="49" charset="0"/>
              </a:rPr>
              <a:t>();</a:t>
            </a:r>
            <a:endParaRPr lang="en-US" sz="1800" dirty="0">
              <a:solidFill>
                <a:srgbClr val="000000"/>
              </a:solidFill>
              <a:highlight>
                <a:srgbClr val="FFFFFF"/>
              </a:highlight>
              <a:latin typeface="Consolas" panose="020B0609020204030204" pitchFamily="49" charset="0"/>
            </a:endParaRPr>
          </a:p>
        </p:txBody>
      </p:sp>
      <p:cxnSp>
        <p:nvCxnSpPr>
          <p:cNvPr id="47" name="Straight Arrow Connector 46"/>
          <p:cNvCxnSpPr/>
          <p:nvPr/>
        </p:nvCxnSpPr>
        <p:spPr>
          <a:xfrm>
            <a:off x="1744720" y="2446646"/>
            <a:ext cx="2615" cy="669616"/>
          </a:xfrm>
          <a:prstGeom prst="straightConnector1">
            <a:avLst/>
          </a:prstGeom>
          <a:ln w="57150">
            <a:solidFill>
              <a:srgbClr val="FF0000"/>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0" name="Group 9"/>
          <p:cNvGrpSpPr/>
          <p:nvPr/>
        </p:nvGrpSpPr>
        <p:grpSpPr>
          <a:xfrm>
            <a:off x="1059299" y="1920509"/>
            <a:ext cx="544293" cy="319884"/>
            <a:chOff x="1059299" y="1920509"/>
            <a:chExt cx="544293" cy="319884"/>
          </a:xfrm>
        </p:grpSpPr>
        <p:cxnSp>
          <p:nvCxnSpPr>
            <p:cNvPr id="39" name="Straight Arrow Connector 38"/>
            <p:cNvCxnSpPr/>
            <p:nvPr/>
          </p:nvCxnSpPr>
          <p:spPr>
            <a:xfrm flipH="1" flipV="1">
              <a:off x="1245245" y="2028071"/>
              <a:ext cx="358347" cy="212322"/>
            </a:xfrm>
            <a:prstGeom prst="straightConnector1">
              <a:avLst/>
            </a:prstGeom>
            <a:ln w="571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4" name="Oval 23"/>
            <p:cNvSpPr/>
            <p:nvPr/>
          </p:nvSpPr>
          <p:spPr bwMode="auto">
            <a:xfrm>
              <a:off x="1059299" y="1920509"/>
              <a:ext cx="155448" cy="153988"/>
            </a:xfrm>
            <a:prstGeom prst="ellipse">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cxnSp>
        <p:nvCxnSpPr>
          <p:cNvPr id="26" name="Straight Arrow Connector 25"/>
          <p:cNvCxnSpPr/>
          <p:nvPr/>
        </p:nvCxnSpPr>
        <p:spPr>
          <a:xfrm>
            <a:off x="1137023" y="2134232"/>
            <a:ext cx="20532" cy="3191830"/>
          </a:xfrm>
          <a:prstGeom prst="straightConnector1">
            <a:avLst/>
          </a:prstGeom>
          <a:ln w="571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1" name="Oval 20"/>
          <p:cNvSpPr/>
          <p:nvPr/>
        </p:nvSpPr>
        <p:spPr bwMode="auto">
          <a:xfrm>
            <a:off x="1669611" y="2240284"/>
            <a:ext cx="155448" cy="153988"/>
          </a:xfrm>
          <a:prstGeom prst="ellipse">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8447925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right)">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wipe(up)">
                                      <p:cBhvr>
                                        <p:cTn id="17" dur="500"/>
                                        <p:tgtEl>
                                          <p:spTgt spid="2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47"/>
                                        </p:tgtEl>
                                        <p:attrNameLst>
                                          <p:attrName>style.visibility</p:attrName>
                                        </p:attrNameLst>
                                      </p:cBhvr>
                                      <p:to>
                                        <p:strVal val="visible"/>
                                      </p:to>
                                    </p:set>
                                    <p:animEffect transition="in" filter="wipe(up)">
                                      <p:cBhvr>
                                        <p:cTn id="22"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err="1"/>
              <a:t>Async</a:t>
            </a:r>
            <a:r>
              <a:rPr lang="en-US" dirty="0"/>
              <a:t> void is only for event handlers</a:t>
            </a:r>
          </a:p>
        </p:txBody>
      </p:sp>
      <p:sp>
        <p:nvSpPr>
          <p:cNvPr id="6" name="Text Placeholder 5"/>
          <p:cNvSpPr>
            <a:spLocks noGrp="1"/>
          </p:cNvSpPr>
          <p:nvPr>
            <p:ph type="body" sz="quarter" idx="4294967295"/>
          </p:nvPr>
        </p:nvSpPr>
        <p:spPr>
          <a:xfrm>
            <a:off x="274638" y="1439862"/>
            <a:ext cx="11887200" cy="5330690"/>
          </a:xfrm>
          <a:prstGeom prst="rect">
            <a:avLst/>
          </a:prstGeom>
        </p:spPr>
        <p:txBody>
          <a:bodyPr/>
          <a:lstStyle/>
          <a:p>
            <a:pPr marL="0" indent="0">
              <a:buNone/>
            </a:pPr>
            <a:r>
              <a:rPr lang="en-US" dirty="0">
                <a:gradFill>
                  <a:gsLst>
                    <a:gs pos="1250">
                      <a:srgbClr val="6DC2E9"/>
                    </a:gs>
                    <a:gs pos="99000">
                      <a:srgbClr val="6DC2E9"/>
                    </a:gs>
                  </a:gsLst>
                  <a:lin ang="5400000" scaled="0"/>
                </a:gradFill>
              </a:rPr>
              <a:t>Principles</a:t>
            </a:r>
          </a:p>
          <a:p>
            <a:pPr marL="101600" indent="0">
              <a:buNone/>
            </a:pPr>
            <a:r>
              <a:rPr lang="en-US" sz="2400" dirty="0" err="1">
                <a:latin typeface="+mn-lt"/>
              </a:rPr>
              <a:t>Async</a:t>
            </a:r>
            <a:r>
              <a:rPr lang="en-US" sz="2400" dirty="0">
                <a:latin typeface="+mn-lt"/>
              </a:rPr>
              <a:t> void is a “fire-and-forget” mechanism...</a:t>
            </a:r>
          </a:p>
          <a:p>
            <a:pPr marL="101600" indent="0">
              <a:buNone/>
            </a:pPr>
            <a:r>
              <a:rPr lang="en-US" sz="2400" dirty="0">
                <a:latin typeface="+mn-lt"/>
              </a:rPr>
              <a:t>The caller is unable to know when an </a:t>
            </a:r>
            <a:r>
              <a:rPr lang="en-US" sz="2400" dirty="0" err="1">
                <a:latin typeface="+mn-lt"/>
              </a:rPr>
              <a:t>async</a:t>
            </a:r>
            <a:r>
              <a:rPr lang="en-US" sz="2400" dirty="0">
                <a:latin typeface="+mn-lt"/>
              </a:rPr>
              <a:t> void has finished</a:t>
            </a:r>
          </a:p>
          <a:p>
            <a:pPr marL="101600" indent="0">
              <a:buNone/>
            </a:pPr>
            <a:r>
              <a:rPr lang="en-US" sz="2400" dirty="0">
                <a:latin typeface="+mn-lt"/>
              </a:rPr>
              <a:t>The caller is unable to catch exceptions thrown from an </a:t>
            </a:r>
            <a:r>
              <a:rPr lang="en-US" sz="2400" dirty="0" err="1">
                <a:latin typeface="+mn-lt"/>
              </a:rPr>
              <a:t>async</a:t>
            </a:r>
            <a:r>
              <a:rPr lang="en-US" sz="2400" dirty="0">
                <a:latin typeface="+mn-lt"/>
              </a:rPr>
              <a:t> void</a:t>
            </a:r>
          </a:p>
          <a:p>
            <a:pPr marL="355600" lvl="1" indent="0">
              <a:buNone/>
            </a:pPr>
            <a:r>
              <a:rPr lang="en-US" dirty="0"/>
              <a:t>(instead they get posted to the UI message-loop)</a:t>
            </a:r>
            <a:br>
              <a:rPr lang="en-US" dirty="0"/>
            </a:br>
            <a:endParaRPr lang="en-US" dirty="0"/>
          </a:p>
          <a:p>
            <a:pPr marL="0" indent="0">
              <a:buNone/>
            </a:pPr>
            <a:r>
              <a:rPr lang="en-US" dirty="0">
                <a:gradFill>
                  <a:gsLst>
                    <a:gs pos="1250">
                      <a:srgbClr val="6DC2E9"/>
                    </a:gs>
                    <a:gs pos="99000">
                      <a:srgbClr val="6DC2E9"/>
                    </a:gs>
                  </a:gsLst>
                  <a:lin ang="5400000" scaled="0"/>
                </a:gradFill>
              </a:rPr>
              <a:t>Guidance</a:t>
            </a:r>
          </a:p>
          <a:p>
            <a:pPr marL="101600" indent="0">
              <a:buNone/>
            </a:pPr>
            <a:r>
              <a:rPr lang="en-US" sz="2400" dirty="0">
                <a:latin typeface="+mn-lt"/>
              </a:rPr>
              <a:t>Use </a:t>
            </a:r>
            <a:r>
              <a:rPr lang="en-US" sz="2400" dirty="0" err="1">
                <a:latin typeface="+mn-lt"/>
              </a:rPr>
              <a:t>async</a:t>
            </a:r>
            <a:r>
              <a:rPr lang="en-US" sz="2400" dirty="0">
                <a:latin typeface="+mn-lt"/>
              </a:rPr>
              <a:t> void methods only for top-level event handlers (and their like)</a:t>
            </a:r>
          </a:p>
          <a:p>
            <a:pPr marL="101600" indent="0">
              <a:buNone/>
            </a:pPr>
            <a:r>
              <a:rPr lang="en-US" sz="2400" dirty="0">
                <a:latin typeface="+mn-lt"/>
              </a:rPr>
              <a:t>Use </a:t>
            </a:r>
            <a:r>
              <a:rPr lang="en-US" sz="2400" dirty="0" err="1">
                <a:latin typeface="+mn-lt"/>
              </a:rPr>
              <a:t>async</a:t>
            </a:r>
            <a:r>
              <a:rPr lang="en-US" sz="2400" dirty="0">
                <a:latin typeface="+mn-lt"/>
              </a:rPr>
              <a:t> Task-returning methods everywhere else</a:t>
            </a:r>
          </a:p>
          <a:p>
            <a:pPr marL="101600" indent="0">
              <a:buNone/>
            </a:pPr>
            <a:r>
              <a:rPr lang="en-US" sz="2400" dirty="0">
                <a:latin typeface="+mn-lt"/>
              </a:rPr>
              <a:t>If you need fire-and-forget elsewhere, indicate it explicitly e.g. “</a:t>
            </a:r>
            <a:r>
              <a:rPr lang="en-US" sz="2400" dirty="0" err="1">
                <a:latin typeface="+mn-lt"/>
              </a:rPr>
              <a:t>FredAsync</a:t>
            </a:r>
            <a:r>
              <a:rPr lang="en-US" sz="2400" dirty="0">
                <a:latin typeface="+mn-lt"/>
              </a:rPr>
              <a:t>().</a:t>
            </a:r>
            <a:r>
              <a:rPr lang="en-US" sz="2400" dirty="0" err="1">
                <a:latin typeface="+mn-lt"/>
              </a:rPr>
              <a:t>FireAndForget</a:t>
            </a:r>
            <a:r>
              <a:rPr lang="en-US" sz="2400" dirty="0">
                <a:latin typeface="+mn-lt"/>
              </a:rPr>
              <a:t>()”</a:t>
            </a:r>
          </a:p>
          <a:p>
            <a:pPr marL="101600" indent="0">
              <a:buNone/>
            </a:pPr>
            <a:r>
              <a:rPr lang="en-US" sz="2400" dirty="0">
                <a:latin typeface="+mn-lt"/>
              </a:rPr>
              <a:t>When you see an </a:t>
            </a:r>
            <a:r>
              <a:rPr lang="en-US" sz="2400" dirty="0" err="1">
                <a:latin typeface="+mn-lt"/>
              </a:rPr>
              <a:t>async</a:t>
            </a:r>
            <a:r>
              <a:rPr lang="en-US" sz="2400" dirty="0">
                <a:latin typeface="+mn-lt"/>
              </a:rPr>
              <a:t> lambda, verify it</a:t>
            </a:r>
          </a:p>
        </p:txBody>
      </p:sp>
    </p:spTree>
    <p:extLst>
      <p:ext uri="{BB962C8B-B14F-4D97-AF65-F5344CB8AC3E}">
        <p14:creationId xmlns:p14="http://schemas.microsoft.com/office/powerpoint/2010/main" val="3873062832"/>
      </p:ext>
    </p:extLst>
  </p:cSld>
  <p:clrMapOvr>
    <a:masterClrMapping/>
  </p:clrMapOvr>
  <p:transition>
    <p:cove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b="7027"/>
          <a:stretch/>
        </p:blipFill>
        <p:spPr>
          <a:xfrm>
            <a:off x="-1134" y="1211263"/>
            <a:ext cx="12436475" cy="5791200"/>
          </a:xfrm>
          <a:prstGeom prst="rect">
            <a:avLst/>
          </a:prstGeom>
        </p:spPr>
      </p:pic>
      <p:pic>
        <p:nvPicPr>
          <p:cNvPr id="8" name="Picture 7"/>
          <p:cNvPicPr>
            <a:picLocks noChangeAspect="1"/>
          </p:cNvPicPr>
          <p:nvPr/>
        </p:nvPicPr>
        <p:blipFill rotWithShape="1">
          <a:blip r:embed="rId4">
            <a:extLst>
              <a:ext uri="{28A0092B-C50C-407E-A947-70E740481C1C}">
                <a14:useLocalDpi xmlns:a14="http://schemas.microsoft.com/office/drawing/2010/main" val="0"/>
              </a:ext>
            </a:extLst>
          </a:blip>
          <a:srcRect l="1838" t="4830" b="3393"/>
          <a:stretch/>
        </p:blipFill>
        <p:spPr>
          <a:xfrm>
            <a:off x="-30163" y="1211262"/>
            <a:ext cx="12388170" cy="5791200"/>
          </a:xfrm>
          <a:prstGeom prst="rect">
            <a:avLst/>
          </a:prstGeom>
        </p:spPr>
      </p:pic>
      <p:sp>
        <p:nvSpPr>
          <p:cNvPr id="7" name="Title 6"/>
          <p:cNvSpPr>
            <a:spLocks noGrp="1"/>
          </p:cNvSpPr>
          <p:nvPr>
            <p:ph type="title"/>
          </p:nvPr>
        </p:nvSpPr>
        <p:spPr/>
        <p:txBody>
          <a:bodyPr/>
          <a:lstStyle/>
          <a:p>
            <a:r>
              <a:rPr lang="en-US" dirty="0" err="1">
                <a:gradFill>
                  <a:gsLst>
                    <a:gs pos="0">
                      <a:srgbClr val="FFFFFF"/>
                    </a:gs>
                    <a:gs pos="100000">
                      <a:srgbClr val="FFFFFF"/>
                    </a:gs>
                  </a:gsLst>
                  <a:lin ang="5400000" scaled="0"/>
                </a:gradFill>
              </a:rPr>
              <a:t>Threadpool</a:t>
            </a:r>
            <a:endParaRPr lang="en-US" dirty="0">
              <a:gradFill>
                <a:gsLst>
                  <a:gs pos="0">
                    <a:srgbClr val="FFFFFF"/>
                  </a:gs>
                  <a:gs pos="100000">
                    <a:srgbClr val="FFFFFF"/>
                  </a:gs>
                </a:gsLst>
                <a:lin ang="5400000" scaled="0"/>
              </a:gradFill>
            </a:endParaRPr>
          </a:p>
        </p:txBody>
      </p:sp>
      <p:sp>
        <p:nvSpPr>
          <p:cNvPr id="5" name="Rectangle 4"/>
          <p:cNvSpPr/>
          <p:nvPr/>
        </p:nvSpPr>
        <p:spPr bwMode="auto">
          <a:xfrm>
            <a:off x="6294437" y="2125662"/>
            <a:ext cx="5869766" cy="33528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ts val="1200"/>
              </a:spcAft>
            </a:pPr>
            <a:r>
              <a:rPr lang="en-US" sz="4000" dirty="0">
                <a:gradFill>
                  <a:gsLst>
                    <a:gs pos="0">
                      <a:srgbClr val="FFFFFF"/>
                    </a:gs>
                    <a:gs pos="100000">
                      <a:srgbClr val="FFFFFF"/>
                    </a:gs>
                  </a:gsLst>
                  <a:lin ang="5400000" scaled="0"/>
                </a:gradFill>
                <a:latin typeface="Segoe UI Light"/>
                <a:ea typeface="Segoe UI" pitchFamily="34" charset="0"/>
                <a:cs typeface="Segoe UI" pitchFamily="34" charset="0"/>
              </a:rPr>
              <a:t>User:</a:t>
            </a:r>
          </a:p>
          <a:p>
            <a:pPr defTabSz="932472" fontAlgn="base">
              <a:lnSpc>
                <a:spcPct val="90000"/>
              </a:lnSpc>
              <a:spcBef>
                <a:spcPct val="0"/>
              </a:spcBef>
              <a:spcAft>
                <a:spcPts val="1200"/>
              </a:spcAft>
            </a:pPr>
            <a:r>
              <a:rPr lang="en-US" sz="2400" dirty="0">
                <a:gradFill>
                  <a:gsLst>
                    <a:gs pos="0">
                      <a:srgbClr val="FFFFFF"/>
                    </a:gs>
                    <a:gs pos="100000">
                      <a:srgbClr val="FFFFFF"/>
                    </a:gs>
                  </a:gsLst>
                  <a:lin ang="5400000" scaled="0"/>
                </a:gradFill>
                <a:ea typeface="Segoe UI" pitchFamily="34" charset="0"/>
                <a:cs typeface="Segoe UI" pitchFamily="34" charset="0"/>
              </a:rPr>
              <a:t>“How to parallelize my code?”</a:t>
            </a:r>
            <a:br>
              <a:rPr lang="en-US" sz="2400" dirty="0">
                <a:gradFill>
                  <a:gsLst>
                    <a:gs pos="0">
                      <a:srgbClr val="FFFFFF"/>
                    </a:gs>
                    <a:gs pos="100000">
                      <a:srgbClr val="FFFFFF"/>
                    </a:gs>
                  </a:gsLst>
                  <a:lin ang="5400000" scaled="0"/>
                </a:gradFill>
                <a:ea typeface="Segoe UI" pitchFamily="34" charset="0"/>
                <a:cs typeface="Segoe UI" pitchFamily="34" charset="0"/>
              </a:rPr>
            </a:br>
            <a:endParaRPr lang="en-US" sz="2400" dirty="0">
              <a:gradFill>
                <a:gsLst>
                  <a:gs pos="0">
                    <a:srgbClr val="FFFFFF"/>
                  </a:gs>
                  <a:gs pos="100000">
                    <a:srgbClr val="FFFFFF"/>
                  </a:gs>
                </a:gsLst>
                <a:lin ang="5400000" scaled="0"/>
              </a:gradFill>
              <a:ea typeface="Segoe UI" pitchFamily="34" charset="0"/>
              <a:cs typeface="Segoe UI" pitchFamily="34" charset="0"/>
            </a:endParaRPr>
          </a:p>
          <a:p>
            <a:pPr defTabSz="932472" fontAlgn="base">
              <a:lnSpc>
                <a:spcPct val="90000"/>
              </a:lnSpc>
              <a:spcBef>
                <a:spcPct val="0"/>
              </a:spcBef>
              <a:spcAft>
                <a:spcPts val="1200"/>
              </a:spcAft>
            </a:pPr>
            <a:r>
              <a:rPr lang="en-US" sz="4000" dirty="0">
                <a:gradFill>
                  <a:gsLst>
                    <a:gs pos="0">
                      <a:srgbClr val="FFFFFF"/>
                    </a:gs>
                    <a:gs pos="100000">
                      <a:srgbClr val="FFFFFF"/>
                    </a:gs>
                  </a:gsLst>
                  <a:lin ang="5400000" scaled="0"/>
                </a:gradFill>
                <a:latin typeface="Segoe UI Light"/>
                <a:ea typeface="Segoe UI" pitchFamily="34" charset="0"/>
                <a:cs typeface="Segoe UI" pitchFamily="34" charset="0"/>
              </a:rPr>
              <a:t>Diagnosis &amp; Fix:</a:t>
            </a:r>
          </a:p>
          <a:p>
            <a:pPr defTabSz="932472" fontAlgn="base">
              <a:lnSpc>
                <a:spcPct val="90000"/>
              </a:lnSpc>
              <a:spcBef>
                <a:spcPct val="0"/>
              </a:spcBef>
              <a:spcAft>
                <a:spcPts val="1200"/>
              </a:spcAft>
            </a:pPr>
            <a:r>
              <a:rPr lang="en-US" sz="2400" dirty="0">
                <a:gradFill>
                  <a:gsLst>
                    <a:gs pos="0">
                      <a:srgbClr val="FFFFFF"/>
                    </a:gs>
                    <a:gs pos="100000">
                      <a:srgbClr val="FFFFFF"/>
                    </a:gs>
                  </a:gsLst>
                  <a:lin ang="5400000" scaled="0"/>
                </a:gradFill>
                <a:ea typeface="Segoe UI" pitchFamily="34" charset="0"/>
                <a:cs typeface="Segoe UI" pitchFamily="34" charset="0"/>
              </a:rPr>
              <a:t>User’s code was not CPU-bound:</a:t>
            </a:r>
          </a:p>
          <a:p>
            <a:pPr defTabSz="932472" fontAlgn="base">
              <a:lnSpc>
                <a:spcPct val="90000"/>
              </a:lnSpc>
              <a:spcBef>
                <a:spcPct val="0"/>
              </a:spcBef>
              <a:spcAft>
                <a:spcPts val="1200"/>
              </a:spcAft>
            </a:pPr>
            <a:r>
              <a:rPr lang="en-US" sz="2400" dirty="0">
                <a:gradFill>
                  <a:gsLst>
                    <a:gs pos="0">
                      <a:srgbClr val="FFFFFF"/>
                    </a:gs>
                    <a:gs pos="100000">
                      <a:srgbClr val="FFFFFF"/>
                    </a:gs>
                  </a:gsLst>
                  <a:lin ang="5400000" scaled="0"/>
                </a:gradFill>
                <a:ea typeface="Segoe UI" pitchFamily="34" charset="0"/>
                <a:cs typeface="Segoe UI" pitchFamily="34" charset="0"/>
              </a:rPr>
              <a:t>should use await, not </a:t>
            </a:r>
            <a:r>
              <a:rPr lang="en-US" sz="2400" dirty="0" err="1">
                <a:gradFill>
                  <a:gsLst>
                    <a:gs pos="0">
                      <a:srgbClr val="FFFFFF"/>
                    </a:gs>
                    <a:gs pos="100000">
                      <a:srgbClr val="FFFFFF"/>
                    </a:gs>
                  </a:gsLst>
                  <a:lin ang="5400000" scaled="0"/>
                </a:gradFill>
                <a:ea typeface="Segoe UI" pitchFamily="34" charset="0"/>
                <a:cs typeface="Segoe UI" pitchFamily="34" charset="0"/>
              </a:rPr>
              <a:t>Parallel.For</a:t>
            </a:r>
            <a:r>
              <a:rPr lang="en-US" sz="2400" dirty="0">
                <a:gradFill>
                  <a:gsLst>
                    <a:gs pos="0">
                      <a:srgbClr val="FFFFFF"/>
                    </a:gs>
                    <a:gs pos="100000">
                      <a:srgbClr val="FFFFFF"/>
                    </a:gs>
                  </a:gsLst>
                  <a:lin ang="5400000" scaled="0"/>
                </a:gradFill>
                <a:ea typeface="Segoe UI" pitchFamily="34" charset="0"/>
                <a:cs typeface="Segoe UI" pitchFamily="34" charset="0"/>
              </a:rPr>
              <a:t>.</a:t>
            </a:r>
          </a:p>
        </p:txBody>
      </p:sp>
    </p:spTree>
    <p:extLst>
      <p:ext uri="{BB962C8B-B14F-4D97-AF65-F5344CB8AC3E}">
        <p14:creationId xmlns:p14="http://schemas.microsoft.com/office/powerpoint/2010/main" val="3762894938"/>
      </p:ext>
    </p:extLst>
  </p:cSld>
  <p:clrMapOvr>
    <a:masterClrMapping/>
  </p:clrMapOvr>
  <mc:AlternateContent xmlns:mc="http://schemas.openxmlformats.org/markup-compatibility/2006" xmlns:p14="http://schemas.microsoft.com/office/powerpoint/2010/main">
    <mc:Choice Requires="p14">
      <p:transition>
        <p14:reveal/>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4638" y="1221157"/>
            <a:ext cx="11887199" cy="4699748"/>
          </a:xfrm>
          <a:solidFill>
            <a:schemeClr val="tx1"/>
          </a:solidFill>
        </p:spPr>
        <p:txBody>
          <a:bodyPr/>
          <a:lstStyle/>
          <a:p>
            <a:endParaRPr lang="en-US" sz="1800" dirty="0">
              <a:solidFill>
                <a:srgbClr val="0000FF"/>
              </a:solidFill>
              <a:highlight>
                <a:srgbClr val="FFFFFF"/>
              </a:highlight>
              <a:latin typeface="Consolas" panose="020B0609020204030204" pitchFamily="49" charset="0"/>
            </a:endParaRPr>
          </a:p>
          <a:p>
            <a:r>
              <a:rPr lang="en-US" sz="1800" dirty="0">
                <a:solidFill>
                  <a:srgbClr val="008000"/>
                </a:solidFill>
                <a:highlight>
                  <a:srgbClr val="FFFFFF"/>
                </a:highlight>
                <a:latin typeface="Consolas" panose="020B0609020204030204" pitchFamily="49" charset="0"/>
              </a:rPr>
              <a:t>// table1.DataSource = </a:t>
            </a:r>
            <a:r>
              <a:rPr lang="en-US" sz="1800" dirty="0" err="1">
                <a:solidFill>
                  <a:srgbClr val="008000"/>
                </a:solidFill>
                <a:highlight>
                  <a:srgbClr val="FFFFFF"/>
                </a:highlight>
                <a:latin typeface="Consolas" panose="020B0609020204030204" pitchFamily="49" charset="0"/>
              </a:rPr>
              <a:t>LoadHousesSequentially</a:t>
            </a:r>
            <a:r>
              <a:rPr lang="en-US" sz="1800" dirty="0">
                <a:solidFill>
                  <a:srgbClr val="008000"/>
                </a:solidFill>
                <a:highlight>
                  <a:srgbClr val="FFFFFF"/>
                </a:highlight>
                <a:latin typeface="Consolas" panose="020B0609020204030204" pitchFamily="49" charset="0"/>
              </a:rPr>
              <a:t>(1,5);</a:t>
            </a:r>
          </a:p>
          <a:p>
            <a:r>
              <a:rPr lang="en-US" sz="1800" dirty="0">
                <a:solidFill>
                  <a:srgbClr val="008000"/>
                </a:solidFill>
                <a:highlight>
                  <a:srgbClr val="FFFFFF"/>
                </a:highlight>
                <a:latin typeface="Consolas" panose="020B0609020204030204" pitchFamily="49" charset="0"/>
              </a:rPr>
              <a:t>// table1.DataBind();</a:t>
            </a:r>
          </a:p>
          <a:p>
            <a:endParaRPr lang="en-US" sz="1800" dirty="0">
              <a:solidFill>
                <a:srgbClr val="0000FF"/>
              </a:solidFill>
              <a:highlight>
                <a:srgbClr val="FFFFFF"/>
              </a:highlight>
              <a:latin typeface="Consolas" panose="020B0609020204030204" pitchFamily="49" charset="0"/>
            </a:endParaRPr>
          </a:p>
          <a:p>
            <a:r>
              <a:rPr lang="en-US" sz="1800" dirty="0">
                <a:solidFill>
                  <a:srgbClr val="0000FF"/>
                </a:solidFill>
                <a:highlight>
                  <a:srgbClr val="FFFFFF"/>
                </a:highlight>
                <a:latin typeface="Consolas" panose="020B0609020204030204" pitchFamily="49" charset="0"/>
              </a:rPr>
              <a:t>public</a:t>
            </a:r>
            <a:r>
              <a:rPr lang="en-US" sz="1800" dirty="0">
                <a:solidFill>
                  <a:srgbClr val="000000"/>
                </a:solidFill>
                <a:highlight>
                  <a:srgbClr val="FFFFFF"/>
                </a:highlight>
                <a:latin typeface="Consolas" panose="020B0609020204030204" pitchFamily="49" charset="0"/>
              </a:rPr>
              <a:t> </a:t>
            </a:r>
            <a:r>
              <a:rPr lang="en-US" sz="1800" dirty="0">
                <a:solidFill>
                  <a:srgbClr val="2B91AF"/>
                </a:solidFill>
                <a:highlight>
                  <a:srgbClr val="FFFFFF"/>
                </a:highlight>
                <a:latin typeface="Consolas" panose="020B0609020204030204" pitchFamily="49" charset="0"/>
              </a:rPr>
              <a:t>List</a:t>
            </a:r>
            <a:r>
              <a:rPr lang="en-US" sz="1800" dirty="0">
                <a:solidFill>
                  <a:srgbClr val="000000"/>
                </a:solidFill>
                <a:highlight>
                  <a:srgbClr val="FFFFFF"/>
                </a:highlight>
                <a:latin typeface="Consolas" panose="020B0609020204030204" pitchFamily="49" charset="0"/>
              </a:rPr>
              <a:t>&lt;</a:t>
            </a:r>
            <a:r>
              <a:rPr lang="en-US" sz="1800" dirty="0">
                <a:solidFill>
                  <a:srgbClr val="2B91AF"/>
                </a:solidFill>
                <a:highlight>
                  <a:srgbClr val="FFFFFF"/>
                </a:highlight>
                <a:latin typeface="Consolas" panose="020B0609020204030204" pitchFamily="49" charset="0"/>
              </a:rPr>
              <a:t>House</a:t>
            </a:r>
            <a:r>
              <a:rPr lang="en-US" sz="1800" dirty="0">
                <a:solidFill>
                  <a:srgbClr val="000000"/>
                </a:solidFill>
                <a:highlight>
                  <a:srgbClr val="FFFFFF"/>
                </a:highlight>
                <a:latin typeface="Consolas" panose="020B0609020204030204" pitchFamily="49" charset="0"/>
              </a:rPr>
              <a:t>&gt; </a:t>
            </a:r>
            <a:r>
              <a:rPr lang="en-US" sz="1800" dirty="0" err="1">
                <a:solidFill>
                  <a:srgbClr val="000000"/>
                </a:solidFill>
                <a:highlight>
                  <a:srgbClr val="FFFFFF"/>
                </a:highlight>
                <a:latin typeface="Consolas" panose="020B0609020204030204" pitchFamily="49" charset="0"/>
              </a:rPr>
              <a:t>LoadHousesSequentially</a:t>
            </a:r>
            <a:r>
              <a:rPr lang="en-US" sz="1800" dirty="0">
                <a:solidFill>
                  <a:srgbClr val="000000"/>
                </a:solidFill>
                <a:highlight>
                  <a:srgbClr val="FFFFFF"/>
                </a:highlight>
                <a:latin typeface="Consolas" panose="020B0609020204030204" pitchFamily="49" charset="0"/>
              </a:rPr>
              <a:t>(</a:t>
            </a:r>
            <a:r>
              <a:rPr lang="en-US" sz="1800" dirty="0" err="1">
                <a:solidFill>
                  <a:srgbClr val="0000FF"/>
                </a:solidFill>
                <a:highlight>
                  <a:srgbClr val="FFFFFF"/>
                </a:highlight>
                <a:latin typeface="Consolas" panose="020B0609020204030204" pitchFamily="49" charset="0"/>
              </a:rPr>
              <a:t>int</a:t>
            </a:r>
            <a:r>
              <a:rPr lang="en-US" sz="1800" dirty="0">
                <a:solidFill>
                  <a:srgbClr val="000000"/>
                </a:solidFill>
                <a:highlight>
                  <a:srgbClr val="FFFFFF"/>
                </a:highlight>
                <a:latin typeface="Consolas" panose="020B0609020204030204" pitchFamily="49" charset="0"/>
              </a:rPr>
              <a:t> first, </a:t>
            </a:r>
            <a:r>
              <a:rPr lang="en-US" sz="1800" dirty="0" err="1">
                <a:solidFill>
                  <a:srgbClr val="0000FF"/>
                </a:solidFill>
                <a:highlight>
                  <a:srgbClr val="FFFFFF"/>
                </a:highlight>
                <a:latin typeface="Consolas" panose="020B0609020204030204" pitchFamily="49" charset="0"/>
              </a:rPr>
              <a:t>int</a:t>
            </a:r>
            <a:r>
              <a:rPr lang="en-US" sz="1800" dirty="0">
                <a:solidFill>
                  <a:srgbClr val="000000"/>
                </a:solidFill>
                <a:highlight>
                  <a:srgbClr val="FFFFFF"/>
                </a:highlight>
                <a:latin typeface="Consolas" panose="020B0609020204030204" pitchFamily="49" charset="0"/>
              </a:rPr>
              <a:t> last)</a:t>
            </a:r>
          </a:p>
          <a:p>
            <a:r>
              <a:rPr lang="en-US" sz="1800" dirty="0">
                <a:solidFill>
                  <a:srgbClr val="000000"/>
                </a:solidFill>
                <a:highlight>
                  <a:srgbClr val="FFFFFF"/>
                </a:highlight>
                <a:latin typeface="Consolas" panose="020B0609020204030204" pitchFamily="49" charset="0"/>
              </a:rPr>
              <a:t>{</a:t>
            </a:r>
          </a:p>
          <a:p>
            <a:r>
              <a:rPr lang="en-US" sz="1800" dirty="0">
                <a:solidFill>
                  <a:srgbClr val="000000"/>
                </a:solidFill>
                <a:highlight>
                  <a:srgbClr val="FFFFFF"/>
                </a:highlight>
                <a:latin typeface="Consolas" panose="020B0609020204030204" pitchFamily="49" charset="0"/>
              </a:rPr>
              <a:t>    </a:t>
            </a:r>
            <a:r>
              <a:rPr lang="en-US" sz="1800" dirty="0" err="1">
                <a:solidFill>
                  <a:srgbClr val="0000FF"/>
                </a:solidFill>
                <a:highlight>
                  <a:srgbClr val="FFFFFF"/>
                </a:highlight>
                <a:latin typeface="Consolas" panose="020B0609020204030204" pitchFamily="49" charset="0"/>
              </a:rPr>
              <a:t>var</a:t>
            </a:r>
            <a:r>
              <a:rPr lang="en-US" sz="1800" dirty="0">
                <a:solidFill>
                  <a:srgbClr val="000000"/>
                </a:solidFill>
                <a:highlight>
                  <a:srgbClr val="FFFFFF"/>
                </a:highlight>
                <a:latin typeface="Consolas" panose="020B0609020204030204" pitchFamily="49" charset="0"/>
              </a:rPr>
              <a:t> </a:t>
            </a:r>
            <a:r>
              <a:rPr lang="en-US" sz="1800" dirty="0" err="1">
                <a:solidFill>
                  <a:srgbClr val="000000"/>
                </a:solidFill>
                <a:highlight>
                  <a:srgbClr val="FFFFFF"/>
                </a:highlight>
                <a:latin typeface="Consolas" panose="020B0609020204030204" pitchFamily="49" charset="0"/>
              </a:rPr>
              <a:t>loadedHouses</a:t>
            </a:r>
            <a:r>
              <a:rPr lang="en-US" sz="1800" dirty="0">
                <a:solidFill>
                  <a:srgbClr val="000000"/>
                </a:solidFill>
                <a:highlight>
                  <a:srgbClr val="FFFFFF"/>
                </a:highlight>
                <a:latin typeface="Consolas" panose="020B0609020204030204" pitchFamily="49" charset="0"/>
              </a:rPr>
              <a:t> = </a:t>
            </a:r>
            <a:r>
              <a:rPr lang="en-US" sz="1800" dirty="0">
                <a:solidFill>
                  <a:srgbClr val="0000FF"/>
                </a:solidFill>
                <a:highlight>
                  <a:srgbClr val="FFFFFF"/>
                </a:highlight>
                <a:latin typeface="Consolas" panose="020B0609020204030204" pitchFamily="49" charset="0"/>
              </a:rPr>
              <a:t>new</a:t>
            </a:r>
            <a:r>
              <a:rPr lang="en-US" sz="1800" dirty="0">
                <a:solidFill>
                  <a:srgbClr val="000000"/>
                </a:solidFill>
                <a:highlight>
                  <a:srgbClr val="FFFFFF"/>
                </a:highlight>
                <a:latin typeface="Consolas" panose="020B0609020204030204" pitchFamily="49" charset="0"/>
              </a:rPr>
              <a:t> </a:t>
            </a:r>
            <a:r>
              <a:rPr lang="en-US" sz="1800" dirty="0">
                <a:solidFill>
                  <a:srgbClr val="2B91AF"/>
                </a:solidFill>
                <a:highlight>
                  <a:srgbClr val="FFFFFF"/>
                </a:highlight>
                <a:latin typeface="Consolas" panose="020B0609020204030204" pitchFamily="49" charset="0"/>
              </a:rPr>
              <a:t>List</a:t>
            </a:r>
            <a:r>
              <a:rPr lang="en-US" sz="1800" dirty="0">
                <a:solidFill>
                  <a:srgbClr val="000000"/>
                </a:solidFill>
                <a:highlight>
                  <a:srgbClr val="FFFFFF"/>
                </a:highlight>
                <a:latin typeface="Consolas" panose="020B0609020204030204" pitchFamily="49" charset="0"/>
              </a:rPr>
              <a:t>&lt;</a:t>
            </a:r>
            <a:r>
              <a:rPr lang="en-US" sz="1800" dirty="0">
                <a:solidFill>
                  <a:srgbClr val="2B91AF"/>
                </a:solidFill>
                <a:highlight>
                  <a:srgbClr val="FFFFFF"/>
                </a:highlight>
                <a:latin typeface="Consolas" panose="020B0609020204030204" pitchFamily="49" charset="0"/>
              </a:rPr>
              <a:t>House</a:t>
            </a:r>
            <a:r>
              <a:rPr lang="en-US" sz="1800" dirty="0">
                <a:solidFill>
                  <a:srgbClr val="000000"/>
                </a:solidFill>
                <a:highlight>
                  <a:srgbClr val="FFFFFF"/>
                </a:highlight>
                <a:latin typeface="Consolas" panose="020B0609020204030204" pitchFamily="49" charset="0"/>
              </a:rPr>
              <a:t>&gt;();</a:t>
            </a:r>
          </a:p>
          <a:p>
            <a:endParaRPr lang="en-US" sz="1800" dirty="0">
              <a:solidFill>
                <a:srgbClr val="000000"/>
              </a:solidFill>
              <a:highlight>
                <a:srgbClr val="FFFFFF"/>
              </a:highlight>
              <a:latin typeface="Consolas" panose="020B0609020204030204" pitchFamily="49" charset="0"/>
            </a:endParaRPr>
          </a:p>
          <a:p>
            <a:r>
              <a:rPr lang="nn-NO" sz="1800" dirty="0">
                <a:solidFill>
                  <a:srgbClr val="000000"/>
                </a:solidFill>
                <a:highlight>
                  <a:srgbClr val="FFFFFF"/>
                </a:highlight>
                <a:latin typeface="Consolas" panose="020B0609020204030204" pitchFamily="49" charset="0"/>
              </a:rPr>
              <a:t>    </a:t>
            </a:r>
            <a:r>
              <a:rPr lang="nn-NO" sz="1800" dirty="0">
                <a:solidFill>
                  <a:srgbClr val="0000FF"/>
                </a:solidFill>
                <a:highlight>
                  <a:srgbClr val="FFFFFF"/>
                </a:highlight>
                <a:latin typeface="Consolas" panose="020B0609020204030204" pitchFamily="49" charset="0"/>
              </a:rPr>
              <a:t>for</a:t>
            </a:r>
            <a:r>
              <a:rPr lang="nn-NO" sz="1800" dirty="0">
                <a:solidFill>
                  <a:srgbClr val="000000"/>
                </a:solidFill>
                <a:highlight>
                  <a:srgbClr val="FFFFFF"/>
                </a:highlight>
                <a:latin typeface="Consolas" panose="020B0609020204030204" pitchFamily="49" charset="0"/>
              </a:rPr>
              <a:t> (</a:t>
            </a:r>
            <a:r>
              <a:rPr lang="nn-NO" sz="1800" dirty="0">
                <a:solidFill>
                  <a:srgbClr val="0000FF"/>
                </a:solidFill>
                <a:highlight>
                  <a:srgbClr val="FFFFFF"/>
                </a:highlight>
                <a:latin typeface="Consolas" panose="020B0609020204030204" pitchFamily="49" charset="0"/>
              </a:rPr>
              <a:t>int</a:t>
            </a:r>
            <a:r>
              <a:rPr lang="nn-NO" sz="1800" dirty="0">
                <a:solidFill>
                  <a:srgbClr val="000000"/>
                </a:solidFill>
                <a:highlight>
                  <a:srgbClr val="FFFFFF"/>
                </a:highlight>
                <a:latin typeface="Consolas" panose="020B0609020204030204" pitchFamily="49" charset="0"/>
              </a:rPr>
              <a:t> i = first; i &lt;= last; i++) {</a:t>
            </a:r>
          </a:p>
          <a:p>
            <a:r>
              <a:rPr lang="en-US" sz="1800" dirty="0">
                <a:solidFill>
                  <a:srgbClr val="000000"/>
                </a:solidFill>
                <a:highlight>
                  <a:srgbClr val="FFFFFF"/>
                </a:highlight>
                <a:latin typeface="Consolas" panose="020B0609020204030204" pitchFamily="49" charset="0"/>
              </a:rPr>
              <a:t>        </a:t>
            </a:r>
            <a:r>
              <a:rPr lang="en-US" sz="1800" dirty="0">
                <a:solidFill>
                  <a:srgbClr val="2B91AF"/>
                </a:solidFill>
                <a:highlight>
                  <a:srgbClr val="FFFFFF"/>
                </a:highlight>
                <a:latin typeface="Consolas" panose="020B0609020204030204" pitchFamily="49" charset="0"/>
              </a:rPr>
              <a:t>House</a:t>
            </a:r>
            <a:r>
              <a:rPr lang="en-US" sz="1800" dirty="0">
                <a:solidFill>
                  <a:srgbClr val="000000"/>
                </a:solidFill>
                <a:highlight>
                  <a:srgbClr val="FFFFFF"/>
                </a:highlight>
                <a:latin typeface="Consolas" panose="020B0609020204030204" pitchFamily="49" charset="0"/>
              </a:rPr>
              <a:t> </a:t>
            </a:r>
            <a:r>
              <a:rPr lang="en-US" sz="1800" dirty="0" err="1">
                <a:solidFill>
                  <a:srgbClr val="000000"/>
                </a:solidFill>
                <a:highlight>
                  <a:srgbClr val="FFFFFF"/>
                </a:highlight>
                <a:latin typeface="Consolas" panose="020B0609020204030204" pitchFamily="49" charset="0"/>
              </a:rPr>
              <a:t>house</a:t>
            </a:r>
            <a:r>
              <a:rPr lang="en-US" sz="1800" dirty="0">
                <a:solidFill>
                  <a:srgbClr val="000000"/>
                </a:solidFill>
                <a:highlight>
                  <a:srgbClr val="FFFFFF"/>
                </a:highlight>
                <a:latin typeface="Consolas" panose="020B0609020204030204" pitchFamily="49" charset="0"/>
              </a:rPr>
              <a:t> = </a:t>
            </a:r>
            <a:r>
              <a:rPr lang="en-US" sz="1800" dirty="0" err="1">
                <a:solidFill>
                  <a:srgbClr val="2B91AF"/>
                </a:solidFill>
                <a:highlight>
                  <a:srgbClr val="FFFFFF"/>
                </a:highlight>
                <a:latin typeface="Consolas" panose="020B0609020204030204" pitchFamily="49" charset="0"/>
              </a:rPr>
              <a:t>House</a:t>
            </a:r>
            <a:r>
              <a:rPr lang="en-US" sz="1800" dirty="0" err="1">
                <a:solidFill>
                  <a:srgbClr val="000000"/>
                </a:solidFill>
                <a:highlight>
                  <a:srgbClr val="FFFFFF"/>
                </a:highlight>
                <a:latin typeface="Consolas" panose="020B0609020204030204" pitchFamily="49" charset="0"/>
              </a:rPr>
              <a:t>.Deserialize</a:t>
            </a:r>
            <a:r>
              <a:rPr lang="en-US" sz="1800" dirty="0">
                <a:solidFill>
                  <a:srgbClr val="000000"/>
                </a:solidFill>
                <a:highlight>
                  <a:srgbClr val="FFFFFF"/>
                </a:highlight>
                <a:latin typeface="Consolas" panose="020B0609020204030204" pitchFamily="49" charset="0"/>
              </a:rPr>
              <a:t>(</a:t>
            </a:r>
            <a:r>
              <a:rPr lang="en-US" sz="1800" dirty="0" err="1">
                <a:solidFill>
                  <a:srgbClr val="000000"/>
                </a:solidFill>
                <a:highlight>
                  <a:srgbClr val="FFFFFF"/>
                </a:highlight>
                <a:latin typeface="Consolas" panose="020B0609020204030204" pitchFamily="49" charset="0"/>
              </a:rPr>
              <a:t>i</a:t>
            </a:r>
            <a:r>
              <a:rPr lang="en-US" sz="1800" dirty="0">
                <a:solidFill>
                  <a:srgbClr val="000000"/>
                </a:solidFill>
                <a:highlight>
                  <a:srgbClr val="FFFFFF"/>
                </a:highlight>
                <a:latin typeface="Consolas" panose="020B0609020204030204" pitchFamily="49" charset="0"/>
              </a:rPr>
              <a:t>);</a:t>
            </a:r>
          </a:p>
          <a:p>
            <a:r>
              <a:rPr lang="en-US" sz="1800" dirty="0">
                <a:solidFill>
                  <a:srgbClr val="000000"/>
                </a:solidFill>
                <a:highlight>
                  <a:srgbClr val="FFFFFF"/>
                </a:highlight>
                <a:latin typeface="Consolas" panose="020B0609020204030204" pitchFamily="49" charset="0"/>
              </a:rPr>
              <a:t>        </a:t>
            </a:r>
            <a:r>
              <a:rPr lang="en-US" sz="1800" dirty="0" err="1">
                <a:solidFill>
                  <a:srgbClr val="000000"/>
                </a:solidFill>
                <a:highlight>
                  <a:srgbClr val="FFFFFF"/>
                </a:highlight>
                <a:latin typeface="Consolas" panose="020B0609020204030204" pitchFamily="49" charset="0"/>
              </a:rPr>
              <a:t>loadedHouses.Add</a:t>
            </a:r>
            <a:r>
              <a:rPr lang="en-US" sz="1800" dirty="0">
                <a:solidFill>
                  <a:srgbClr val="000000"/>
                </a:solidFill>
                <a:highlight>
                  <a:srgbClr val="FFFFFF"/>
                </a:highlight>
                <a:latin typeface="Consolas" panose="020B0609020204030204" pitchFamily="49" charset="0"/>
              </a:rPr>
              <a:t>(house);</a:t>
            </a:r>
          </a:p>
          <a:p>
            <a:r>
              <a:rPr lang="en-US" sz="1800" dirty="0">
                <a:solidFill>
                  <a:srgbClr val="000000"/>
                </a:solidFill>
                <a:highlight>
                  <a:srgbClr val="FFFFFF"/>
                </a:highlight>
                <a:latin typeface="Consolas" panose="020B0609020204030204" pitchFamily="49" charset="0"/>
              </a:rPr>
              <a:t>    }</a:t>
            </a:r>
          </a:p>
          <a:p>
            <a:endParaRPr lang="en-US" sz="1800" dirty="0">
              <a:solidFill>
                <a:srgbClr val="000000"/>
              </a:solidFill>
              <a:highlight>
                <a:srgbClr val="FFFFFF"/>
              </a:highlight>
              <a:latin typeface="Consolas" panose="020B0609020204030204" pitchFamily="49" charset="0"/>
            </a:endParaRPr>
          </a:p>
          <a:p>
            <a:r>
              <a:rPr lang="en-US" sz="1800" dirty="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return</a:t>
            </a:r>
            <a:r>
              <a:rPr lang="en-US" sz="1800" dirty="0">
                <a:solidFill>
                  <a:srgbClr val="000000"/>
                </a:solidFill>
                <a:highlight>
                  <a:srgbClr val="FFFFFF"/>
                </a:highlight>
                <a:latin typeface="Consolas" panose="020B0609020204030204" pitchFamily="49" charset="0"/>
              </a:rPr>
              <a:t> </a:t>
            </a:r>
            <a:r>
              <a:rPr lang="en-US" sz="1800" dirty="0" err="1">
                <a:solidFill>
                  <a:srgbClr val="000000"/>
                </a:solidFill>
                <a:highlight>
                  <a:srgbClr val="FFFFFF"/>
                </a:highlight>
                <a:latin typeface="Consolas" panose="020B0609020204030204" pitchFamily="49" charset="0"/>
              </a:rPr>
              <a:t>loadedHouses</a:t>
            </a:r>
            <a:r>
              <a:rPr lang="en-US" sz="1800" dirty="0">
                <a:solidFill>
                  <a:srgbClr val="000000"/>
                </a:solidFill>
                <a:highlight>
                  <a:srgbClr val="FFFFFF"/>
                </a:highlight>
                <a:latin typeface="Consolas" panose="020B0609020204030204" pitchFamily="49" charset="0"/>
              </a:rPr>
              <a:t>;</a:t>
            </a:r>
          </a:p>
          <a:p>
            <a:r>
              <a:rPr lang="en-US" sz="1800" dirty="0">
                <a:solidFill>
                  <a:srgbClr val="000000"/>
                </a:solidFill>
                <a:highlight>
                  <a:srgbClr val="FFFFFF"/>
                </a:highlight>
                <a:latin typeface="Consolas" panose="020B0609020204030204" pitchFamily="49" charset="0"/>
              </a:rPr>
              <a:t>}</a:t>
            </a:r>
          </a:p>
        </p:txBody>
      </p:sp>
      <p:sp>
        <p:nvSpPr>
          <p:cNvPr id="2" name="Title 1"/>
          <p:cNvSpPr>
            <a:spLocks noGrp="1"/>
          </p:cNvSpPr>
          <p:nvPr>
            <p:ph type="title"/>
          </p:nvPr>
        </p:nvSpPr>
        <p:spPr/>
        <p:txBody>
          <a:bodyPr/>
          <a:lstStyle/>
          <a:p>
            <a:r>
              <a:rPr lang="en-US" dirty="0" err="1">
                <a:gradFill>
                  <a:gsLst>
                    <a:gs pos="0">
                      <a:srgbClr val="FFFFFF"/>
                    </a:gs>
                    <a:gs pos="100000">
                      <a:srgbClr val="FFFFFF"/>
                    </a:gs>
                  </a:gsLst>
                  <a:lin ang="5400000" scaled="0"/>
                </a:gradFill>
              </a:rPr>
              <a:t>Threadpool</a:t>
            </a:r>
            <a:endParaRPr lang="en-US" dirty="0"/>
          </a:p>
        </p:txBody>
      </p:sp>
      <p:grpSp>
        <p:nvGrpSpPr>
          <p:cNvPr id="6" name="Group 5"/>
          <p:cNvGrpSpPr/>
          <p:nvPr/>
        </p:nvGrpSpPr>
        <p:grpSpPr>
          <a:xfrm>
            <a:off x="3779837" y="1439862"/>
            <a:ext cx="2881271" cy="5334000"/>
            <a:chOff x="337349" y="1536132"/>
            <a:chExt cx="2881271" cy="5334000"/>
          </a:xfrm>
        </p:grpSpPr>
        <p:cxnSp>
          <p:nvCxnSpPr>
            <p:cNvPr id="7" name="Straight Arrow Connector 6"/>
            <p:cNvCxnSpPr/>
            <p:nvPr/>
          </p:nvCxnSpPr>
          <p:spPr>
            <a:xfrm>
              <a:off x="2609020" y="1688532"/>
              <a:ext cx="0" cy="4800600"/>
            </a:xfrm>
            <a:prstGeom prst="straightConnector1">
              <a:avLst/>
            </a:prstGeom>
            <a:ln w="57150">
              <a:solidFill>
                <a:schemeClr val="bg2">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bwMode="auto">
            <a:xfrm>
              <a:off x="1999420" y="1688532"/>
              <a:ext cx="1219200" cy="838200"/>
            </a:xfrm>
            <a:prstGeom prst="rect">
              <a:avLst/>
            </a:prstGeom>
            <a:solidFill>
              <a:schemeClr val="accent1">
                <a:lumMod val="20000"/>
                <a:lumOff val="80000"/>
              </a:schemeClr>
            </a:solidFill>
            <a:ln w="381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dirty="0">
                  <a:solidFill>
                    <a:srgbClr val="000000"/>
                  </a:solidFill>
                </a:rPr>
                <a:t>work1</a:t>
              </a:r>
            </a:p>
          </p:txBody>
        </p:sp>
        <p:cxnSp>
          <p:nvCxnSpPr>
            <p:cNvPr id="9" name="Straight Arrow Connector 8"/>
            <p:cNvCxnSpPr/>
            <p:nvPr/>
          </p:nvCxnSpPr>
          <p:spPr>
            <a:xfrm>
              <a:off x="627820" y="1536132"/>
              <a:ext cx="1219200" cy="152400"/>
            </a:xfrm>
            <a:prstGeom prst="straightConnector1">
              <a:avLst/>
            </a:prstGeom>
            <a:ln w="5715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H="1">
              <a:off x="627820" y="6489132"/>
              <a:ext cx="1219201" cy="381000"/>
            </a:xfrm>
            <a:prstGeom prst="straightConnector1">
              <a:avLst/>
            </a:prstGeom>
            <a:ln w="5715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rot="378021">
              <a:off x="337349" y="1656791"/>
              <a:ext cx="1397828" cy="338062"/>
            </a:xfrm>
            <a:prstGeom prst="rect">
              <a:avLst/>
            </a:prstGeom>
            <a:noFill/>
          </p:spPr>
          <p:txBody>
            <a:bodyPr wrap="none" lIns="0" tIns="0" rIns="0" bIns="0" rtlCol="0" anchor="ctr" anchorCtr="1">
              <a:noAutofit/>
            </a:bodyPr>
            <a:lstStyle/>
            <a:p>
              <a:pPr algn="ctr">
                <a:lnSpc>
                  <a:spcPct val="90000"/>
                </a:lnSpc>
                <a:spcAft>
                  <a:spcPts val="600"/>
                </a:spcAft>
              </a:pPr>
              <a:r>
                <a:rPr lang="en-US" sz="2400" dirty="0">
                  <a:solidFill>
                    <a:srgbClr val="000000"/>
                  </a:solidFill>
                </a:rPr>
                <a:t>request in</a:t>
              </a:r>
            </a:p>
          </p:txBody>
        </p:sp>
        <p:sp>
          <p:nvSpPr>
            <p:cNvPr id="12" name="TextBox 11"/>
            <p:cNvSpPr txBox="1"/>
            <p:nvPr/>
          </p:nvSpPr>
          <p:spPr>
            <a:xfrm rot="20584860">
              <a:off x="435480" y="6138022"/>
              <a:ext cx="1397828" cy="373989"/>
            </a:xfrm>
            <a:prstGeom prst="rect">
              <a:avLst/>
            </a:prstGeom>
            <a:noFill/>
          </p:spPr>
          <p:txBody>
            <a:bodyPr wrap="none" lIns="0" tIns="0" rIns="0" bIns="0" rtlCol="0" anchor="ctr" anchorCtr="1">
              <a:noAutofit/>
            </a:bodyPr>
            <a:lstStyle/>
            <a:p>
              <a:pPr algn="ctr">
                <a:lnSpc>
                  <a:spcPct val="90000"/>
                </a:lnSpc>
                <a:spcAft>
                  <a:spcPts val="600"/>
                </a:spcAft>
              </a:pPr>
              <a:r>
                <a:rPr lang="en-US" sz="2400" dirty="0">
                  <a:solidFill>
                    <a:srgbClr val="000000"/>
                  </a:solidFill>
                </a:rPr>
                <a:t>response out</a:t>
              </a:r>
              <a:br>
                <a:rPr lang="en-US" sz="2400" dirty="0">
                  <a:solidFill>
                    <a:srgbClr val="000000"/>
                  </a:solidFill>
                </a:rPr>
              </a:br>
              <a:r>
                <a:rPr lang="en-US" sz="2400" dirty="0">
                  <a:solidFill>
                    <a:srgbClr val="000000"/>
                  </a:solidFill>
                </a:rPr>
                <a:t>500ms</a:t>
              </a:r>
            </a:p>
          </p:txBody>
        </p:sp>
        <p:sp>
          <p:nvSpPr>
            <p:cNvPr id="13" name="Rectangle 12"/>
            <p:cNvSpPr/>
            <p:nvPr/>
          </p:nvSpPr>
          <p:spPr bwMode="auto">
            <a:xfrm>
              <a:off x="1999420" y="2679132"/>
              <a:ext cx="1219200" cy="838200"/>
            </a:xfrm>
            <a:prstGeom prst="rect">
              <a:avLst/>
            </a:prstGeom>
            <a:solidFill>
              <a:schemeClr val="accent1">
                <a:lumMod val="20000"/>
                <a:lumOff val="80000"/>
              </a:schemeClr>
            </a:solidFill>
            <a:ln w="381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dirty="0">
                  <a:solidFill>
                    <a:srgbClr val="000000"/>
                  </a:solidFill>
                </a:rPr>
                <a:t>work2</a:t>
              </a:r>
            </a:p>
          </p:txBody>
        </p:sp>
        <p:sp>
          <p:nvSpPr>
            <p:cNvPr id="14" name="Rectangle 13"/>
            <p:cNvSpPr/>
            <p:nvPr/>
          </p:nvSpPr>
          <p:spPr bwMode="auto">
            <a:xfrm>
              <a:off x="1999420" y="3669522"/>
              <a:ext cx="1219200" cy="838200"/>
            </a:xfrm>
            <a:prstGeom prst="rect">
              <a:avLst/>
            </a:prstGeom>
            <a:solidFill>
              <a:schemeClr val="accent1">
                <a:lumMod val="20000"/>
                <a:lumOff val="80000"/>
              </a:schemeClr>
            </a:solidFill>
            <a:ln w="381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dirty="0">
                  <a:solidFill>
                    <a:srgbClr val="000000"/>
                  </a:solidFill>
                </a:rPr>
                <a:t>work3</a:t>
              </a:r>
            </a:p>
          </p:txBody>
        </p:sp>
        <p:sp>
          <p:nvSpPr>
            <p:cNvPr id="15" name="Rectangle 14"/>
            <p:cNvSpPr/>
            <p:nvPr/>
          </p:nvSpPr>
          <p:spPr bwMode="auto">
            <a:xfrm>
              <a:off x="1973005" y="4659912"/>
              <a:ext cx="1219200" cy="838200"/>
            </a:xfrm>
            <a:prstGeom prst="rect">
              <a:avLst/>
            </a:prstGeom>
            <a:solidFill>
              <a:schemeClr val="accent1">
                <a:lumMod val="20000"/>
                <a:lumOff val="80000"/>
              </a:schemeClr>
            </a:solidFill>
            <a:ln w="381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dirty="0">
                  <a:solidFill>
                    <a:srgbClr val="000000"/>
                  </a:solidFill>
                </a:rPr>
                <a:t>work4</a:t>
              </a:r>
            </a:p>
          </p:txBody>
        </p:sp>
        <p:sp>
          <p:nvSpPr>
            <p:cNvPr id="16" name="Rectangle 15"/>
            <p:cNvSpPr/>
            <p:nvPr/>
          </p:nvSpPr>
          <p:spPr bwMode="auto">
            <a:xfrm>
              <a:off x="1991560" y="5650932"/>
              <a:ext cx="1219200" cy="838200"/>
            </a:xfrm>
            <a:prstGeom prst="rect">
              <a:avLst/>
            </a:prstGeom>
            <a:solidFill>
              <a:schemeClr val="accent1">
                <a:lumMod val="20000"/>
                <a:lumOff val="80000"/>
              </a:schemeClr>
            </a:solidFill>
            <a:ln w="381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dirty="0">
                  <a:solidFill>
                    <a:srgbClr val="000000"/>
                  </a:solidFill>
                </a:rPr>
                <a:t>work5</a:t>
              </a:r>
            </a:p>
          </p:txBody>
        </p:sp>
      </p:grpSp>
    </p:spTree>
    <p:extLst>
      <p:ext uri="{BB962C8B-B14F-4D97-AF65-F5344CB8AC3E}">
        <p14:creationId xmlns:p14="http://schemas.microsoft.com/office/powerpoint/2010/main" val="412606212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1" fill="hold" grpId="0" nodeType="clickEffect">
                                  <p:stCondLst>
                                    <p:cond delay="0"/>
                                  </p:stCondLst>
                                  <p:childTnLst>
                                    <p:animEffect transition="out" filter="wipe(up)">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par>
                                <p:cTn id="8" presetID="22" presetClass="entr" presetSubtype="1"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up)">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4638" y="1221157"/>
            <a:ext cx="11887199" cy="4699748"/>
          </a:xfrm>
          <a:solidFill>
            <a:schemeClr val="tx1"/>
          </a:solidFill>
        </p:spPr>
        <p:txBody>
          <a:bodyPr/>
          <a:lstStyle/>
          <a:p>
            <a:endParaRPr lang="en-US" sz="1800" dirty="0">
              <a:solidFill>
                <a:srgbClr val="0000FF"/>
              </a:solidFill>
              <a:highlight>
                <a:srgbClr val="FFFFFF"/>
              </a:highlight>
              <a:latin typeface="Consolas" panose="020B0609020204030204" pitchFamily="49" charset="0"/>
            </a:endParaRPr>
          </a:p>
          <a:p>
            <a:r>
              <a:rPr lang="en-US" sz="1800" dirty="0">
                <a:solidFill>
                  <a:srgbClr val="008000"/>
                </a:solidFill>
                <a:highlight>
                  <a:srgbClr val="FFFFFF"/>
                </a:highlight>
                <a:latin typeface="Consolas" panose="020B0609020204030204" pitchFamily="49" charset="0"/>
              </a:rPr>
              <a:t>// table1.DataSource = </a:t>
            </a:r>
            <a:r>
              <a:rPr lang="en-US" sz="1800" dirty="0" err="1">
                <a:solidFill>
                  <a:srgbClr val="008000"/>
                </a:solidFill>
                <a:highlight>
                  <a:srgbClr val="FFFFFF"/>
                </a:highlight>
                <a:latin typeface="Consolas" panose="020B0609020204030204" pitchFamily="49" charset="0"/>
              </a:rPr>
              <a:t>LoadHousesInParallel</a:t>
            </a:r>
            <a:r>
              <a:rPr lang="en-US" sz="1800" dirty="0">
                <a:solidFill>
                  <a:srgbClr val="008000"/>
                </a:solidFill>
                <a:highlight>
                  <a:srgbClr val="FFFFFF"/>
                </a:highlight>
                <a:latin typeface="Consolas" panose="020B0609020204030204" pitchFamily="49" charset="0"/>
              </a:rPr>
              <a:t>(1,5);</a:t>
            </a:r>
          </a:p>
          <a:p>
            <a:r>
              <a:rPr lang="en-US" sz="1800" dirty="0">
                <a:solidFill>
                  <a:srgbClr val="008000"/>
                </a:solidFill>
                <a:highlight>
                  <a:srgbClr val="FFFFFF"/>
                </a:highlight>
                <a:latin typeface="Consolas" panose="020B0609020204030204" pitchFamily="49" charset="0"/>
              </a:rPr>
              <a:t>// table1.DataBind();</a:t>
            </a:r>
          </a:p>
          <a:p>
            <a:endParaRPr lang="en-US" sz="1800" dirty="0">
              <a:solidFill>
                <a:srgbClr val="0000FF"/>
              </a:solidFill>
              <a:highlight>
                <a:srgbClr val="FFFFFF"/>
              </a:highlight>
              <a:latin typeface="Consolas" panose="020B0609020204030204" pitchFamily="49" charset="0"/>
            </a:endParaRPr>
          </a:p>
          <a:p>
            <a:r>
              <a:rPr lang="en-US" sz="1800" dirty="0">
                <a:solidFill>
                  <a:srgbClr val="0000FF"/>
                </a:solidFill>
                <a:highlight>
                  <a:srgbClr val="FFFFFF"/>
                </a:highlight>
                <a:latin typeface="Consolas" panose="020B0609020204030204" pitchFamily="49" charset="0"/>
              </a:rPr>
              <a:t>public</a:t>
            </a:r>
            <a:r>
              <a:rPr lang="en-US" sz="1800" dirty="0">
                <a:solidFill>
                  <a:srgbClr val="000000"/>
                </a:solidFill>
                <a:highlight>
                  <a:srgbClr val="FFFFFF"/>
                </a:highlight>
                <a:latin typeface="Consolas" panose="020B0609020204030204" pitchFamily="49" charset="0"/>
              </a:rPr>
              <a:t> </a:t>
            </a:r>
            <a:r>
              <a:rPr lang="en-US" sz="1800" dirty="0">
                <a:solidFill>
                  <a:srgbClr val="2B91AF"/>
                </a:solidFill>
                <a:highlight>
                  <a:srgbClr val="FFFFFF"/>
                </a:highlight>
                <a:latin typeface="Consolas" panose="020B0609020204030204" pitchFamily="49" charset="0"/>
              </a:rPr>
              <a:t>List</a:t>
            </a:r>
            <a:r>
              <a:rPr lang="en-US" sz="1800" dirty="0">
                <a:solidFill>
                  <a:srgbClr val="000000"/>
                </a:solidFill>
                <a:highlight>
                  <a:srgbClr val="FFFFFF"/>
                </a:highlight>
                <a:latin typeface="Consolas" panose="020B0609020204030204" pitchFamily="49" charset="0"/>
              </a:rPr>
              <a:t>&lt;</a:t>
            </a:r>
            <a:r>
              <a:rPr lang="en-US" sz="1800" dirty="0">
                <a:solidFill>
                  <a:srgbClr val="2B91AF"/>
                </a:solidFill>
                <a:highlight>
                  <a:srgbClr val="FFFFFF"/>
                </a:highlight>
                <a:latin typeface="Consolas" panose="020B0609020204030204" pitchFamily="49" charset="0"/>
              </a:rPr>
              <a:t>House</a:t>
            </a:r>
            <a:r>
              <a:rPr lang="en-US" sz="1800" dirty="0">
                <a:solidFill>
                  <a:srgbClr val="000000"/>
                </a:solidFill>
                <a:highlight>
                  <a:srgbClr val="FFFFFF"/>
                </a:highlight>
                <a:latin typeface="Consolas" panose="020B0609020204030204" pitchFamily="49" charset="0"/>
              </a:rPr>
              <a:t>&gt; </a:t>
            </a:r>
            <a:r>
              <a:rPr lang="en-US" sz="1800" dirty="0" err="1">
                <a:solidFill>
                  <a:srgbClr val="000000"/>
                </a:solidFill>
                <a:highlight>
                  <a:srgbClr val="FFFFFF"/>
                </a:highlight>
                <a:latin typeface="Consolas" panose="020B0609020204030204" pitchFamily="49" charset="0"/>
              </a:rPr>
              <a:t>LoadHousesInParallel</a:t>
            </a:r>
            <a:r>
              <a:rPr lang="en-US" sz="1800" dirty="0">
                <a:solidFill>
                  <a:srgbClr val="000000"/>
                </a:solidFill>
                <a:highlight>
                  <a:srgbClr val="FFFFFF"/>
                </a:highlight>
                <a:latin typeface="Consolas" panose="020B0609020204030204" pitchFamily="49" charset="0"/>
              </a:rPr>
              <a:t>(</a:t>
            </a:r>
            <a:r>
              <a:rPr lang="en-US" sz="1800" dirty="0" err="1">
                <a:solidFill>
                  <a:srgbClr val="0000FF"/>
                </a:solidFill>
                <a:highlight>
                  <a:srgbClr val="FFFFFF"/>
                </a:highlight>
                <a:latin typeface="Consolas" panose="020B0609020204030204" pitchFamily="49" charset="0"/>
              </a:rPr>
              <a:t>int</a:t>
            </a:r>
            <a:r>
              <a:rPr lang="en-US" sz="1800" dirty="0">
                <a:solidFill>
                  <a:srgbClr val="000000"/>
                </a:solidFill>
                <a:highlight>
                  <a:srgbClr val="FFFFFF"/>
                </a:highlight>
                <a:latin typeface="Consolas" panose="020B0609020204030204" pitchFamily="49" charset="0"/>
              </a:rPr>
              <a:t> first, </a:t>
            </a:r>
            <a:r>
              <a:rPr lang="en-US" sz="1800" dirty="0" err="1">
                <a:solidFill>
                  <a:srgbClr val="0000FF"/>
                </a:solidFill>
                <a:highlight>
                  <a:srgbClr val="FFFFFF"/>
                </a:highlight>
                <a:latin typeface="Consolas" panose="020B0609020204030204" pitchFamily="49" charset="0"/>
              </a:rPr>
              <a:t>int</a:t>
            </a:r>
            <a:r>
              <a:rPr lang="en-US" sz="1800" dirty="0">
                <a:solidFill>
                  <a:srgbClr val="000000"/>
                </a:solidFill>
                <a:highlight>
                  <a:srgbClr val="FFFFFF"/>
                </a:highlight>
                <a:latin typeface="Consolas" panose="020B0609020204030204" pitchFamily="49" charset="0"/>
              </a:rPr>
              <a:t> last)</a:t>
            </a:r>
          </a:p>
          <a:p>
            <a:r>
              <a:rPr lang="en-US" sz="1800" dirty="0">
                <a:solidFill>
                  <a:srgbClr val="000000"/>
                </a:solidFill>
                <a:highlight>
                  <a:srgbClr val="FFFFFF"/>
                </a:highlight>
                <a:latin typeface="Consolas" panose="020B0609020204030204" pitchFamily="49" charset="0"/>
              </a:rPr>
              <a:t>{</a:t>
            </a:r>
          </a:p>
          <a:p>
            <a:r>
              <a:rPr lang="en-US" sz="1800" dirty="0">
                <a:solidFill>
                  <a:srgbClr val="000000"/>
                </a:solidFill>
                <a:highlight>
                  <a:srgbClr val="FFFFFF"/>
                </a:highlight>
                <a:latin typeface="Consolas" panose="020B0609020204030204" pitchFamily="49" charset="0"/>
              </a:rPr>
              <a:t>    </a:t>
            </a:r>
            <a:r>
              <a:rPr lang="en-US" sz="1800" dirty="0" err="1">
                <a:solidFill>
                  <a:srgbClr val="0000FF"/>
                </a:solidFill>
                <a:highlight>
                  <a:srgbClr val="FFFFFF"/>
                </a:highlight>
                <a:latin typeface="Consolas" panose="020B0609020204030204" pitchFamily="49" charset="0"/>
              </a:rPr>
              <a:t>var</a:t>
            </a:r>
            <a:r>
              <a:rPr lang="en-US" sz="1800" dirty="0">
                <a:solidFill>
                  <a:srgbClr val="000000"/>
                </a:solidFill>
                <a:highlight>
                  <a:srgbClr val="FFFFFF"/>
                </a:highlight>
                <a:latin typeface="Consolas" panose="020B0609020204030204" pitchFamily="49" charset="0"/>
              </a:rPr>
              <a:t> </a:t>
            </a:r>
            <a:r>
              <a:rPr lang="en-US" sz="1800" dirty="0" err="1">
                <a:solidFill>
                  <a:srgbClr val="000000"/>
                </a:solidFill>
                <a:highlight>
                  <a:srgbClr val="FFFFFF"/>
                </a:highlight>
                <a:latin typeface="Consolas" panose="020B0609020204030204" pitchFamily="49" charset="0"/>
              </a:rPr>
              <a:t>loadedHouses</a:t>
            </a:r>
            <a:r>
              <a:rPr lang="en-US" sz="1800" dirty="0">
                <a:solidFill>
                  <a:srgbClr val="000000"/>
                </a:solidFill>
                <a:highlight>
                  <a:srgbClr val="FFFFFF"/>
                </a:highlight>
                <a:latin typeface="Consolas" panose="020B0609020204030204" pitchFamily="49" charset="0"/>
              </a:rPr>
              <a:t> = </a:t>
            </a:r>
            <a:r>
              <a:rPr lang="en-US" sz="1800" dirty="0">
                <a:solidFill>
                  <a:srgbClr val="0000FF"/>
                </a:solidFill>
                <a:highlight>
                  <a:srgbClr val="FFFFFF"/>
                </a:highlight>
                <a:latin typeface="Consolas" panose="020B0609020204030204" pitchFamily="49" charset="0"/>
              </a:rPr>
              <a:t>new</a:t>
            </a:r>
            <a:r>
              <a:rPr lang="en-US" sz="1800" dirty="0">
                <a:solidFill>
                  <a:srgbClr val="000000"/>
                </a:solidFill>
                <a:highlight>
                  <a:srgbClr val="FFFFFF"/>
                </a:highlight>
                <a:latin typeface="Consolas" panose="020B0609020204030204" pitchFamily="49" charset="0"/>
              </a:rPr>
              <a:t> </a:t>
            </a:r>
            <a:r>
              <a:rPr lang="en-US" sz="1800" dirty="0" err="1">
                <a:solidFill>
                  <a:srgbClr val="2B91AF"/>
                </a:solidFill>
                <a:highlight>
                  <a:srgbClr val="FFFFFF"/>
                </a:highlight>
                <a:latin typeface="Consolas" panose="020B0609020204030204" pitchFamily="49" charset="0"/>
              </a:rPr>
              <a:t>BlockingCollection</a:t>
            </a:r>
            <a:r>
              <a:rPr lang="en-US" sz="1800" dirty="0">
                <a:solidFill>
                  <a:srgbClr val="000000"/>
                </a:solidFill>
                <a:highlight>
                  <a:srgbClr val="FFFFFF"/>
                </a:highlight>
                <a:latin typeface="Consolas" panose="020B0609020204030204" pitchFamily="49" charset="0"/>
              </a:rPr>
              <a:t>&lt;</a:t>
            </a:r>
            <a:r>
              <a:rPr lang="en-US" sz="1800" dirty="0">
                <a:solidFill>
                  <a:srgbClr val="2B91AF"/>
                </a:solidFill>
                <a:highlight>
                  <a:srgbClr val="FFFFFF"/>
                </a:highlight>
                <a:latin typeface="Consolas" panose="020B0609020204030204" pitchFamily="49" charset="0"/>
              </a:rPr>
              <a:t>House</a:t>
            </a:r>
            <a:r>
              <a:rPr lang="en-US" sz="1800" dirty="0">
                <a:solidFill>
                  <a:srgbClr val="000000"/>
                </a:solidFill>
                <a:highlight>
                  <a:srgbClr val="FFFFFF"/>
                </a:highlight>
                <a:latin typeface="Consolas" panose="020B0609020204030204" pitchFamily="49" charset="0"/>
              </a:rPr>
              <a:t>&gt;();</a:t>
            </a:r>
          </a:p>
          <a:p>
            <a:endParaRPr lang="en-US" sz="1800" dirty="0">
              <a:solidFill>
                <a:srgbClr val="000000"/>
              </a:solidFill>
              <a:highlight>
                <a:srgbClr val="FFFFFF"/>
              </a:highlight>
              <a:latin typeface="Consolas" panose="020B0609020204030204" pitchFamily="49" charset="0"/>
            </a:endParaRPr>
          </a:p>
          <a:p>
            <a:r>
              <a:rPr lang="en-US" sz="1800" dirty="0">
                <a:solidFill>
                  <a:srgbClr val="000000"/>
                </a:solidFill>
                <a:highlight>
                  <a:srgbClr val="FFFFFF"/>
                </a:highlight>
                <a:latin typeface="Consolas" panose="020B0609020204030204" pitchFamily="49" charset="0"/>
              </a:rPr>
              <a:t>    </a:t>
            </a:r>
            <a:r>
              <a:rPr lang="en-US" sz="1800" dirty="0" err="1">
                <a:solidFill>
                  <a:srgbClr val="2B91AF"/>
                </a:solidFill>
                <a:effectLst>
                  <a:glow rad="254000">
                    <a:srgbClr val="FFFF00"/>
                  </a:glow>
                </a:effectLst>
                <a:highlight>
                  <a:srgbClr val="FFFFFF"/>
                </a:highlight>
                <a:latin typeface="Consolas" panose="020B0609020204030204" pitchFamily="49" charset="0"/>
              </a:rPr>
              <a:t>Parallel</a:t>
            </a:r>
            <a:r>
              <a:rPr lang="en-US" sz="1800" dirty="0" err="1">
                <a:solidFill>
                  <a:srgbClr val="000000"/>
                </a:solidFill>
                <a:effectLst>
                  <a:glow rad="254000">
                    <a:srgbClr val="FFFF00"/>
                  </a:glow>
                </a:effectLst>
                <a:highlight>
                  <a:srgbClr val="FFFFFF"/>
                </a:highlight>
                <a:latin typeface="Consolas" panose="020B0609020204030204" pitchFamily="49" charset="0"/>
              </a:rPr>
              <a:t>.For</a:t>
            </a:r>
            <a:r>
              <a:rPr lang="en-US" sz="1800" dirty="0">
                <a:solidFill>
                  <a:srgbClr val="000000"/>
                </a:solidFill>
                <a:highlight>
                  <a:srgbClr val="FFFFFF"/>
                </a:highlight>
                <a:latin typeface="Consolas" panose="020B0609020204030204" pitchFamily="49" charset="0"/>
              </a:rPr>
              <a:t>(first, last+1, </a:t>
            </a:r>
            <a:r>
              <a:rPr lang="en-US" sz="1800" dirty="0" err="1">
                <a:solidFill>
                  <a:srgbClr val="000000"/>
                </a:solidFill>
                <a:highlight>
                  <a:srgbClr val="FFFFFF"/>
                </a:highlight>
                <a:latin typeface="Consolas" panose="020B0609020204030204" pitchFamily="49" charset="0"/>
              </a:rPr>
              <a:t>i</a:t>
            </a:r>
            <a:r>
              <a:rPr lang="en-US" sz="1800" dirty="0">
                <a:solidFill>
                  <a:srgbClr val="000000"/>
                </a:solidFill>
                <a:highlight>
                  <a:srgbClr val="FFFFFF"/>
                </a:highlight>
                <a:latin typeface="Consolas" panose="020B0609020204030204" pitchFamily="49" charset="0"/>
              </a:rPr>
              <a:t> =&gt; {</a:t>
            </a:r>
          </a:p>
          <a:p>
            <a:r>
              <a:rPr lang="en-US" sz="1800" dirty="0">
                <a:solidFill>
                  <a:srgbClr val="000000"/>
                </a:solidFill>
                <a:highlight>
                  <a:srgbClr val="FFFFFF"/>
                </a:highlight>
                <a:latin typeface="Consolas" panose="020B0609020204030204" pitchFamily="49" charset="0"/>
              </a:rPr>
              <a:t>        </a:t>
            </a:r>
            <a:r>
              <a:rPr lang="en-US" sz="1800" dirty="0">
                <a:solidFill>
                  <a:srgbClr val="2B91AF"/>
                </a:solidFill>
                <a:highlight>
                  <a:srgbClr val="FFFFFF"/>
                </a:highlight>
                <a:latin typeface="Consolas" panose="020B0609020204030204" pitchFamily="49" charset="0"/>
              </a:rPr>
              <a:t>House</a:t>
            </a:r>
            <a:r>
              <a:rPr lang="en-US" sz="1800" dirty="0">
                <a:solidFill>
                  <a:srgbClr val="000000"/>
                </a:solidFill>
                <a:highlight>
                  <a:srgbClr val="FFFFFF"/>
                </a:highlight>
                <a:latin typeface="Consolas" panose="020B0609020204030204" pitchFamily="49" charset="0"/>
              </a:rPr>
              <a:t> </a:t>
            </a:r>
            <a:r>
              <a:rPr lang="en-US" sz="1800" dirty="0" err="1">
                <a:solidFill>
                  <a:srgbClr val="000000"/>
                </a:solidFill>
                <a:highlight>
                  <a:srgbClr val="FFFFFF"/>
                </a:highlight>
                <a:latin typeface="Consolas" panose="020B0609020204030204" pitchFamily="49" charset="0"/>
              </a:rPr>
              <a:t>house</a:t>
            </a:r>
            <a:r>
              <a:rPr lang="en-US" sz="1800" dirty="0">
                <a:solidFill>
                  <a:srgbClr val="000000"/>
                </a:solidFill>
                <a:highlight>
                  <a:srgbClr val="FFFFFF"/>
                </a:highlight>
                <a:latin typeface="Consolas" panose="020B0609020204030204" pitchFamily="49" charset="0"/>
              </a:rPr>
              <a:t> = </a:t>
            </a:r>
            <a:r>
              <a:rPr lang="en-US" sz="1800" dirty="0" err="1">
                <a:solidFill>
                  <a:srgbClr val="2B91AF"/>
                </a:solidFill>
                <a:highlight>
                  <a:srgbClr val="FFFFFF"/>
                </a:highlight>
                <a:latin typeface="Consolas" panose="020B0609020204030204" pitchFamily="49" charset="0"/>
              </a:rPr>
              <a:t>House</a:t>
            </a:r>
            <a:r>
              <a:rPr lang="en-US" sz="1800" dirty="0" err="1">
                <a:solidFill>
                  <a:srgbClr val="000000"/>
                </a:solidFill>
                <a:highlight>
                  <a:srgbClr val="FFFFFF"/>
                </a:highlight>
                <a:latin typeface="Consolas" panose="020B0609020204030204" pitchFamily="49" charset="0"/>
              </a:rPr>
              <a:t>.Deserialize</a:t>
            </a:r>
            <a:r>
              <a:rPr lang="en-US" sz="1800" dirty="0">
                <a:solidFill>
                  <a:srgbClr val="000000"/>
                </a:solidFill>
                <a:highlight>
                  <a:srgbClr val="FFFFFF"/>
                </a:highlight>
                <a:latin typeface="Consolas" panose="020B0609020204030204" pitchFamily="49" charset="0"/>
              </a:rPr>
              <a:t>(</a:t>
            </a:r>
            <a:r>
              <a:rPr lang="en-US" sz="1800" dirty="0" err="1">
                <a:solidFill>
                  <a:srgbClr val="000000"/>
                </a:solidFill>
                <a:highlight>
                  <a:srgbClr val="FFFFFF"/>
                </a:highlight>
                <a:latin typeface="Consolas" panose="020B0609020204030204" pitchFamily="49" charset="0"/>
              </a:rPr>
              <a:t>i</a:t>
            </a:r>
            <a:r>
              <a:rPr lang="en-US" sz="1800" dirty="0">
                <a:solidFill>
                  <a:srgbClr val="000000"/>
                </a:solidFill>
                <a:highlight>
                  <a:srgbClr val="FFFFFF"/>
                </a:highlight>
                <a:latin typeface="Consolas" panose="020B0609020204030204" pitchFamily="49" charset="0"/>
              </a:rPr>
              <a:t>);</a:t>
            </a:r>
          </a:p>
          <a:p>
            <a:r>
              <a:rPr lang="en-US" sz="1800" dirty="0">
                <a:solidFill>
                  <a:srgbClr val="000000"/>
                </a:solidFill>
                <a:highlight>
                  <a:srgbClr val="FFFFFF"/>
                </a:highlight>
                <a:latin typeface="Consolas" panose="020B0609020204030204" pitchFamily="49" charset="0"/>
              </a:rPr>
              <a:t>        </a:t>
            </a:r>
            <a:r>
              <a:rPr lang="en-US" sz="1800" dirty="0" err="1">
                <a:solidFill>
                  <a:srgbClr val="000000"/>
                </a:solidFill>
                <a:highlight>
                  <a:srgbClr val="FFFFFF"/>
                </a:highlight>
                <a:latin typeface="Consolas" panose="020B0609020204030204" pitchFamily="49" charset="0"/>
              </a:rPr>
              <a:t>loadedHouses.Add</a:t>
            </a:r>
            <a:r>
              <a:rPr lang="en-US" sz="1800" dirty="0">
                <a:solidFill>
                  <a:srgbClr val="000000"/>
                </a:solidFill>
                <a:highlight>
                  <a:srgbClr val="FFFFFF"/>
                </a:highlight>
                <a:latin typeface="Consolas" panose="020B0609020204030204" pitchFamily="49" charset="0"/>
              </a:rPr>
              <a:t>(house);</a:t>
            </a:r>
          </a:p>
          <a:p>
            <a:r>
              <a:rPr lang="en-US" sz="1800" dirty="0">
                <a:solidFill>
                  <a:srgbClr val="000000"/>
                </a:solidFill>
                <a:highlight>
                  <a:srgbClr val="FFFFFF"/>
                </a:highlight>
                <a:latin typeface="Consolas" panose="020B0609020204030204" pitchFamily="49" charset="0"/>
              </a:rPr>
              <a:t>    });</a:t>
            </a:r>
          </a:p>
          <a:p>
            <a:endParaRPr lang="en-US" sz="1800" dirty="0">
              <a:solidFill>
                <a:srgbClr val="000000"/>
              </a:solidFill>
              <a:highlight>
                <a:srgbClr val="FFFFFF"/>
              </a:highlight>
              <a:latin typeface="Consolas" panose="020B0609020204030204" pitchFamily="49" charset="0"/>
            </a:endParaRPr>
          </a:p>
          <a:p>
            <a:r>
              <a:rPr lang="en-US" sz="1800" dirty="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return</a:t>
            </a:r>
            <a:r>
              <a:rPr lang="en-US" sz="1800" dirty="0">
                <a:solidFill>
                  <a:srgbClr val="000000"/>
                </a:solidFill>
                <a:highlight>
                  <a:srgbClr val="FFFFFF"/>
                </a:highlight>
                <a:latin typeface="Consolas" panose="020B0609020204030204" pitchFamily="49" charset="0"/>
              </a:rPr>
              <a:t> </a:t>
            </a:r>
            <a:r>
              <a:rPr lang="en-US" sz="1800" dirty="0" err="1">
                <a:solidFill>
                  <a:srgbClr val="000000"/>
                </a:solidFill>
                <a:highlight>
                  <a:srgbClr val="FFFFFF"/>
                </a:highlight>
                <a:latin typeface="Consolas" panose="020B0609020204030204" pitchFamily="49" charset="0"/>
              </a:rPr>
              <a:t>loadedHouses.ToList</a:t>
            </a:r>
            <a:r>
              <a:rPr lang="en-US" sz="1800" dirty="0">
                <a:solidFill>
                  <a:srgbClr val="000000"/>
                </a:solidFill>
                <a:highlight>
                  <a:srgbClr val="FFFFFF"/>
                </a:highlight>
                <a:latin typeface="Consolas" panose="020B0609020204030204" pitchFamily="49" charset="0"/>
              </a:rPr>
              <a:t>();</a:t>
            </a:r>
          </a:p>
          <a:p>
            <a:r>
              <a:rPr lang="en-US" sz="1800" dirty="0">
                <a:solidFill>
                  <a:srgbClr val="000000"/>
                </a:solidFill>
                <a:highlight>
                  <a:srgbClr val="FFFFFF"/>
                </a:highlight>
                <a:latin typeface="Consolas" panose="020B0609020204030204" pitchFamily="49" charset="0"/>
              </a:rPr>
              <a:t>}</a:t>
            </a:r>
          </a:p>
        </p:txBody>
      </p:sp>
      <p:sp>
        <p:nvSpPr>
          <p:cNvPr id="2" name="Title 1"/>
          <p:cNvSpPr>
            <a:spLocks noGrp="1"/>
          </p:cNvSpPr>
          <p:nvPr>
            <p:ph type="title"/>
          </p:nvPr>
        </p:nvSpPr>
        <p:spPr/>
        <p:txBody>
          <a:bodyPr/>
          <a:lstStyle/>
          <a:p>
            <a:r>
              <a:rPr lang="en-US" dirty="0" err="1">
                <a:gradFill>
                  <a:gsLst>
                    <a:gs pos="0">
                      <a:srgbClr val="FFFFFF"/>
                    </a:gs>
                    <a:gs pos="100000">
                      <a:srgbClr val="FFFFFF"/>
                    </a:gs>
                  </a:gsLst>
                  <a:lin ang="5400000" scaled="0"/>
                </a:gradFill>
              </a:rPr>
              <a:t>Threadpool</a:t>
            </a:r>
            <a:endParaRPr lang="en-US" dirty="0"/>
          </a:p>
        </p:txBody>
      </p:sp>
      <p:sp>
        <p:nvSpPr>
          <p:cNvPr id="7" name="Flowchart: Magnetic Disk 6"/>
          <p:cNvSpPr/>
          <p:nvPr/>
        </p:nvSpPr>
        <p:spPr bwMode="auto">
          <a:xfrm>
            <a:off x="1330923" y="2660210"/>
            <a:ext cx="2057400" cy="2628900"/>
          </a:xfrm>
          <a:prstGeom prst="flowChartMagneticDisk">
            <a:avLst/>
          </a:prstGeom>
          <a:solidFill>
            <a:srgbClr val="FFFF99"/>
          </a:solidFill>
          <a:ln>
            <a:solidFill>
              <a:srgbClr val="00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8" name="Rectangle 7"/>
          <p:cNvSpPr/>
          <p:nvPr/>
        </p:nvSpPr>
        <p:spPr bwMode="auto">
          <a:xfrm rot="2315391">
            <a:off x="1423860" y="3630274"/>
            <a:ext cx="734157" cy="457200"/>
          </a:xfrm>
          <a:prstGeom prst="rect">
            <a:avLst/>
          </a:prstGeom>
          <a:solidFill>
            <a:schemeClr val="bg1">
              <a:lumMod val="40000"/>
              <a:lumOff val="60000"/>
            </a:schemeClr>
          </a:solidFill>
          <a:ln w="38100">
            <a:solidFill>
              <a:schemeClr val="bg1">
                <a:lumMod val="40000"/>
                <a:lumOff val="6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dirty="0">
                <a:solidFill>
                  <a:srgbClr val="000000"/>
                </a:solidFill>
              </a:rPr>
              <a:t>1</a:t>
            </a:r>
          </a:p>
        </p:txBody>
      </p:sp>
      <p:sp>
        <p:nvSpPr>
          <p:cNvPr id="9" name="Rectangle 8"/>
          <p:cNvSpPr/>
          <p:nvPr/>
        </p:nvSpPr>
        <p:spPr bwMode="auto">
          <a:xfrm rot="20441060">
            <a:off x="2535664" y="3559784"/>
            <a:ext cx="734157" cy="457200"/>
          </a:xfrm>
          <a:prstGeom prst="rect">
            <a:avLst/>
          </a:prstGeom>
          <a:solidFill>
            <a:schemeClr val="bg1">
              <a:lumMod val="40000"/>
              <a:lumOff val="60000"/>
            </a:schemeClr>
          </a:solidFill>
          <a:ln w="38100">
            <a:solidFill>
              <a:schemeClr val="bg1">
                <a:lumMod val="40000"/>
                <a:lumOff val="6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dirty="0">
                <a:solidFill>
                  <a:srgbClr val="000000"/>
                </a:solidFill>
              </a:rPr>
              <a:t>2</a:t>
            </a:r>
          </a:p>
        </p:txBody>
      </p:sp>
      <p:sp>
        <p:nvSpPr>
          <p:cNvPr id="10" name="Rectangle 9"/>
          <p:cNvSpPr/>
          <p:nvPr/>
        </p:nvSpPr>
        <p:spPr bwMode="auto">
          <a:xfrm>
            <a:off x="2581842" y="4565210"/>
            <a:ext cx="734157" cy="457200"/>
          </a:xfrm>
          <a:prstGeom prst="rect">
            <a:avLst/>
          </a:prstGeom>
          <a:solidFill>
            <a:schemeClr val="bg1">
              <a:lumMod val="40000"/>
              <a:lumOff val="60000"/>
            </a:schemeClr>
          </a:solidFill>
          <a:ln w="38100">
            <a:solidFill>
              <a:schemeClr val="bg1">
                <a:lumMod val="40000"/>
                <a:lumOff val="6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dirty="0">
                <a:solidFill>
                  <a:srgbClr val="000000"/>
                </a:solidFill>
              </a:rPr>
              <a:t>3</a:t>
            </a:r>
          </a:p>
        </p:txBody>
      </p:sp>
      <p:sp>
        <p:nvSpPr>
          <p:cNvPr id="11" name="Rectangle 10"/>
          <p:cNvSpPr/>
          <p:nvPr/>
        </p:nvSpPr>
        <p:spPr bwMode="auto">
          <a:xfrm rot="18424794">
            <a:off x="2092922" y="4085488"/>
            <a:ext cx="734157" cy="457200"/>
          </a:xfrm>
          <a:prstGeom prst="rect">
            <a:avLst/>
          </a:prstGeom>
          <a:solidFill>
            <a:schemeClr val="bg1">
              <a:lumMod val="40000"/>
              <a:lumOff val="60000"/>
            </a:schemeClr>
          </a:solidFill>
          <a:ln w="38100">
            <a:solidFill>
              <a:schemeClr val="bg1">
                <a:lumMod val="40000"/>
                <a:lumOff val="60000"/>
              </a:schemeClr>
            </a:solidFill>
            <a:headEnd type="none" w="med" len="med"/>
            <a:tailEnd type="none" w="med" len="me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dirty="0">
                <a:solidFill>
                  <a:srgbClr val="000000"/>
                </a:solidFill>
              </a:rPr>
              <a:t>4</a:t>
            </a:r>
          </a:p>
        </p:txBody>
      </p:sp>
      <p:sp>
        <p:nvSpPr>
          <p:cNvPr id="12" name="Rectangle 11"/>
          <p:cNvSpPr/>
          <p:nvPr/>
        </p:nvSpPr>
        <p:spPr bwMode="auto">
          <a:xfrm rot="1365348">
            <a:off x="1565615" y="4595175"/>
            <a:ext cx="734156" cy="457199"/>
          </a:xfrm>
          <a:prstGeom prst="rect">
            <a:avLst/>
          </a:prstGeom>
          <a:solidFill>
            <a:schemeClr val="bg1">
              <a:lumMod val="40000"/>
              <a:lumOff val="60000"/>
            </a:schemeClr>
          </a:solidFill>
          <a:ln w="38100">
            <a:solidFill>
              <a:schemeClr val="bg1">
                <a:lumMod val="40000"/>
                <a:lumOff val="6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dirty="0">
                <a:solidFill>
                  <a:srgbClr val="000000"/>
                </a:solidFill>
              </a:rPr>
              <a:t>5</a:t>
            </a:r>
          </a:p>
        </p:txBody>
      </p:sp>
      <p:cxnSp>
        <p:nvCxnSpPr>
          <p:cNvPr id="4" name="Straight Arrow Connector 3"/>
          <p:cNvCxnSpPr/>
          <p:nvPr/>
        </p:nvCxnSpPr>
        <p:spPr>
          <a:xfrm flipH="1">
            <a:off x="7220404" y="2296092"/>
            <a:ext cx="1552" cy="3514254"/>
          </a:xfrm>
          <a:prstGeom prst="straightConnector1">
            <a:avLst/>
          </a:prstGeom>
          <a:ln w="57150">
            <a:solidFill>
              <a:schemeClr val="accent5">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p:cNvCxnSpPr/>
          <p:nvPr/>
        </p:nvCxnSpPr>
        <p:spPr>
          <a:xfrm>
            <a:off x="5789450" y="2278062"/>
            <a:ext cx="31860" cy="3508221"/>
          </a:xfrm>
          <a:prstGeom prst="straightConnector1">
            <a:avLst/>
          </a:prstGeom>
          <a:ln w="57150">
            <a:solidFill>
              <a:schemeClr val="bg2">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6" name="Group 25"/>
          <p:cNvGrpSpPr/>
          <p:nvPr/>
        </p:nvGrpSpPr>
        <p:grpSpPr>
          <a:xfrm>
            <a:off x="4541837" y="5810346"/>
            <a:ext cx="3125137" cy="1041150"/>
            <a:chOff x="4541837" y="5810346"/>
            <a:chExt cx="3125137" cy="1041150"/>
          </a:xfrm>
        </p:grpSpPr>
        <p:sp>
          <p:nvSpPr>
            <p:cNvPr id="13" name="Right Brace 12"/>
            <p:cNvSpPr/>
            <p:nvPr/>
          </p:nvSpPr>
          <p:spPr>
            <a:xfrm rot="5400000">
              <a:off x="6267519" y="4800199"/>
              <a:ext cx="389308" cy="2409602"/>
            </a:xfrm>
            <a:prstGeom prst="rightBrace">
              <a:avLst>
                <a:gd name="adj1" fmla="val 50688"/>
                <a:gd name="adj2" fmla="val 50614"/>
              </a:avLst>
            </a:prstGeom>
            <a:ln w="38100">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FFFFFF"/>
                </a:solidFill>
              </a:endParaRPr>
            </a:p>
          </p:txBody>
        </p:sp>
        <p:cxnSp>
          <p:nvCxnSpPr>
            <p:cNvPr id="14" name="Straight Arrow Connector 13"/>
            <p:cNvCxnSpPr/>
            <p:nvPr/>
          </p:nvCxnSpPr>
          <p:spPr>
            <a:xfrm flipH="1">
              <a:off x="6447183" y="6176558"/>
              <a:ext cx="12678" cy="589523"/>
            </a:xfrm>
            <a:prstGeom prst="straightConnector1">
              <a:avLst/>
            </a:prstGeom>
            <a:ln w="381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4541837" y="6233602"/>
              <a:ext cx="1834835" cy="617894"/>
            </a:xfrm>
            <a:prstGeom prst="rect">
              <a:avLst/>
            </a:prstGeom>
            <a:noFill/>
          </p:spPr>
          <p:txBody>
            <a:bodyPr wrap="none" lIns="0" tIns="0" rIns="0" bIns="0" rtlCol="0" anchor="ctr" anchorCtr="1">
              <a:noAutofit/>
            </a:bodyPr>
            <a:lstStyle/>
            <a:p>
              <a:pPr algn="ctr">
                <a:lnSpc>
                  <a:spcPct val="90000"/>
                </a:lnSpc>
                <a:spcAft>
                  <a:spcPts val="600"/>
                </a:spcAft>
              </a:pPr>
              <a:r>
                <a:rPr lang="en-US" sz="2400" dirty="0">
                  <a:solidFill>
                    <a:srgbClr val="000000"/>
                  </a:solidFill>
                </a:rPr>
                <a:t>response out</a:t>
              </a:r>
              <a:br>
                <a:rPr lang="en-US" sz="2400" dirty="0">
                  <a:solidFill>
                    <a:srgbClr val="000000"/>
                  </a:solidFill>
                </a:rPr>
              </a:br>
              <a:r>
                <a:rPr lang="en-US" sz="2400" dirty="0">
                  <a:solidFill>
                    <a:srgbClr val="000000"/>
                  </a:solidFill>
                </a:rPr>
                <a:t>300ms</a:t>
              </a:r>
            </a:p>
          </p:txBody>
        </p:sp>
      </p:grpSp>
      <p:sp>
        <p:nvSpPr>
          <p:cNvPr id="16" name="Rectangle 15"/>
          <p:cNvSpPr/>
          <p:nvPr/>
        </p:nvSpPr>
        <p:spPr bwMode="auto">
          <a:xfrm>
            <a:off x="5178267" y="2681087"/>
            <a:ext cx="1219200" cy="838200"/>
          </a:xfrm>
          <a:prstGeom prst="rect">
            <a:avLst/>
          </a:prstGeom>
          <a:solidFill>
            <a:schemeClr val="accent1">
              <a:lumMod val="20000"/>
              <a:lumOff val="80000"/>
            </a:schemeClr>
          </a:solidFill>
          <a:ln w="381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dirty="0">
                <a:solidFill>
                  <a:srgbClr val="000000"/>
                </a:solidFill>
              </a:rPr>
              <a:t>work1</a:t>
            </a:r>
          </a:p>
        </p:txBody>
      </p:sp>
      <p:sp>
        <p:nvSpPr>
          <p:cNvPr id="17" name="Rectangle 16"/>
          <p:cNvSpPr/>
          <p:nvPr/>
        </p:nvSpPr>
        <p:spPr bwMode="auto">
          <a:xfrm>
            <a:off x="6619081" y="2697162"/>
            <a:ext cx="1219200" cy="838200"/>
          </a:xfrm>
          <a:prstGeom prst="rect">
            <a:avLst/>
          </a:prstGeom>
          <a:solidFill>
            <a:schemeClr val="accent2">
              <a:lumMod val="20000"/>
              <a:lumOff val="80000"/>
            </a:schemeClr>
          </a:solidFill>
          <a:ln w="381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dirty="0">
                <a:solidFill>
                  <a:srgbClr val="000000"/>
                </a:solidFill>
              </a:rPr>
              <a:t>work2</a:t>
            </a:r>
          </a:p>
        </p:txBody>
      </p:sp>
      <p:sp>
        <p:nvSpPr>
          <p:cNvPr id="18" name="Rectangle 17"/>
          <p:cNvSpPr/>
          <p:nvPr/>
        </p:nvSpPr>
        <p:spPr bwMode="auto">
          <a:xfrm>
            <a:off x="5178267" y="3695089"/>
            <a:ext cx="1219200" cy="838200"/>
          </a:xfrm>
          <a:prstGeom prst="rect">
            <a:avLst/>
          </a:prstGeom>
          <a:solidFill>
            <a:schemeClr val="accent1">
              <a:lumMod val="20000"/>
              <a:lumOff val="80000"/>
            </a:schemeClr>
          </a:solidFill>
          <a:ln w="381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dirty="0">
                <a:solidFill>
                  <a:srgbClr val="000000"/>
                </a:solidFill>
              </a:rPr>
              <a:t>work3</a:t>
            </a:r>
          </a:p>
        </p:txBody>
      </p:sp>
      <p:sp>
        <p:nvSpPr>
          <p:cNvPr id="19" name="Rectangle 18"/>
          <p:cNvSpPr/>
          <p:nvPr/>
        </p:nvSpPr>
        <p:spPr bwMode="auto">
          <a:xfrm>
            <a:off x="6603303" y="3687552"/>
            <a:ext cx="1219200" cy="838200"/>
          </a:xfrm>
          <a:prstGeom prst="rect">
            <a:avLst/>
          </a:prstGeom>
          <a:solidFill>
            <a:schemeClr val="accent2">
              <a:lumMod val="20000"/>
              <a:lumOff val="80000"/>
            </a:schemeClr>
          </a:solidFill>
          <a:ln w="381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dirty="0">
                <a:solidFill>
                  <a:srgbClr val="000000"/>
                </a:solidFill>
              </a:rPr>
              <a:t>work4</a:t>
            </a:r>
          </a:p>
        </p:txBody>
      </p:sp>
      <p:sp>
        <p:nvSpPr>
          <p:cNvPr id="20" name="Rectangle 19"/>
          <p:cNvSpPr/>
          <p:nvPr/>
        </p:nvSpPr>
        <p:spPr bwMode="auto">
          <a:xfrm>
            <a:off x="5178267" y="4705759"/>
            <a:ext cx="1219200" cy="838200"/>
          </a:xfrm>
          <a:prstGeom prst="rect">
            <a:avLst/>
          </a:prstGeom>
          <a:solidFill>
            <a:schemeClr val="accent1">
              <a:lumMod val="20000"/>
              <a:lumOff val="80000"/>
            </a:schemeClr>
          </a:solidFill>
          <a:ln w="381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dirty="0">
                <a:solidFill>
                  <a:srgbClr val="000000"/>
                </a:solidFill>
              </a:rPr>
              <a:t>work5</a:t>
            </a:r>
          </a:p>
        </p:txBody>
      </p:sp>
      <p:grpSp>
        <p:nvGrpSpPr>
          <p:cNvPr id="23" name="Group 22"/>
          <p:cNvGrpSpPr/>
          <p:nvPr/>
        </p:nvGrpSpPr>
        <p:grpSpPr>
          <a:xfrm>
            <a:off x="3779837" y="1439862"/>
            <a:ext cx="3887137" cy="534400"/>
            <a:chOff x="3779837" y="1439862"/>
            <a:chExt cx="3887137" cy="534400"/>
          </a:xfrm>
        </p:grpSpPr>
        <p:sp>
          <p:nvSpPr>
            <p:cNvPr id="6" name="TextBox 5"/>
            <p:cNvSpPr txBox="1"/>
            <p:nvPr/>
          </p:nvSpPr>
          <p:spPr>
            <a:xfrm>
              <a:off x="5389568" y="1479236"/>
              <a:ext cx="2277406" cy="495026"/>
            </a:xfrm>
            <a:prstGeom prst="rect">
              <a:avLst/>
            </a:prstGeom>
            <a:noFill/>
            <a:ln>
              <a:solidFill>
                <a:srgbClr val="000000"/>
              </a:solidFill>
            </a:ln>
          </p:spPr>
          <p:txBody>
            <a:bodyPr wrap="none" lIns="0" tIns="0" rIns="0" bIns="0" rtlCol="0" anchor="ctr" anchorCtr="1">
              <a:noAutofit/>
            </a:bodyPr>
            <a:lstStyle/>
            <a:p>
              <a:pPr algn="ctr">
                <a:lnSpc>
                  <a:spcPct val="90000"/>
                </a:lnSpc>
                <a:spcAft>
                  <a:spcPts val="600"/>
                </a:spcAft>
              </a:pPr>
              <a:r>
                <a:rPr lang="en-US" sz="2400" dirty="0" err="1">
                  <a:solidFill>
                    <a:srgbClr val="000000"/>
                  </a:solidFill>
                </a:rPr>
                <a:t>Parallel.For</a:t>
              </a:r>
              <a:endParaRPr lang="en-US" sz="2400" dirty="0">
                <a:solidFill>
                  <a:srgbClr val="000000"/>
                </a:solidFill>
              </a:endParaRPr>
            </a:p>
          </p:txBody>
        </p:sp>
        <p:cxnSp>
          <p:nvCxnSpPr>
            <p:cNvPr id="21" name="Straight Arrow Connector 20"/>
            <p:cNvCxnSpPr/>
            <p:nvPr/>
          </p:nvCxnSpPr>
          <p:spPr>
            <a:xfrm>
              <a:off x="4070308" y="1439862"/>
              <a:ext cx="1219200" cy="152400"/>
            </a:xfrm>
            <a:prstGeom prst="straightConnector1">
              <a:avLst/>
            </a:prstGeom>
            <a:ln w="5715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rot="378021">
              <a:off x="3779837" y="1560521"/>
              <a:ext cx="1397828" cy="338062"/>
            </a:xfrm>
            <a:prstGeom prst="rect">
              <a:avLst/>
            </a:prstGeom>
            <a:noFill/>
          </p:spPr>
          <p:txBody>
            <a:bodyPr wrap="none" lIns="0" tIns="0" rIns="0" bIns="0" rtlCol="0" anchor="ctr" anchorCtr="1">
              <a:noAutofit/>
            </a:bodyPr>
            <a:lstStyle/>
            <a:p>
              <a:pPr algn="ctr">
                <a:lnSpc>
                  <a:spcPct val="90000"/>
                </a:lnSpc>
                <a:spcAft>
                  <a:spcPts val="600"/>
                </a:spcAft>
              </a:pPr>
              <a:r>
                <a:rPr lang="en-US" sz="2400" dirty="0">
                  <a:solidFill>
                    <a:srgbClr val="000000"/>
                  </a:solidFill>
                </a:rPr>
                <a:t>request in</a:t>
              </a:r>
            </a:p>
          </p:txBody>
        </p:sp>
      </p:grpSp>
    </p:spTree>
    <p:extLst>
      <p:ext uri="{BB962C8B-B14F-4D97-AF65-F5344CB8AC3E}">
        <p14:creationId xmlns:p14="http://schemas.microsoft.com/office/powerpoint/2010/main" val="258375961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1" fill="hold" grpId="0" nodeType="clickEffect">
                                  <p:stCondLst>
                                    <p:cond delay="0"/>
                                  </p:stCondLst>
                                  <p:childTnLst>
                                    <p:animEffect transition="out" filter="wipe(up)">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par>
                                <p:cTn id="8" presetID="22" presetClass="entr" presetSubtype="1" fill="hold"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wipe(up)">
                                      <p:cBhvr>
                                        <p:cTn id="10" dur="500"/>
                                        <p:tgtEl>
                                          <p:spTgt spid="23"/>
                                        </p:tgtEl>
                                      </p:cBhvr>
                                    </p:animEffect>
                                  </p:childTnLst>
                                </p:cTn>
                              </p:par>
                            </p:childTnLst>
                          </p:cTn>
                        </p:par>
                        <p:par>
                          <p:cTn id="11" fill="hold">
                            <p:stCondLst>
                              <p:cond delay="500"/>
                            </p:stCondLst>
                            <p:childTnLst>
                              <p:par>
                                <p:cTn id="12" presetID="10" presetClass="entr" presetSubtype="0" fill="hold" grpId="1" nodeType="after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par>
                                <p:cTn id="15" presetID="10" presetClass="entr" presetSubtype="0" fill="hold" grpId="1" nodeType="with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par>
                                <p:cTn id="18" presetID="10" presetClass="entr" presetSubtype="0" fill="hold" grpId="1" nodeType="with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par>
                                <p:cTn id="21" presetID="10" presetClass="entr" presetSubtype="0" fill="hold" grpId="1" nodeType="with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par>
                                <p:cTn id="24" presetID="10" presetClass="entr" presetSubtype="0" fill="hold" grpId="1" nodeType="with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500"/>
                                        <p:tgtEl>
                                          <p:spTgt spid="12"/>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500"/>
                                        <p:tgtEl>
                                          <p:spTgt spid="7"/>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1" fill="hold" nodeType="clickEffect">
                                  <p:stCondLst>
                                    <p:cond delay="0"/>
                                  </p:stCondLst>
                                  <p:childTnLst>
                                    <p:set>
                                      <p:cBhvr>
                                        <p:cTn id="33" dur="1" fill="hold">
                                          <p:stCondLst>
                                            <p:cond delay="0"/>
                                          </p:stCondLst>
                                        </p:cTn>
                                        <p:tgtEl>
                                          <p:spTgt spid="5"/>
                                        </p:tgtEl>
                                        <p:attrNameLst>
                                          <p:attrName>style.visibility</p:attrName>
                                        </p:attrNameLst>
                                      </p:cBhvr>
                                      <p:to>
                                        <p:strVal val="visible"/>
                                      </p:to>
                                    </p:set>
                                    <p:animEffect transition="in" filter="wipe(up)">
                                      <p:cBhvr>
                                        <p:cTn id="34" dur="1500"/>
                                        <p:tgtEl>
                                          <p:spTgt spid="5"/>
                                        </p:tgtEl>
                                      </p:cBhvr>
                                    </p:animEffect>
                                  </p:childTnLst>
                                </p:cTn>
                              </p:par>
                              <p:par>
                                <p:cTn id="35" presetID="22" presetClass="entr" presetSubtype="1" fill="hold" nodeType="withEffect">
                                  <p:stCondLst>
                                    <p:cond delay="0"/>
                                  </p:stCondLst>
                                  <p:childTnLst>
                                    <p:set>
                                      <p:cBhvr>
                                        <p:cTn id="36" dur="1" fill="hold">
                                          <p:stCondLst>
                                            <p:cond delay="0"/>
                                          </p:stCondLst>
                                        </p:cTn>
                                        <p:tgtEl>
                                          <p:spTgt spid="4"/>
                                        </p:tgtEl>
                                        <p:attrNameLst>
                                          <p:attrName>style.visibility</p:attrName>
                                        </p:attrNameLst>
                                      </p:cBhvr>
                                      <p:to>
                                        <p:strVal val="visible"/>
                                      </p:to>
                                    </p:set>
                                    <p:animEffect transition="in" filter="wipe(up)">
                                      <p:cBhvr>
                                        <p:cTn id="37" dur="1500"/>
                                        <p:tgtEl>
                                          <p:spTgt spid="4"/>
                                        </p:tgtEl>
                                      </p:cBhvr>
                                    </p:animEffect>
                                  </p:childTnLst>
                                </p:cTn>
                              </p:par>
                              <p:par>
                                <p:cTn id="38" presetID="22" presetClass="entr" presetSubtype="1" fill="hold" grpId="0" nodeType="withEffect">
                                  <p:stCondLst>
                                    <p:cond delay="0"/>
                                  </p:stCondLst>
                                  <p:childTnLst>
                                    <p:set>
                                      <p:cBhvr>
                                        <p:cTn id="39" dur="1" fill="hold">
                                          <p:stCondLst>
                                            <p:cond delay="0"/>
                                          </p:stCondLst>
                                        </p:cTn>
                                        <p:tgtEl>
                                          <p:spTgt spid="16"/>
                                        </p:tgtEl>
                                        <p:attrNameLst>
                                          <p:attrName>style.visibility</p:attrName>
                                        </p:attrNameLst>
                                      </p:cBhvr>
                                      <p:to>
                                        <p:strVal val="visible"/>
                                      </p:to>
                                    </p:set>
                                    <p:animEffect transition="in" filter="wipe(up)">
                                      <p:cBhvr>
                                        <p:cTn id="40" dur="500"/>
                                        <p:tgtEl>
                                          <p:spTgt spid="16"/>
                                        </p:tgtEl>
                                      </p:cBhvr>
                                    </p:animEffect>
                                  </p:childTnLst>
                                </p:cTn>
                              </p:par>
                              <p:par>
                                <p:cTn id="41" presetID="22" presetClass="entr" presetSubtype="1" fill="hold" grpId="0" nodeType="withEffect">
                                  <p:stCondLst>
                                    <p:cond delay="0"/>
                                  </p:stCondLst>
                                  <p:childTnLst>
                                    <p:set>
                                      <p:cBhvr>
                                        <p:cTn id="42" dur="1" fill="hold">
                                          <p:stCondLst>
                                            <p:cond delay="0"/>
                                          </p:stCondLst>
                                        </p:cTn>
                                        <p:tgtEl>
                                          <p:spTgt spid="17"/>
                                        </p:tgtEl>
                                        <p:attrNameLst>
                                          <p:attrName>style.visibility</p:attrName>
                                        </p:attrNameLst>
                                      </p:cBhvr>
                                      <p:to>
                                        <p:strVal val="visible"/>
                                      </p:to>
                                    </p:set>
                                    <p:animEffect transition="in" filter="wipe(up)">
                                      <p:cBhvr>
                                        <p:cTn id="43" dur="500"/>
                                        <p:tgtEl>
                                          <p:spTgt spid="17"/>
                                        </p:tgtEl>
                                      </p:cBhvr>
                                    </p:animEffect>
                                  </p:childTnLst>
                                </p:cTn>
                              </p:par>
                              <p:par>
                                <p:cTn id="44" presetID="12" presetClass="exit" presetSubtype="2" fill="hold" grpId="0" nodeType="withEffect">
                                  <p:stCondLst>
                                    <p:cond delay="0"/>
                                  </p:stCondLst>
                                  <p:childTnLst>
                                    <p:anim calcmode="lin" valueType="num">
                                      <p:cBhvr additive="base">
                                        <p:cTn id="45" dur="500"/>
                                        <p:tgtEl>
                                          <p:spTgt spid="8"/>
                                        </p:tgtEl>
                                        <p:attrNameLst>
                                          <p:attrName>ppt_x</p:attrName>
                                        </p:attrNameLst>
                                      </p:cBhvr>
                                      <p:tavLst>
                                        <p:tav tm="0">
                                          <p:val>
                                            <p:strVal val="#ppt_x"/>
                                          </p:val>
                                        </p:tav>
                                        <p:tav tm="100000">
                                          <p:val>
                                            <p:strVal val="#ppt_x+#ppt_w*1.125000"/>
                                          </p:val>
                                        </p:tav>
                                      </p:tavLst>
                                    </p:anim>
                                    <p:animEffect transition="out" filter="wipe(right)">
                                      <p:cBhvr>
                                        <p:cTn id="46" dur="500"/>
                                        <p:tgtEl>
                                          <p:spTgt spid="8"/>
                                        </p:tgtEl>
                                      </p:cBhvr>
                                    </p:animEffect>
                                    <p:set>
                                      <p:cBhvr>
                                        <p:cTn id="47" dur="1" fill="hold">
                                          <p:stCondLst>
                                            <p:cond delay="499"/>
                                          </p:stCondLst>
                                        </p:cTn>
                                        <p:tgtEl>
                                          <p:spTgt spid="8"/>
                                        </p:tgtEl>
                                        <p:attrNameLst>
                                          <p:attrName>style.visibility</p:attrName>
                                        </p:attrNameLst>
                                      </p:cBhvr>
                                      <p:to>
                                        <p:strVal val="hidden"/>
                                      </p:to>
                                    </p:set>
                                  </p:childTnLst>
                                </p:cTn>
                              </p:par>
                              <p:par>
                                <p:cTn id="48" presetID="12" presetClass="exit" presetSubtype="2" fill="hold" grpId="0" nodeType="withEffect">
                                  <p:stCondLst>
                                    <p:cond delay="0"/>
                                  </p:stCondLst>
                                  <p:childTnLst>
                                    <p:anim calcmode="lin" valueType="num">
                                      <p:cBhvr additive="base">
                                        <p:cTn id="49" dur="500"/>
                                        <p:tgtEl>
                                          <p:spTgt spid="9"/>
                                        </p:tgtEl>
                                        <p:attrNameLst>
                                          <p:attrName>ppt_x</p:attrName>
                                        </p:attrNameLst>
                                      </p:cBhvr>
                                      <p:tavLst>
                                        <p:tav tm="0">
                                          <p:val>
                                            <p:strVal val="#ppt_x"/>
                                          </p:val>
                                        </p:tav>
                                        <p:tav tm="100000">
                                          <p:val>
                                            <p:strVal val="#ppt_x+#ppt_w*1.125000"/>
                                          </p:val>
                                        </p:tav>
                                      </p:tavLst>
                                    </p:anim>
                                    <p:animEffect transition="out" filter="wipe(right)">
                                      <p:cBhvr>
                                        <p:cTn id="50" dur="500"/>
                                        <p:tgtEl>
                                          <p:spTgt spid="9"/>
                                        </p:tgtEl>
                                      </p:cBhvr>
                                    </p:animEffect>
                                    <p:set>
                                      <p:cBhvr>
                                        <p:cTn id="51" dur="1" fill="hold">
                                          <p:stCondLst>
                                            <p:cond delay="499"/>
                                          </p:stCondLst>
                                        </p:cTn>
                                        <p:tgtEl>
                                          <p:spTgt spid="9"/>
                                        </p:tgtEl>
                                        <p:attrNameLst>
                                          <p:attrName>style.visibility</p:attrName>
                                        </p:attrNameLst>
                                      </p:cBhvr>
                                      <p:to>
                                        <p:strVal val="hidden"/>
                                      </p:to>
                                    </p:set>
                                  </p:childTnLst>
                                </p:cTn>
                              </p:par>
                              <p:par>
                                <p:cTn id="52" presetID="22" presetClass="entr" presetSubtype="1" fill="hold" grpId="0" nodeType="withEffect">
                                  <p:stCondLst>
                                    <p:cond delay="500"/>
                                  </p:stCondLst>
                                  <p:childTnLst>
                                    <p:set>
                                      <p:cBhvr>
                                        <p:cTn id="53" dur="1" fill="hold">
                                          <p:stCondLst>
                                            <p:cond delay="0"/>
                                          </p:stCondLst>
                                        </p:cTn>
                                        <p:tgtEl>
                                          <p:spTgt spid="18"/>
                                        </p:tgtEl>
                                        <p:attrNameLst>
                                          <p:attrName>style.visibility</p:attrName>
                                        </p:attrNameLst>
                                      </p:cBhvr>
                                      <p:to>
                                        <p:strVal val="visible"/>
                                      </p:to>
                                    </p:set>
                                    <p:animEffect transition="in" filter="wipe(up)">
                                      <p:cBhvr>
                                        <p:cTn id="54" dur="500"/>
                                        <p:tgtEl>
                                          <p:spTgt spid="18"/>
                                        </p:tgtEl>
                                      </p:cBhvr>
                                    </p:animEffect>
                                  </p:childTnLst>
                                </p:cTn>
                              </p:par>
                              <p:par>
                                <p:cTn id="55" presetID="22" presetClass="entr" presetSubtype="1" fill="hold" grpId="0" nodeType="withEffect">
                                  <p:stCondLst>
                                    <p:cond delay="500"/>
                                  </p:stCondLst>
                                  <p:childTnLst>
                                    <p:set>
                                      <p:cBhvr>
                                        <p:cTn id="56" dur="1" fill="hold">
                                          <p:stCondLst>
                                            <p:cond delay="0"/>
                                          </p:stCondLst>
                                        </p:cTn>
                                        <p:tgtEl>
                                          <p:spTgt spid="19"/>
                                        </p:tgtEl>
                                        <p:attrNameLst>
                                          <p:attrName>style.visibility</p:attrName>
                                        </p:attrNameLst>
                                      </p:cBhvr>
                                      <p:to>
                                        <p:strVal val="visible"/>
                                      </p:to>
                                    </p:set>
                                    <p:animEffect transition="in" filter="wipe(up)">
                                      <p:cBhvr>
                                        <p:cTn id="57" dur="500"/>
                                        <p:tgtEl>
                                          <p:spTgt spid="19"/>
                                        </p:tgtEl>
                                      </p:cBhvr>
                                    </p:animEffect>
                                  </p:childTnLst>
                                </p:cTn>
                              </p:par>
                              <p:par>
                                <p:cTn id="58" presetID="12" presetClass="exit" presetSubtype="2" fill="hold" grpId="0" nodeType="withEffect">
                                  <p:stCondLst>
                                    <p:cond delay="500"/>
                                  </p:stCondLst>
                                  <p:childTnLst>
                                    <p:anim calcmode="lin" valueType="num">
                                      <p:cBhvr additive="base">
                                        <p:cTn id="59" dur="500"/>
                                        <p:tgtEl>
                                          <p:spTgt spid="10"/>
                                        </p:tgtEl>
                                        <p:attrNameLst>
                                          <p:attrName>ppt_x</p:attrName>
                                        </p:attrNameLst>
                                      </p:cBhvr>
                                      <p:tavLst>
                                        <p:tav tm="0">
                                          <p:val>
                                            <p:strVal val="#ppt_x"/>
                                          </p:val>
                                        </p:tav>
                                        <p:tav tm="100000">
                                          <p:val>
                                            <p:strVal val="#ppt_x+#ppt_w*1.125000"/>
                                          </p:val>
                                        </p:tav>
                                      </p:tavLst>
                                    </p:anim>
                                    <p:animEffect transition="out" filter="wipe(right)">
                                      <p:cBhvr>
                                        <p:cTn id="60" dur="500"/>
                                        <p:tgtEl>
                                          <p:spTgt spid="10"/>
                                        </p:tgtEl>
                                      </p:cBhvr>
                                    </p:animEffect>
                                    <p:set>
                                      <p:cBhvr>
                                        <p:cTn id="61" dur="1" fill="hold">
                                          <p:stCondLst>
                                            <p:cond delay="499"/>
                                          </p:stCondLst>
                                        </p:cTn>
                                        <p:tgtEl>
                                          <p:spTgt spid="10"/>
                                        </p:tgtEl>
                                        <p:attrNameLst>
                                          <p:attrName>style.visibility</p:attrName>
                                        </p:attrNameLst>
                                      </p:cBhvr>
                                      <p:to>
                                        <p:strVal val="hidden"/>
                                      </p:to>
                                    </p:set>
                                  </p:childTnLst>
                                </p:cTn>
                              </p:par>
                              <p:par>
                                <p:cTn id="62" presetID="12" presetClass="exit" presetSubtype="2" fill="hold" grpId="0" nodeType="withEffect">
                                  <p:stCondLst>
                                    <p:cond delay="500"/>
                                  </p:stCondLst>
                                  <p:childTnLst>
                                    <p:anim calcmode="lin" valueType="num">
                                      <p:cBhvr additive="base">
                                        <p:cTn id="63" dur="500"/>
                                        <p:tgtEl>
                                          <p:spTgt spid="11"/>
                                        </p:tgtEl>
                                        <p:attrNameLst>
                                          <p:attrName>ppt_x</p:attrName>
                                        </p:attrNameLst>
                                      </p:cBhvr>
                                      <p:tavLst>
                                        <p:tav tm="0">
                                          <p:val>
                                            <p:strVal val="#ppt_x"/>
                                          </p:val>
                                        </p:tav>
                                        <p:tav tm="100000">
                                          <p:val>
                                            <p:strVal val="#ppt_x+#ppt_w*1.125000"/>
                                          </p:val>
                                        </p:tav>
                                      </p:tavLst>
                                    </p:anim>
                                    <p:animEffect transition="out" filter="wipe(right)">
                                      <p:cBhvr>
                                        <p:cTn id="64" dur="500"/>
                                        <p:tgtEl>
                                          <p:spTgt spid="11"/>
                                        </p:tgtEl>
                                      </p:cBhvr>
                                    </p:animEffect>
                                    <p:set>
                                      <p:cBhvr>
                                        <p:cTn id="65" dur="1" fill="hold">
                                          <p:stCondLst>
                                            <p:cond delay="499"/>
                                          </p:stCondLst>
                                        </p:cTn>
                                        <p:tgtEl>
                                          <p:spTgt spid="11"/>
                                        </p:tgtEl>
                                        <p:attrNameLst>
                                          <p:attrName>style.visibility</p:attrName>
                                        </p:attrNameLst>
                                      </p:cBhvr>
                                      <p:to>
                                        <p:strVal val="hidden"/>
                                      </p:to>
                                    </p:set>
                                  </p:childTnLst>
                                </p:cTn>
                              </p:par>
                              <p:par>
                                <p:cTn id="66" presetID="22" presetClass="entr" presetSubtype="1" fill="hold" grpId="0" nodeType="withEffect">
                                  <p:stCondLst>
                                    <p:cond delay="1000"/>
                                  </p:stCondLst>
                                  <p:childTnLst>
                                    <p:set>
                                      <p:cBhvr>
                                        <p:cTn id="67" dur="1" fill="hold">
                                          <p:stCondLst>
                                            <p:cond delay="0"/>
                                          </p:stCondLst>
                                        </p:cTn>
                                        <p:tgtEl>
                                          <p:spTgt spid="20"/>
                                        </p:tgtEl>
                                        <p:attrNameLst>
                                          <p:attrName>style.visibility</p:attrName>
                                        </p:attrNameLst>
                                      </p:cBhvr>
                                      <p:to>
                                        <p:strVal val="visible"/>
                                      </p:to>
                                    </p:set>
                                    <p:animEffect transition="in" filter="wipe(up)">
                                      <p:cBhvr>
                                        <p:cTn id="68" dur="500"/>
                                        <p:tgtEl>
                                          <p:spTgt spid="20"/>
                                        </p:tgtEl>
                                      </p:cBhvr>
                                    </p:animEffect>
                                  </p:childTnLst>
                                </p:cTn>
                              </p:par>
                              <p:par>
                                <p:cTn id="69" presetID="12" presetClass="exit" presetSubtype="2" fill="hold" grpId="0" nodeType="withEffect">
                                  <p:stCondLst>
                                    <p:cond delay="1000"/>
                                  </p:stCondLst>
                                  <p:childTnLst>
                                    <p:anim calcmode="lin" valueType="num">
                                      <p:cBhvr additive="base">
                                        <p:cTn id="70" dur="500"/>
                                        <p:tgtEl>
                                          <p:spTgt spid="12"/>
                                        </p:tgtEl>
                                        <p:attrNameLst>
                                          <p:attrName>ppt_x</p:attrName>
                                        </p:attrNameLst>
                                      </p:cBhvr>
                                      <p:tavLst>
                                        <p:tav tm="0">
                                          <p:val>
                                            <p:strVal val="#ppt_x"/>
                                          </p:val>
                                        </p:tav>
                                        <p:tav tm="100000">
                                          <p:val>
                                            <p:strVal val="#ppt_x+#ppt_w*1.125000"/>
                                          </p:val>
                                        </p:tav>
                                      </p:tavLst>
                                    </p:anim>
                                    <p:animEffect transition="out" filter="wipe(right)">
                                      <p:cBhvr>
                                        <p:cTn id="71" dur="500"/>
                                        <p:tgtEl>
                                          <p:spTgt spid="12"/>
                                        </p:tgtEl>
                                      </p:cBhvr>
                                    </p:animEffect>
                                    <p:set>
                                      <p:cBhvr>
                                        <p:cTn id="72" dur="1" fill="hold">
                                          <p:stCondLst>
                                            <p:cond delay="499"/>
                                          </p:stCondLst>
                                        </p:cTn>
                                        <p:tgtEl>
                                          <p:spTgt spid="12"/>
                                        </p:tgtEl>
                                        <p:attrNameLst>
                                          <p:attrName>style.visibility</p:attrName>
                                        </p:attrNameLst>
                                      </p:cBhvr>
                                      <p:to>
                                        <p:strVal val="hidden"/>
                                      </p:to>
                                    </p:set>
                                  </p:childTnLst>
                                </p:cTn>
                              </p:par>
                            </p:childTnLst>
                          </p:cTn>
                        </p:par>
                        <p:par>
                          <p:cTn id="73" fill="hold">
                            <p:stCondLst>
                              <p:cond delay="1500"/>
                            </p:stCondLst>
                            <p:childTnLst>
                              <p:par>
                                <p:cTn id="74" presetID="22" presetClass="entr" presetSubtype="1" fill="hold" nodeType="afterEffect">
                                  <p:stCondLst>
                                    <p:cond delay="0"/>
                                  </p:stCondLst>
                                  <p:childTnLst>
                                    <p:set>
                                      <p:cBhvr>
                                        <p:cTn id="75" dur="1" fill="hold">
                                          <p:stCondLst>
                                            <p:cond delay="0"/>
                                          </p:stCondLst>
                                        </p:cTn>
                                        <p:tgtEl>
                                          <p:spTgt spid="26"/>
                                        </p:tgtEl>
                                        <p:attrNameLst>
                                          <p:attrName>style.visibility</p:attrName>
                                        </p:attrNameLst>
                                      </p:cBhvr>
                                      <p:to>
                                        <p:strVal val="visible"/>
                                      </p:to>
                                    </p:set>
                                    <p:animEffect transition="in" filter="wipe(up)">
                                      <p:cBhvr>
                                        <p:cTn id="76"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P spid="8" grpId="0" animBg="1"/>
      <p:bldP spid="8" grpId="1" animBg="1"/>
      <p:bldP spid="9" grpId="0" animBg="1"/>
      <p:bldP spid="9" grpId="1" animBg="1"/>
      <p:bldP spid="10" grpId="0" animBg="1"/>
      <p:bldP spid="10" grpId="1" animBg="1"/>
      <p:bldP spid="11" grpId="0" animBg="1"/>
      <p:bldP spid="11" grpId="1" animBg="1"/>
      <p:bldP spid="12" grpId="0" animBg="1"/>
      <p:bldP spid="12" grpId="1" animBg="1"/>
      <p:bldP spid="16" grpId="0" animBg="1"/>
      <p:bldP spid="17" grpId="0" animBg="1"/>
      <p:bldP spid="18" grpId="0" animBg="1"/>
      <p:bldP spid="19" grpId="0" animBg="1"/>
      <p:bldP spid="20"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0" y="2125663"/>
            <a:ext cx="11887200" cy="1831975"/>
          </a:xfrm>
        </p:spPr>
        <p:txBody>
          <a:bodyPr/>
          <a:lstStyle/>
          <a:p>
            <a:r>
              <a:rPr lang="en-US" sz="8800" dirty="0"/>
              <a:t>Is it CPU-bound,</a:t>
            </a:r>
            <a:br>
              <a:rPr lang="en-US" sz="8800" dirty="0"/>
            </a:br>
            <a:r>
              <a:rPr lang="en-US" sz="8800" dirty="0"/>
              <a:t>or I/O-bound?</a:t>
            </a:r>
          </a:p>
        </p:txBody>
      </p:sp>
    </p:spTree>
    <p:extLst>
      <p:ext uri="{BB962C8B-B14F-4D97-AF65-F5344CB8AC3E}">
        <p14:creationId xmlns:p14="http://schemas.microsoft.com/office/powerpoint/2010/main" val="1279848448"/>
      </p:ext>
    </p:extLst>
  </p:cSld>
  <p:clrMapOvr>
    <a:masterClrMapping/>
  </p:clrMapOvr>
  <mc:AlternateContent xmlns:mc="http://schemas.openxmlformats.org/markup-compatibility/2006" xmlns:p15="http://schemas.microsoft.com/office/powerpoint/2012/main">
    <mc:Choice Requires="p15">
      <p:transition spd="slow">
        <p15:prstTrans prst="fracture"/>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7" name="Straight Arrow Connector 56"/>
          <p:cNvCxnSpPr>
            <a:stCxn id="4" idx="0"/>
            <a:endCxn id="51" idx="2"/>
          </p:cNvCxnSpPr>
          <p:nvPr/>
        </p:nvCxnSpPr>
        <p:spPr>
          <a:xfrm>
            <a:off x="6099833" y="1592262"/>
            <a:ext cx="0" cy="4800600"/>
          </a:xfrm>
          <a:prstGeom prst="straightConnector1">
            <a:avLst/>
          </a:prstGeom>
          <a:ln w="57150">
            <a:solidFill>
              <a:schemeClr val="bg2">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dirty="0" err="1">
                <a:gradFill>
                  <a:gsLst>
                    <a:gs pos="0">
                      <a:srgbClr val="FFFFFF"/>
                    </a:gs>
                    <a:gs pos="100000">
                      <a:srgbClr val="FFFFFF"/>
                    </a:gs>
                  </a:gsLst>
                  <a:lin ang="5400000" scaled="0"/>
                </a:gradFill>
              </a:rPr>
              <a:t>Threadpool</a:t>
            </a:r>
            <a:endParaRPr lang="en-US" dirty="0"/>
          </a:p>
        </p:txBody>
      </p:sp>
      <p:grpSp>
        <p:nvGrpSpPr>
          <p:cNvPr id="37" name="Group 36"/>
          <p:cNvGrpSpPr/>
          <p:nvPr/>
        </p:nvGrpSpPr>
        <p:grpSpPr>
          <a:xfrm>
            <a:off x="5490233" y="1592262"/>
            <a:ext cx="1219200" cy="838200"/>
            <a:chOff x="1646237" y="1973262"/>
            <a:chExt cx="1219200" cy="838200"/>
          </a:xfrm>
        </p:grpSpPr>
        <p:sp>
          <p:nvSpPr>
            <p:cNvPr id="5" name="Rectangle 4"/>
            <p:cNvSpPr/>
            <p:nvPr/>
          </p:nvSpPr>
          <p:spPr bwMode="auto">
            <a:xfrm>
              <a:off x="1646237" y="1973262"/>
              <a:ext cx="1219200" cy="838200"/>
            </a:xfrm>
            <a:prstGeom prst="rect">
              <a:avLst/>
            </a:prstGeom>
            <a:solidFill>
              <a:srgbClr val="C1E5FF">
                <a:alpha val="50196"/>
              </a:srgbClr>
            </a:solidFill>
            <a:ln w="38100">
              <a:solidFill>
                <a:schemeClr val="accent1">
                  <a:lumMod val="40000"/>
                  <a:lumOff val="6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6" name="TextBox 5"/>
            <p:cNvSpPr txBox="1"/>
            <p:nvPr/>
          </p:nvSpPr>
          <p:spPr>
            <a:xfrm>
              <a:off x="1646237" y="2582862"/>
              <a:ext cx="1219200" cy="228600"/>
            </a:xfrm>
            <a:prstGeom prst="rect">
              <a:avLst/>
            </a:prstGeom>
            <a:solidFill>
              <a:schemeClr val="accent1">
                <a:lumMod val="40000"/>
                <a:lumOff val="60000"/>
              </a:schemeClr>
            </a:solidFill>
            <a:ln>
              <a:solidFill>
                <a:schemeClr val="accent1">
                  <a:lumMod val="40000"/>
                  <a:lumOff val="60000"/>
                </a:schemeClr>
              </a:solidFill>
            </a:ln>
          </p:spPr>
          <p:txBody>
            <a:bodyPr wrap="none" lIns="0" tIns="0" rIns="0" bIns="0" rtlCol="0" anchor="ctr" anchorCtr="1">
              <a:normAutofit fontScale="92500" lnSpcReduction="10000"/>
            </a:bodyPr>
            <a:lstStyle/>
            <a:p>
              <a:pPr>
                <a:lnSpc>
                  <a:spcPct val="90000"/>
                </a:lnSpc>
                <a:spcAft>
                  <a:spcPts val="600"/>
                </a:spcAft>
              </a:pPr>
              <a:r>
                <a:rPr lang="en-US" dirty="0">
                  <a:solidFill>
                    <a:srgbClr val="000000"/>
                  </a:solidFill>
                </a:rPr>
                <a:t>end1</a:t>
              </a:r>
            </a:p>
          </p:txBody>
        </p:sp>
        <p:sp>
          <p:nvSpPr>
            <p:cNvPr id="4" name="TextBox 3"/>
            <p:cNvSpPr txBox="1"/>
            <p:nvPr/>
          </p:nvSpPr>
          <p:spPr>
            <a:xfrm>
              <a:off x="1646237" y="1973262"/>
              <a:ext cx="1219200" cy="228600"/>
            </a:xfrm>
            <a:prstGeom prst="rect">
              <a:avLst/>
            </a:prstGeom>
            <a:solidFill>
              <a:schemeClr val="accent1">
                <a:lumMod val="40000"/>
                <a:lumOff val="60000"/>
              </a:schemeClr>
            </a:solidFill>
            <a:ln>
              <a:solidFill>
                <a:schemeClr val="accent1">
                  <a:lumMod val="40000"/>
                  <a:lumOff val="60000"/>
                </a:schemeClr>
              </a:solidFill>
            </a:ln>
          </p:spPr>
          <p:txBody>
            <a:bodyPr wrap="none" lIns="0" tIns="0" rIns="0" bIns="0" rtlCol="0" anchor="ctr" anchorCtr="1">
              <a:normAutofit lnSpcReduction="10000"/>
            </a:bodyPr>
            <a:lstStyle/>
            <a:p>
              <a:pPr>
                <a:lnSpc>
                  <a:spcPct val="90000"/>
                </a:lnSpc>
                <a:spcAft>
                  <a:spcPts val="600"/>
                </a:spcAft>
              </a:pPr>
              <a:r>
                <a:rPr lang="en-US" dirty="0">
                  <a:solidFill>
                    <a:srgbClr val="000000"/>
                  </a:solidFill>
                </a:rPr>
                <a:t>start1</a:t>
              </a:r>
            </a:p>
          </p:txBody>
        </p:sp>
      </p:grpSp>
      <p:grpSp>
        <p:nvGrpSpPr>
          <p:cNvPr id="38" name="Group 37"/>
          <p:cNvGrpSpPr/>
          <p:nvPr/>
        </p:nvGrpSpPr>
        <p:grpSpPr>
          <a:xfrm>
            <a:off x="5490233" y="2582862"/>
            <a:ext cx="1219200" cy="838200"/>
            <a:chOff x="1646237" y="1973262"/>
            <a:chExt cx="1219200" cy="838200"/>
          </a:xfrm>
        </p:grpSpPr>
        <p:sp>
          <p:nvSpPr>
            <p:cNvPr id="39" name="Rectangle 38"/>
            <p:cNvSpPr/>
            <p:nvPr/>
          </p:nvSpPr>
          <p:spPr bwMode="auto">
            <a:xfrm>
              <a:off x="1646237" y="1973262"/>
              <a:ext cx="1219200" cy="838200"/>
            </a:xfrm>
            <a:prstGeom prst="rect">
              <a:avLst/>
            </a:prstGeom>
            <a:solidFill>
              <a:srgbClr val="C1E5FF">
                <a:alpha val="50196"/>
              </a:srgbClr>
            </a:solidFill>
            <a:ln w="38100">
              <a:solidFill>
                <a:schemeClr val="accent1">
                  <a:lumMod val="40000"/>
                  <a:lumOff val="6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0" name="TextBox 39"/>
            <p:cNvSpPr txBox="1"/>
            <p:nvPr/>
          </p:nvSpPr>
          <p:spPr>
            <a:xfrm>
              <a:off x="1646237" y="2582862"/>
              <a:ext cx="1219200" cy="228600"/>
            </a:xfrm>
            <a:prstGeom prst="rect">
              <a:avLst/>
            </a:prstGeom>
            <a:solidFill>
              <a:schemeClr val="accent1">
                <a:lumMod val="40000"/>
                <a:lumOff val="60000"/>
              </a:schemeClr>
            </a:solidFill>
            <a:ln>
              <a:solidFill>
                <a:schemeClr val="accent1">
                  <a:lumMod val="40000"/>
                  <a:lumOff val="60000"/>
                </a:schemeClr>
              </a:solidFill>
            </a:ln>
          </p:spPr>
          <p:txBody>
            <a:bodyPr wrap="none" lIns="0" tIns="0" rIns="0" bIns="0" rtlCol="0" anchor="ctr" anchorCtr="1">
              <a:normAutofit fontScale="92500" lnSpcReduction="10000"/>
            </a:bodyPr>
            <a:lstStyle/>
            <a:p>
              <a:pPr>
                <a:lnSpc>
                  <a:spcPct val="90000"/>
                </a:lnSpc>
                <a:spcAft>
                  <a:spcPts val="600"/>
                </a:spcAft>
              </a:pPr>
              <a:r>
                <a:rPr lang="en-US" dirty="0">
                  <a:solidFill>
                    <a:srgbClr val="000000"/>
                  </a:solidFill>
                </a:rPr>
                <a:t>end2</a:t>
              </a:r>
            </a:p>
          </p:txBody>
        </p:sp>
        <p:sp>
          <p:nvSpPr>
            <p:cNvPr id="41" name="TextBox 40"/>
            <p:cNvSpPr txBox="1"/>
            <p:nvPr/>
          </p:nvSpPr>
          <p:spPr>
            <a:xfrm>
              <a:off x="1646237" y="1973262"/>
              <a:ext cx="1219200" cy="228600"/>
            </a:xfrm>
            <a:prstGeom prst="rect">
              <a:avLst/>
            </a:prstGeom>
            <a:solidFill>
              <a:schemeClr val="accent1">
                <a:lumMod val="40000"/>
                <a:lumOff val="60000"/>
              </a:schemeClr>
            </a:solidFill>
            <a:ln>
              <a:solidFill>
                <a:schemeClr val="accent1">
                  <a:lumMod val="40000"/>
                  <a:lumOff val="60000"/>
                </a:schemeClr>
              </a:solidFill>
            </a:ln>
          </p:spPr>
          <p:txBody>
            <a:bodyPr wrap="none" lIns="0" tIns="0" rIns="0" bIns="0" rtlCol="0" anchor="ctr" anchorCtr="1">
              <a:normAutofit lnSpcReduction="10000"/>
            </a:bodyPr>
            <a:lstStyle/>
            <a:p>
              <a:pPr>
                <a:lnSpc>
                  <a:spcPct val="90000"/>
                </a:lnSpc>
                <a:spcAft>
                  <a:spcPts val="600"/>
                </a:spcAft>
              </a:pPr>
              <a:r>
                <a:rPr lang="en-US" dirty="0">
                  <a:solidFill>
                    <a:srgbClr val="000000"/>
                  </a:solidFill>
                </a:rPr>
                <a:t>start2</a:t>
              </a:r>
            </a:p>
          </p:txBody>
        </p:sp>
      </p:grpSp>
      <p:grpSp>
        <p:nvGrpSpPr>
          <p:cNvPr id="42" name="Group 41"/>
          <p:cNvGrpSpPr/>
          <p:nvPr/>
        </p:nvGrpSpPr>
        <p:grpSpPr>
          <a:xfrm>
            <a:off x="5490233" y="3573462"/>
            <a:ext cx="1219200" cy="838200"/>
            <a:chOff x="1646237" y="1973262"/>
            <a:chExt cx="1219200" cy="838200"/>
          </a:xfrm>
        </p:grpSpPr>
        <p:sp>
          <p:nvSpPr>
            <p:cNvPr id="43" name="Rectangle 42"/>
            <p:cNvSpPr/>
            <p:nvPr/>
          </p:nvSpPr>
          <p:spPr bwMode="auto">
            <a:xfrm>
              <a:off x="1646237" y="1973262"/>
              <a:ext cx="1219200" cy="838200"/>
            </a:xfrm>
            <a:prstGeom prst="rect">
              <a:avLst/>
            </a:prstGeom>
            <a:solidFill>
              <a:srgbClr val="C1E5FF">
                <a:alpha val="50196"/>
              </a:srgbClr>
            </a:solidFill>
            <a:ln w="38100">
              <a:solidFill>
                <a:schemeClr val="accent1">
                  <a:lumMod val="40000"/>
                  <a:lumOff val="6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4" name="TextBox 43"/>
            <p:cNvSpPr txBox="1"/>
            <p:nvPr/>
          </p:nvSpPr>
          <p:spPr>
            <a:xfrm>
              <a:off x="1646237" y="2582862"/>
              <a:ext cx="1219200" cy="228600"/>
            </a:xfrm>
            <a:prstGeom prst="rect">
              <a:avLst/>
            </a:prstGeom>
            <a:solidFill>
              <a:schemeClr val="accent1">
                <a:lumMod val="40000"/>
                <a:lumOff val="60000"/>
              </a:schemeClr>
            </a:solidFill>
            <a:ln>
              <a:solidFill>
                <a:schemeClr val="accent1">
                  <a:lumMod val="40000"/>
                  <a:lumOff val="60000"/>
                </a:schemeClr>
              </a:solidFill>
            </a:ln>
          </p:spPr>
          <p:txBody>
            <a:bodyPr wrap="none" lIns="0" tIns="0" rIns="0" bIns="0" rtlCol="0" anchor="ctr" anchorCtr="1">
              <a:normAutofit fontScale="92500" lnSpcReduction="10000"/>
            </a:bodyPr>
            <a:lstStyle/>
            <a:p>
              <a:pPr>
                <a:lnSpc>
                  <a:spcPct val="90000"/>
                </a:lnSpc>
                <a:spcAft>
                  <a:spcPts val="600"/>
                </a:spcAft>
              </a:pPr>
              <a:r>
                <a:rPr lang="en-US" dirty="0">
                  <a:solidFill>
                    <a:srgbClr val="000000"/>
                  </a:solidFill>
                </a:rPr>
                <a:t>end3</a:t>
              </a:r>
            </a:p>
          </p:txBody>
        </p:sp>
        <p:sp>
          <p:nvSpPr>
            <p:cNvPr id="45" name="TextBox 44"/>
            <p:cNvSpPr txBox="1"/>
            <p:nvPr/>
          </p:nvSpPr>
          <p:spPr>
            <a:xfrm>
              <a:off x="1646237" y="1973262"/>
              <a:ext cx="1219200" cy="228600"/>
            </a:xfrm>
            <a:prstGeom prst="rect">
              <a:avLst/>
            </a:prstGeom>
            <a:solidFill>
              <a:schemeClr val="accent1">
                <a:lumMod val="40000"/>
                <a:lumOff val="60000"/>
              </a:schemeClr>
            </a:solidFill>
            <a:ln>
              <a:solidFill>
                <a:schemeClr val="accent1">
                  <a:lumMod val="40000"/>
                  <a:lumOff val="60000"/>
                </a:schemeClr>
              </a:solidFill>
            </a:ln>
          </p:spPr>
          <p:txBody>
            <a:bodyPr wrap="none" lIns="0" tIns="0" rIns="0" bIns="0" rtlCol="0" anchor="ctr" anchorCtr="1">
              <a:normAutofit lnSpcReduction="10000"/>
            </a:bodyPr>
            <a:lstStyle/>
            <a:p>
              <a:pPr>
                <a:lnSpc>
                  <a:spcPct val="90000"/>
                </a:lnSpc>
                <a:spcAft>
                  <a:spcPts val="600"/>
                </a:spcAft>
              </a:pPr>
              <a:r>
                <a:rPr lang="en-US" dirty="0">
                  <a:solidFill>
                    <a:srgbClr val="000000"/>
                  </a:solidFill>
                </a:rPr>
                <a:t>start3</a:t>
              </a:r>
            </a:p>
          </p:txBody>
        </p:sp>
      </p:grpSp>
      <p:grpSp>
        <p:nvGrpSpPr>
          <p:cNvPr id="46" name="Group 45"/>
          <p:cNvGrpSpPr/>
          <p:nvPr/>
        </p:nvGrpSpPr>
        <p:grpSpPr>
          <a:xfrm>
            <a:off x="5490233" y="4564062"/>
            <a:ext cx="1219200" cy="838200"/>
            <a:chOff x="1646237" y="1973262"/>
            <a:chExt cx="1219200" cy="838200"/>
          </a:xfrm>
        </p:grpSpPr>
        <p:sp>
          <p:nvSpPr>
            <p:cNvPr id="47" name="Rectangle 46"/>
            <p:cNvSpPr/>
            <p:nvPr/>
          </p:nvSpPr>
          <p:spPr bwMode="auto">
            <a:xfrm>
              <a:off x="1646237" y="1973262"/>
              <a:ext cx="1219200" cy="838200"/>
            </a:xfrm>
            <a:prstGeom prst="rect">
              <a:avLst/>
            </a:prstGeom>
            <a:solidFill>
              <a:srgbClr val="C1E5FF">
                <a:alpha val="50196"/>
              </a:srgbClr>
            </a:solidFill>
            <a:ln w="38100">
              <a:solidFill>
                <a:schemeClr val="accent1">
                  <a:lumMod val="40000"/>
                  <a:lumOff val="6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8" name="TextBox 47"/>
            <p:cNvSpPr txBox="1"/>
            <p:nvPr/>
          </p:nvSpPr>
          <p:spPr>
            <a:xfrm>
              <a:off x="1646237" y="2582862"/>
              <a:ext cx="1219200" cy="228600"/>
            </a:xfrm>
            <a:prstGeom prst="rect">
              <a:avLst/>
            </a:prstGeom>
            <a:solidFill>
              <a:schemeClr val="accent1">
                <a:lumMod val="40000"/>
                <a:lumOff val="60000"/>
              </a:schemeClr>
            </a:solidFill>
            <a:ln>
              <a:solidFill>
                <a:schemeClr val="accent1">
                  <a:lumMod val="40000"/>
                  <a:lumOff val="60000"/>
                </a:schemeClr>
              </a:solidFill>
            </a:ln>
          </p:spPr>
          <p:txBody>
            <a:bodyPr wrap="none" lIns="0" tIns="0" rIns="0" bIns="0" rtlCol="0" anchor="ctr" anchorCtr="1">
              <a:normAutofit fontScale="92500" lnSpcReduction="10000"/>
            </a:bodyPr>
            <a:lstStyle/>
            <a:p>
              <a:pPr>
                <a:lnSpc>
                  <a:spcPct val="90000"/>
                </a:lnSpc>
                <a:spcAft>
                  <a:spcPts val="600"/>
                </a:spcAft>
              </a:pPr>
              <a:r>
                <a:rPr lang="en-US" dirty="0">
                  <a:solidFill>
                    <a:srgbClr val="000000"/>
                  </a:solidFill>
                </a:rPr>
                <a:t>end4</a:t>
              </a:r>
            </a:p>
          </p:txBody>
        </p:sp>
        <p:sp>
          <p:nvSpPr>
            <p:cNvPr id="49" name="TextBox 48"/>
            <p:cNvSpPr txBox="1"/>
            <p:nvPr/>
          </p:nvSpPr>
          <p:spPr>
            <a:xfrm>
              <a:off x="1646237" y="1973262"/>
              <a:ext cx="1219200" cy="228600"/>
            </a:xfrm>
            <a:prstGeom prst="rect">
              <a:avLst/>
            </a:prstGeom>
            <a:solidFill>
              <a:schemeClr val="accent1">
                <a:lumMod val="40000"/>
                <a:lumOff val="60000"/>
              </a:schemeClr>
            </a:solidFill>
            <a:ln>
              <a:solidFill>
                <a:schemeClr val="accent1">
                  <a:lumMod val="40000"/>
                  <a:lumOff val="60000"/>
                </a:schemeClr>
              </a:solidFill>
            </a:ln>
          </p:spPr>
          <p:txBody>
            <a:bodyPr wrap="none" lIns="0" tIns="0" rIns="0" bIns="0" rtlCol="0" anchor="ctr" anchorCtr="1">
              <a:normAutofit lnSpcReduction="10000"/>
            </a:bodyPr>
            <a:lstStyle/>
            <a:p>
              <a:pPr>
                <a:lnSpc>
                  <a:spcPct val="90000"/>
                </a:lnSpc>
                <a:spcAft>
                  <a:spcPts val="600"/>
                </a:spcAft>
              </a:pPr>
              <a:r>
                <a:rPr lang="en-US" dirty="0">
                  <a:solidFill>
                    <a:srgbClr val="000000"/>
                  </a:solidFill>
                </a:rPr>
                <a:t>start4</a:t>
              </a:r>
            </a:p>
          </p:txBody>
        </p:sp>
      </p:grpSp>
      <p:grpSp>
        <p:nvGrpSpPr>
          <p:cNvPr id="50" name="Group 49"/>
          <p:cNvGrpSpPr/>
          <p:nvPr/>
        </p:nvGrpSpPr>
        <p:grpSpPr>
          <a:xfrm>
            <a:off x="5490233" y="5554662"/>
            <a:ext cx="1219200" cy="838200"/>
            <a:chOff x="1646237" y="1973262"/>
            <a:chExt cx="1219200" cy="838200"/>
          </a:xfrm>
        </p:grpSpPr>
        <p:sp>
          <p:nvSpPr>
            <p:cNvPr id="51" name="Rectangle 50"/>
            <p:cNvSpPr/>
            <p:nvPr/>
          </p:nvSpPr>
          <p:spPr bwMode="auto">
            <a:xfrm>
              <a:off x="1646237" y="1973262"/>
              <a:ext cx="1219200" cy="838200"/>
            </a:xfrm>
            <a:prstGeom prst="rect">
              <a:avLst/>
            </a:prstGeom>
            <a:solidFill>
              <a:srgbClr val="C1E5FF">
                <a:alpha val="50196"/>
              </a:srgbClr>
            </a:solidFill>
            <a:ln w="38100">
              <a:solidFill>
                <a:schemeClr val="accent1">
                  <a:lumMod val="40000"/>
                  <a:lumOff val="6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2" name="TextBox 51"/>
            <p:cNvSpPr txBox="1"/>
            <p:nvPr/>
          </p:nvSpPr>
          <p:spPr>
            <a:xfrm>
              <a:off x="1646237" y="2582862"/>
              <a:ext cx="1219200" cy="228600"/>
            </a:xfrm>
            <a:prstGeom prst="rect">
              <a:avLst/>
            </a:prstGeom>
            <a:solidFill>
              <a:schemeClr val="accent1">
                <a:lumMod val="40000"/>
                <a:lumOff val="60000"/>
              </a:schemeClr>
            </a:solidFill>
            <a:ln>
              <a:solidFill>
                <a:schemeClr val="accent1">
                  <a:lumMod val="40000"/>
                  <a:lumOff val="60000"/>
                </a:schemeClr>
              </a:solidFill>
            </a:ln>
          </p:spPr>
          <p:txBody>
            <a:bodyPr wrap="none" lIns="0" tIns="0" rIns="0" bIns="0" rtlCol="0" anchor="ctr" anchorCtr="1">
              <a:normAutofit fontScale="92500" lnSpcReduction="10000"/>
            </a:bodyPr>
            <a:lstStyle/>
            <a:p>
              <a:pPr>
                <a:lnSpc>
                  <a:spcPct val="90000"/>
                </a:lnSpc>
                <a:spcAft>
                  <a:spcPts val="600"/>
                </a:spcAft>
              </a:pPr>
              <a:r>
                <a:rPr lang="en-US" dirty="0">
                  <a:solidFill>
                    <a:srgbClr val="000000"/>
                  </a:solidFill>
                </a:rPr>
                <a:t>end5</a:t>
              </a:r>
            </a:p>
          </p:txBody>
        </p:sp>
        <p:sp>
          <p:nvSpPr>
            <p:cNvPr id="53" name="TextBox 52"/>
            <p:cNvSpPr txBox="1"/>
            <p:nvPr/>
          </p:nvSpPr>
          <p:spPr>
            <a:xfrm>
              <a:off x="1646237" y="1973262"/>
              <a:ext cx="1219200" cy="228600"/>
            </a:xfrm>
            <a:prstGeom prst="rect">
              <a:avLst/>
            </a:prstGeom>
            <a:solidFill>
              <a:schemeClr val="accent1">
                <a:lumMod val="40000"/>
                <a:lumOff val="60000"/>
              </a:schemeClr>
            </a:solidFill>
            <a:ln>
              <a:solidFill>
                <a:schemeClr val="accent1">
                  <a:lumMod val="40000"/>
                  <a:lumOff val="60000"/>
                </a:schemeClr>
              </a:solidFill>
            </a:ln>
          </p:spPr>
          <p:txBody>
            <a:bodyPr wrap="none" lIns="0" tIns="0" rIns="0" bIns="0" rtlCol="0" anchor="ctr" anchorCtr="1">
              <a:normAutofit lnSpcReduction="10000"/>
            </a:bodyPr>
            <a:lstStyle/>
            <a:p>
              <a:pPr>
                <a:lnSpc>
                  <a:spcPct val="90000"/>
                </a:lnSpc>
                <a:spcAft>
                  <a:spcPts val="600"/>
                </a:spcAft>
              </a:pPr>
              <a:r>
                <a:rPr lang="en-US" dirty="0">
                  <a:solidFill>
                    <a:srgbClr val="000000"/>
                  </a:solidFill>
                </a:rPr>
                <a:t>start5</a:t>
              </a:r>
            </a:p>
          </p:txBody>
        </p:sp>
      </p:grpSp>
      <p:cxnSp>
        <p:nvCxnSpPr>
          <p:cNvPr id="60" name="Straight Arrow Connector 59"/>
          <p:cNvCxnSpPr/>
          <p:nvPr/>
        </p:nvCxnSpPr>
        <p:spPr>
          <a:xfrm flipH="1">
            <a:off x="4118633" y="6392862"/>
            <a:ext cx="1219201" cy="381000"/>
          </a:xfrm>
          <a:prstGeom prst="straightConnector1">
            <a:avLst/>
          </a:prstGeom>
          <a:ln w="5715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4" name="TextBox 63"/>
          <p:cNvSpPr txBox="1"/>
          <p:nvPr/>
        </p:nvSpPr>
        <p:spPr>
          <a:xfrm rot="20584860">
            <a:off x="3926293" y="6041752"/>
            <a:ext cx="1397828" cy="373989"/>
          </a:xfrm>
          <a:prstGeom prst="rect">
            <a:avLst/>
          </a:prstGeom>
          <a:noFill/>
        </p:spPr>
        <p:txBody>
          <a:bodyPr wrap="none" lIns="0" tIns="0" rIns="0" bIns="0" rtlCol="0" anchor="ctr" anchorCtr="1">
            <a:noAutofit/>
          </a:bodyPr>
          <a:lstStyle/>
          <a:p>
            <a:pPr algn="ctr">
              <a:lnSpc>
                <a:spcPct val="90000"/>
              </a:lnSpc>
              <a:spcAft>
                <a:spcPts val="600"/>
              </a:spcAft>
            </a:pPr>
            <a:r>
              <a:rPr lang="en-US" sz="2400" dirty="0">
                <a:solidFill>
                  <a:srgbClr val="000000"/>
                </a:solidFill>
              </a:rPr>
              <a:t>response out</a:t>
            </a:r>
            <a:br>
              <a:rPr lang="en-US" sz="2400" dirty="0">
                <a:solidFill>
                  <a:srgbClr val="000000"/>
                </a:solidFill>
              </a:rPr>
            </a:br>
            <a:r>
              <a:rPr lang="en-US" sz="2400" dirty="0">
                <a:solidFill>
                  <a:srgbClr val="000000"/>
                </a:solidFill>
              </a:rPr>
              <a:t>500ms</a:t>
            </a:r>
          </a:p>
        </p:txBody>
      </p:sp>
      <p:grpSp>
        <p:nvGrpSpPr>
          <p:cNvPr id="126" name="Group 125"/>
          <p:cNvGrpSpPr/>
          <p:nvPr/>
        </p:nvGrpSpPr>
        <p:grpSpPr>
          <a:xfrm>
            <a:off x="3779837" y="1439862"/>
            <a:ext cx="1509671" cy="458721"/>
            <a:chOff x="3779837" y="1439862"/>
            <a:chExt cx="1509671" cy="458721"/>
          </a:xfrm>
        </p:grpSpPr>
        <p:cxnSp>
          <p:nvCxnSpPr>
            <p:cNvPr id="128" name="Straight Arrow Connector 127"/>
            <p:cNvCxnSpPr/>
            <p:nvPr/>
          </p:nvCxnSpPr>
          <p:spPr>
            <a:xfrm>
              <a:off x="4070308" y="1439862"/>
              <a:ext cx="1219200" cy="152400"/>
            </a:xfrm>
            <a:prstGeom prst="straightConnector1">
              <a:avLst/>
            </a:prstGeom>
            <a:ln w="5715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29" name="TextBox 128"/>
            <p:cNvSpPr txBox="1"/>
            <p:nvPr/>
          </p:nvSpPr>
          <p:spPr>
            <a:xfrm rot="378021">
              <a:off x="3779837" y="1560521"/>
              <a:ext cx="1397828" cy="338062"/>
            </a:xfrm>
            <a:prstGeom prst="rect">
              <a:avLst/>
            </a:prstGeom>
            <a:noFill/>
          </p:spPr>
          <p:txBody>
            <a:bodyPr wrap="none" lIns="0" tIns="0" rIns="0" bIns="0" rtlCol="0" anchor="ctr" anchorCtr="1">
              <a:noAutofit/>
            </a:bodyPr>
            <a:lstStyle/>
            <a:p>
              <a:pPr algn="ctr">
                <a:lnSpc>
                  <a:spcPct val="90000"/>
                </a:lnSpc>
                <a:spcAft>
                  <a:spcPts val="600"/>
                </a:spcAft>
              </a:pPr>
              <a:r>
                <a:rPr lang="en-US" sz="2400" dirty="0">
                  <a:solidFill>
                    <a:srgbClr val="000000"/>
                  </a:solidFill>
                </a:rPr>
                <a:t>request in</a:t>
              </a:r>
            </a:p>
          </p:txBody>
        </p:sp>
      </p:grpSp>
    </p:spTree>
    <p:extLst>
      <p:ext uri="{BB962C8B-B14F-4D97-AF65-F5344CB8AC3E}">
        <p14:creationId xmlns:p14="http://schemas.microsoft.com/office/powerpoint/2010/main" val="3145109986"/>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Async Best Practices for </a:t>
            </a:r>
            <a:r>
              <a:rPr lang="en-US"/>
              <a:t>C#</a:t>
            </a:r>
            <a:endParaRPr lang="en-US" dirty="0"/>
          </a:p>
        </p:txBody>
      </p:sp>
      <p:sp>
        <p:nvSpPr>
          <p:cNvPr id="3" name="Text Placeholder 2"/>
          <p:cNvSpPr>
            <a:spLocks noGrp="1"/>
          </p:cNvSpPr>
          <p:nvPr>
            <p:ph type="body" sz="quarter" idx="14"/>
          </p:nvPr>
        </p:nvSpPr>
        <p:spPr>
          <a:xfrm>
            <a:off x="274638" y="4868861"/>
            <a:ext cx="6400800" cy="914399"/>
          </a:xfrm>
        </p:spPr>
        <p:txBody>
          <a:bodyPr/>
          <a:lstStyle/>
          <a:p>
            <a:r>
              <a:rPr lang="en-US" dirty="0"/>
              <a:t>Mads Torgersen</a:t>
            </a:r>
          </a:p>
        </p:txBody>
      </p:sp>
      <p:sp>
        <p:nvSpPr>
          <p:cNvPr id="4" name="Text Placeholder 3"/>
          <p:cNvSpPr>
            <a:spLocks noGrp="1"/>
          </p:cNvSpPr>
          <p:nvPr>
            <p:ph type="body" sz="quarter" idx="15"/>
          </p:nvPr>
        </p:nvSpPr>
        <p:spPr/>
        <p:txBody>
          <a:bodyPr/>
          <a:lstStyle/>
          <a:p>
            <a:r>
              <a:rPr lang="en-US" dirty="0"/>
              <a:t>DEV-B362</a:t>
            </a:r>
          </a:p>
        </p:txBody>
      </p:sp>
    </p:spTree>
    <p:extLst>
      <p:ext uri="{BB962C8B-B14F-4D97-AF65-F5344CB8AC3E}">
        <p14:creationId xmlns:p14="http://schemas.microsoft.com/office/powerpoint/2010/main" val="7200016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Flowchart: Magnetic Disk 100"/>
          <p:cNvSpPr/>
          <p:nvPr/>
        </p:nvSpPr>
        <p:spPr bwMode="auto">
          <a:xfrm>
            <a:off x="1330923" y="2660210"/>
            <a:ext cx="2057400" cy="2628900"/>
          </a:xfrm>
          <a:prstGeom prst="flowChartMagneticDisk">
            <a:avLst/>
          </a:prstGeom>
          <a:solidFill>
            <a:srgbClr val="FFFF99"/>
          </a:solidFill>
          <a:ln>
            <a:solidFill>
              <a:srgbClr val="00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cxnSp>
        <p:nvCxnSpPr>
          <p:cNvPr id="112" name="Straight Arrow Connector 111"/>
          <p:cNvCxnSpPr/>
          <p:nvPr/>
        </p:nvCxnSpPr>
        <p:spPr>
          <a:xfrm>
            <a:off x="7269743" y="2372292"/>
            <a:ext cx="8308" cy="2514600"/>
          </a:xfrm>
          <a:prstGeom prst="straightConnector1">
            <a:avLst/>
          </a:prstGeom>
          <a:ln w="57150">
            <a:solidFill>
              <a:schemeClr val="accent5">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0" name="Straight Arrow Connector 109"/>
          <p:cNvCxnSpPr/>
          <p:nvPr/>
        </p:nvCxnSpPr>
        <p:spPr>
          <a:xfrm>
            <a:off x="5837237" y="2354262"/>
            <a:ext cx="8308" cy="2514600"/>
          </a:xfrm>
          <a:prstGeom prst="straightConnector1">
            <a:avLst/>
          </a:prstGeom>
          <a:ln w="57150">
            <a:solidFill>
              <a:schemeClr val="bg2">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dirty="0" err="1">
                <a:gradFill>
                  <a:gsLst>
                    <a:gs pos="0">
                      <a:srgbClr val="FFFFFF"/>
                    </a:gs>
                    <a:gs pos="100000">
                      <a:srgbClr val="FFFFFF"/>
                    </a:gs>
                  </a:gsLst>
                  <a:lin ang="5400000" scaled="0"/>
                </a:gradFill>
              </a:rPr>
              <a:t>Threadpool</a:t>
            </a:r>
            <a:endParaRPr lang="en-US" dirty="0"/>
          </a:p>
        </p:txBody>
      </p:sp>
      <p:grpSp>
        <p:nvGrpSpPr>
          <p:cNvPr id="69" name="Group 68"/>
          <p:cNvGrpSpPr>
            <a:grpSpLocks noChangeAspect="1"/>
          </p:cNvGrpSpPr>
          <p:nvPr/>
        </p:nvGrpSpPr>
        <p:grpSpPr>
          <a:xfrm rot="2315391">
            <a:off x="1413598" y="3627368"/>
            <a:ext cx="734157" cy="457200"/>
            <a:chOff x="1646237" y="1973262"/>
            <a:chExt cx="1219200" cy="838200"/>
          </a:xfrm>
        </p:grpSpPr>
        <p:sp>
          <p:nvSpPr>
            <p:cNvPr id="70" name="Rectangle 69"/>
            <p:cNvSpPr/>
            <p:nvPr/>
          </p:nvSpPr>
          <p:spPr bwMode="auto">
            <a:xfrm>
              <a:off x="1646237" y="1973262"/>
              <a:ext cx="1219200" cy="838200"/>
            </a:xfrm>
            <a:prstGeom prst="rect">
              <a:avLst/>
            </a:prstGeom>
            <a:solidFill>
              <a:schemeClr val="tx1">
                <a:lumMod val="85000"/>
              </a:schemeClr>
            </a:solidFill>
            <a:ln w="38100">
              <a:solidFill>
                <a:schemeClr val="bg1">
                  <a:lumMod val="40000"/>
                  <a:lumOff val="6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dirty="0">
                  <a:solidFill>
                    <a:srgbClr val="000000"/>
                  </a:solidFill>
                </a:rPr>
                <a:t>1</a:t>
              </a:r>
            </a:p>
          </p:txBody>
        </p:sp>
        <p:sp>
          <p:nvSpPr>
            <p:cNvPr id="71" name="TextBox 70"/>
            <p:cNvSpPr txBox="1"/>
            <p:nvPr/>
          </p:nvSpPr>
          <p:spPr>
            <a:xfrm>
              <a:off x="1646237" y="2582862"/>
              <a:ext cx="1219200" cy="228600"/>
            </a:xfrm>
            <a:prstGeom prst="rect">
              <a:avLst/>
            </a:prstGeom>
            <a:solidFill>
              <a:schemeClr val="bg1">
                <a:lumMod val="40000"/>
                <a:lumOff val="60000"/>
              </a:schemeClr>
            </a:solidFill>
          </p:spPr>
          <p:txBody>
            <a:bodyPr wrap="none" lIns="0" tIns="0" rIns="0" bIns="0" rtlCol="0" anchor="ctr" anchorCtr="1">
              <a:normAutofit fontScale="62500" lnSpcReduction="20000"/>
            </a:bodyPr>
            <a:lstStyle/>
            <a:p>
              <a:pPr>
                <a:lnSpc>
                  <a:spcPct val="90000"/>
                </a:lnSpc>
                <a:spcAft>
                  <a:spcPts val="600"/>
                </a:spcAft>
              </a:pPr>
              <a:r>
                <a:rPr lang="en-US" dirty="0">
                  <a:solidFill>
                    <a:srgbClr val="000000"/>
                  </a:solidFill>
                </a:rPr>
                <a:t>end1</a:t>
              </a:r>
            </a:p>
          </p:txBody>
        </p:sp>
        <p:sp>
          <p:nvSpPr>
            <p:cNvPr id="72" name="TextBox 71"/>
            <p:cNvSpPr txBox="1"/>
            <p:nvPr/>
          </p:nvSpPr>
          <p:spPr>
            <a:xfrm>
              <a:off x="1646237" y="1973262"/>
              <a:ext cx="1219200" cy="228600"/>
            </a:xfrm>
            <a:prstGeom prst="rect">
              <a:avLst/>
            </a:prstGeom>
            <a:solidFill>
              <a:schemeClr val="bg1">
                <a:lumMod val="40000"/>
                <a:lumOff val="60000"/>
              </a:schemeClr>
            </a:solidFill>
          </p:spPr>
          <p:txBody>
            <a:bodyPr wrap="none" lIns="0" tIns="0" rIns="0" bIns="0" rtlCol="0" anchor="ctr" anchorCtr="1">
              <a:normAutofit fontScale="62500" lnSpcReduction="20000"/>
            </a:bodyPr>
            <a:lstStyle/>
            <a:p>
              <a:pPr>
                <a:lnSpc>
                  <a:spcPct val="90000"/>
                </a:lnSpc>
                <a:spcAft>
                  <a:spcPts val="600"/>
                </a:spcAft>
              </a:pPr>
              <a:r>
                <a:rPr lang="en-US" dirty="0">
                  <a:solidFill>
                    <a:srgbClr val="000000"/>
                  </a:solidFill>
                </a:rPr>
                <a:t>start1</a:t>
              </a:r>
            </a:p>
          </p:txBody>
        </p:sp>
      </p:grpSp>
      <p:grpSp>
        <p:nvGrpSpPr>
          <p:cNvPr id="73" name="Group 72"/>
          <p:cNvGrpSpPr>
            <a:grpSpLocks noChangeAspect="1"/>
          </p:cNvGrpSpPr>
          <p:nvPr/>
        </p:nvGrpSpPr>
        <p:grpSpPr>
          <a:xfrm rot="20441060">
            <a:off x="2525402" y="3556878"/>
            <a:ext cx="734157" cy="457200"/>
            <a:chOff x="1646237" y="1973262"/>
            <a:chExt cx="1219200" cy="838200"/>
          </a:xfrm>
        </p:grpSpPr>
        <p:sp>
          <p:nvSpPr>
            <p:cNvPr id="74" name="Rectangle 73"/>
            <p:cNvSpPr/>
            <p:nvPr/>
          </p:nvSpPr>
          <p:spPr bwMode="auto">
            <a:xfrm>
              <a:off x="1646237" y="1973262"/>
              <a:ext cx="1219200" cy="838200"/>
            </a:xfrm>
            <a:prstGeom prst="rect">
              <a:avLst/>
            </a:prstGeom>
            <a:solidFill>
              <a:schemeClr val="tx1">
                <a:lumMod val="85000"/>
              </a:schemeClr>
            </a:solidFill>
            <a:ln w="38100">
              <a:solidFill>
                <a:schemeClr val="bg1">
                  <a:lumMod val="40000"/>
                  <a:lumOff val="6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dirty="0">
                  <a:solidFill>
                    <a:srgbClr val="000000"/>
                  </a:solidFill>
                </a:rPr>
                <a:t>2</a:t>
              </a:r>
            </a:p>
          </p:txBody>
        </p:sp>
        <p:sp>
          <p:nvSpPr>
            <p:cNvPr id="75" name="TextBox 74"/>
            <p:cNvSpPr txBox="1"/>
            <p:nvPr/>
          </p:nvSpPr>
          <p:spPr>
            <a:xfrm>
              <a:off x="1646237" y="2582862"/>
              <a:ext cx="1219200" cy="228600"/>
            </a:xfrm>
            <a:prstGeom prst="rect">
              <a:avLst/>
            </a:prstGeom>
            <a:solidFill>
              <a:schemeClr val="bg1">
                <a:lumMod val="40000"/>
                <a:lumOff val="60000"/>
              </a:schemeClr>
            </a:solidFill>
          </p:spPr>
          <p:txBody>
            <a:bodyPr wrap="none" lIns="0" tIns="0" rIns="0" bIns="0" rtlCol="0" anchor="ctr" anchorCtr="1">
              <a:normAutofit fontScale="62500" lnSpcReduction="20000"/>
            </a:bodyPr>
            <a:lstStyle/>
            <a:p>
              <a:pPr>
                <a:lnSpc>
                  <a:spcPct val="90000"/>
                </a:lnSpc>
                <a:spcAft>
                  <a:spcPts val="600"/>
                </a:spcAft>
              </a:pPr>
              <a:r>
                <a:rPr lang="en-US" dirty="0">
                  <a:solidFill>
                    <a:srgbClr val="000000"/>
                  </a:solidFill>
                </a:rPr>
                <a:t>end2</a:t>
              </a:r>
            </a:p>
          </p:txBody>
        </p:sp>
        <p:sp>
          <p:nvSpPr>
            <p:cNvPr id="76" name="TextBox 75"/>
            <p:cNvSpPr txBox="1"/>
            <p:nvPr/>
          </p:nvSpPr>
          <p:spPr>
            <a:xfrm>
              <a:off x="1646237" y="1973262"/>
              <a:ext cx="1219200" cy="228600"/>
            </a:xfrm>
            <a:prstGeom prst="rect">
              <a:avLst/>
            </a:prstGeom>
            <a:solidFill>
              <a:schemeClr val="bg1">
                <a:lumMod val="40000"/>
                <a:lumOff val="60000"/>
              </a:schemeClr>
            </a:solidFill>
          </p:spPr>
          <p:txBody>
            <a:bodyPr wrap="none" lIns="0" tIns="0" rIns="0" bIns="0" rtlCol="0" anchor="ctr" anchorCtr="1">
              <a:normAutofit fontScale="62500" lnSpcReduction="20000"/>
            </a:bodyPr>
            <a:lstStyle/>
            <a:p>
              <a:pPr>
                <a:lnSpc>
                  <a:spcPct val="90000"/>
                </a:lnSpc>
                <a:spcAft>
                  <a:spcPts val="600"/>
                </a:spcAft>
              </a:pPr>
              <a:r>
                <a:rPr lang="en-US" dirty="0">
                  <a:solidFill>
                    <a:srgbClr val="000000"/>
                  </a:solidFill>
                </a:rPr>
                <a:t>start2</a:t>
              </a:r>
            </a:p>
          </p:txBody>
        </p:sp>
      </p:grpSp>
      <p:grpSp>
        <p:nvGrpSpPr>
          <p:cNvPr id="77" name="Group 76"/>
          <p:cNvGrpSpPr>
            <a:grpSpLocks noChangeAspect="1"/>
          </p:cNvGrpSpPr>
          <p:nvPr/>
        </p:nvGrpSpPr>
        <p:grpSpPr>
          <a:xfrm>
            <a:off x="2571580" y="4562304"/>
            <a:ext cx="734157" cy="457200"/>
            <a:chOff x="1646237" y="1973262"/>
            <a:chExt cx="1219200" cy="838200"/>
          </a:xfrm>
        </p:grpSpPr>
        <p:sp>
          <p:nvSpPr>
            <p:cNvPr id="78" name="Rectangle 77"/>
            <p:cNvSpPr/>
            <p:nvPr/>
          </p:nvSpPr>
          <p:spPr bwMode="auto">
            <a:xfrm>
              <a:off x="1646237" y="1973262"/>
              <a:ext cx="1219200" cy="838200"/>
            </a:xfrm>
            <a:prstGeom prst="rect">
              <a:avLst/>
            </a:prstGeom>
            <a:solidFill>
              <a:schemeClr val="tx1">
                <a:lumMod val="85000"/>
              </a:schemeClr>
            </a:solidFill>
            <a:ln w="38100">
              <a:solidFill>
                <a:schemeClr val="bg1">
                  <a:lumMod val="40000"/>
                  <a:lumOff val="6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dirty="0">
                  <a:solidFill>
                    <a:srgbClr val="000000"/>
                  </a:solidFill>
                </a:rPr>
                <a:t>3</a:t>
              </a:r>
            </a:p>
          </p:txBody>
        </p:sp>
        <p:sp>
          <p:nvSpPr>
            <p:cNvPr id="79" name="TextBox 78"/>
            <p:cNvSpPr txBox="1"/>
            <p:nvPr/>
          </p:nvSpPr>
          <p:spPr>
            <a:xfrm>
              <a:off x="1646237" y="2582862"/>
              <a:ext cx="1219200" cy="228600"/>
            </a:xfrm>
            <a:prstGeom prst="rect">
              <a:avLst/>
            </a:prstGeom>
            <a:solidFill>
              <a:schemeClr val="bg1">
                <a:lumMod val="40000"/>
                <a:lumOff val="60000"/>
              </a:schemeClr>
            </a:solidFill>
          </p:spPr>
          <p:txBody>
            <a:bodyPr wrap="none" lIns="0" tIns="0" rIns="0" bIns="0" rtlCol="0" anchor="ctr" anchorCtr="1">
              <a:normAutofit fontScale="62500" lnSpcReduction="20000"/>
            </a:bodyPr>
            <a:lstStyle/>
            <a:p>
              <a:pPr>
                <a:lnSpc>
                  <a:spcPct val="90000"/>
                </a:lnSpc>
                <a:spcAft>
                  <a:spcPts val="600"/>
                </a:spcAft>
              </a:pPr>
              <a:r>
                <a:rPr lang="en-US" dirty="0">
                  <a:solidFill>
                    <a:srgbClr val="000000"/>
                  </a:solidFill>
                </a:rPr>
                <a:t>end3</a:t>
              </a:r>
            </a:p>
          </p:txBody>
        </p:sp>
        <p:sp>
          <p:nvSpPr>
            <p:cNvPr id="80" name="TextBox 79"/>
            <p:cNvSpPr txBox="1"/>
            <p:nvPr/>
          </p:nvSpPr>
          <p:spPr>
            <a:xfrm>
              <a:off x="1646237" y="1973262"/>
              <a:ext cx="1219200" cy="228600"/>
            </a:xfrm>
            <a:prstGeom prst="rect">
              <a:avLst/>
            </a:prstGeom>
            <a:solidFill>
              <a:schemeClr val="bg1">
                <a:lumMod val="40000"/>
                <a:lumOff val="60000"/>
              </a:schemeClr>
            </a:solidFill>
          </p:spPr>
          <p:txBody>
            <a:bodyPr wrap="none" lIns="0" tIns="0" rIns="0" bIns="0" rtlCol="0" anchor="ctr" anchorCtr="1">
              <a:normAutofit fontScale="62500" lnSpcReduction="20000"/>
            </a:bodyPr>
            <a:lstStyle/>
            <a:p>
              <a:pPr>
                <a:lnSpc>
                  <a:spcPct val="90000"/>
                </a:lnSpc>
                <a:spcAft>
                  <a:spcPts val="600"/>
                </a:spcAft>
              </a:pPr>
              <a:r>
                <a:rPr lang="en-US" dirty="0">
                  <a:solidFill>
                    <a:srgbClr val="000000"/>
                  </a:solidFill>
                </a:rPr>
                <a:t>start3</a:t>
              </a:r>
            </a:p>
          </p:txBody>
        </p:sp>
      </p:grpSp>
      <p:grpSp>
        <p:nvGrpSpPr>
          <p:cNvPr id="81" name="Group 80"/>
          <p:cNvGrpSpPr>
            <a:grpSpLocks noChangeAspect="1"/>
          </p:cNvGrpSpPr>
          <p:nvPr/>
        </p:nvGrpSpPr>
        <p:grpSpPr>
          <a:xfrm rot="18424794">
            <a:off x="2082660" y="4082582"/>
            <a:ext cx="734157" cy="457200"/>
            <a:chOff x="1646237" y="1973262"/>
            <a:chExt cx="1219200" cy="838200"/>
          </a:xfrm>
          <a:effectLst>
            <a:outerShdw blurRad="50800" dist="38100" dir="2700000" algn="tl" rotWithShape="0">
              <a:prstClr val="black">
                <a:alpha val="40000"/>
              </a:prstClr>
            </a:outerShdw>
          </a:effectLst>
        </p:grpSpPr>
        <p:sp>
          <p:nvSpPr>
            <p:cNvPr id="82" name="Rectangle 81"/>
            <p:cNvSpPr/>
            <p:nvPr/>
          </p:nvSpPr>
          <p:spPr bwMode="auto">
            <a:xfrm>
              <a:off x="1646237" y="1973262"/>
              <a:ext cx="1219200" cy="838200"/>
            </a:xfrm>
            <a:prstGeom prst="rect">
              <a:avLst/>
            </a:prstGeom>
            <a:solidFill>
              <a:schemeClr val="tx1">
                <a:lumMod val="85000"/>
              </a:schemeClr>
            </a:solidFill>
            <a:ln w="38100">
              <a:solidFill>
                <a:schemeClr val="bg1">
                  <a:lumMod val="40000"/>
                  <a:lumOff val="6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dirty="0">
                  <a:solidFill>
                    <a:srgbClr val="000000"/>
                  </a:solidFill>
                </a:rPr>
                <a:t>4</a:t>
              </a:r>
            </a:p>
          </p:txBody>
        </p:sp>
        <p:sp>
          <p:nvSpPr>
            <p:cNvPr id="83" name="TextBox 82"/>
            <p:cNvSpPr txBox="1"/>
            <p:nvPr/>
          </p:nvSpPr>
          <p:spPr>
            <a:xfrm>
              <a:off x="1646237" y="2582862"/>
              <a:ext cx="1219200" cy="228600"/>
            </a:xfrm>
            <a:prstGeom prst="rect">
              <a:avLst/>
            </a:prstGeom>
            <a:solidFill>
              <a:schemeClr val="bg1">
                <a:lumMod val="40000"/>
                <a:lumOff val="60000"/>
              </a:schemeClr>
            </a:solidFill>
          </p:spPr>
          <p:txBody>
            <a:bodyPr wrap="none" lIns="0" tIns="0" rIns="0" bIns="0" rtlCol="0" anchor="ctr" anchorCtr="1">
              <a:normAutofit fontScale="62500" lnSpcReduction="20000"/>
            </a:bodyPr>
            <a:lstStyle/>
            <a:p>
              <a:pPr>
                <a:lnSpc>
                  <a:spcPct val="90000"/>
                </a:lnSpc>
                <a:spcAft>
                  <a:spcPts val="600"/>
                </a:spcAft>
              </a:pPr>
              <a:r>
                <a:rPr lang="en-US" dirty="0">
                  <a:solidFill>
                    <a:srgbClr val="000000"/>
                  </a:solidFill>
                </a:rPr>
                <a:t>end4</a:t>
              </a:r>
            </a:p>
          </p:txBody>
        </p:sp>
        <p:sp>
          <p:nvSpPr>
            <p:cNvPr id="84" name="TextBox 83"/>
            <p:cNvSpPr txBox="1"/>
            <p:nvPr/>
          </p:nvSpPr>
          <p:spPr>
            <a:xfrm>
              <a:off x="1646237" y="1973262"/>
              <a:ext cx="1219200" cy="228600"/>
            </a:xfrm>
            <a:prstGeom prst="rect">
              <a:avLst/>
            </a:prstGeom>
            <a:solidFill>
              <a:schemeClr val="bg1">
                <a:lumMod val="40000"/>
                <a:lumOff val="60000"/>
              </a:schemeClr>
            </a:solidFill>
          </p:spPr>
          <p:txBody>
            <a:bodyPr wrap="none" lIns="0" tIns="0" rIns="0" bIns="0" rtlCol="0" anchor="ctr" anchorCtr="1">
              <a:normAutofit fontScale="62500" lnSpcReduction="20000"/>
            </a:bodyPr>
            <a:lstStyle/>
            <a:p>
              <a:pPr>
                <a:lnSpc>
                  <a:spcPct val="90000"/>
                </a:lnSpc>
                <a:spcAft>
                  <a:spcPts val="600"/>
                </a:spcAft>
              </a:pPr>
              <a:r>
                <a:rPr lang="en-US" dirty="0">
                  <a:solidFill>
                    <a:srgbClr val="000000"/>
                  </a:solidFill>
                </a:rPr>
                <a:t>start4</a:t>
              </a:r>
            </a:p>
          </p:txBody>
        </p:sp>
      </p:grpSp>
      <p:grpSp>
        <p:nvGrpSpPr>
          <p:cNvPr id="85" name="Group 84"/>
          <p:cNvGrpSpPr>
            <a:grpSpLocks noChangeAspect="1"/>
          </p:cNvGrpSpPr>
          <p:nvPr/>
        </p:nvGrpSpPr>
        <p:grpSpPr>
          <a:xfrm rot="1365348">
            <a:off x="1555353" y="4592268"/>
            <a:ext cx="734157" cy="457200"/>
            <a:chOff x="1646236" y="1973260"/>
            <a:chExt cx="1219201" cy="838202"/>
          </a:xfrm>
        </p:grpSpPr>
        <p:sp>
          <p:nvSpPr>
            <p:cNvPr id="86" name="Rectangle 85"/>
            <p:cNvSpPr/>
            <p:nvPr/>
          </p:nvSpPr>
          <p:spPr bwMode="auto">
            <a:xfrm>
              <a:off x="1646237" y="1973262"/>
              <a:ext cx="1219200" cy="838200"/>
            </a:xfrm>
            <a:prstGeom prst="rect">
              <a:avLst/>
            </a:prstGeom>
            <a:solidFill>
              <a:schemeClr val="tx1">
                <a:lumMod val="85000"/>
              </a:schemeClr>
            </a:solidFill>
            <a:ln w="38100">
              <a:solidFill>
                <a:schemeClr val="bg1">
                  <a:lumMod val="40000"/>
                  <a:lumOff val="6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dirty="0">
                  <a:solidFill>
                    <a:srgbClr val="000000"/>
                  </a:solidFill>
                </a:rPr>
                <a:t>5</a:t>
              </a:r>
            </a:p>
          </p:txBody>
        </p:sp>
        <p:sp>
          <p:nvSpPr>
            <p:cNvPr id="87" name="TextBox 86"/>
            <p:cNvSpPr txBox="1"/>
            <p:nvPr/>
          </p:nvSpPr>
          <p:spPr>
            <a:xfrm>
              <a:off x="1646237" y="2582862"/>
              <a:ext cx="1219200" cy="228600"/>
            </a:xfrm>
            <a:prstGeom prst="rect">
              <a:avLst/>
            </a:prstGeom>
            <a:solidFill>
              <a:schemeClr val="bg1">
                <a:lumMod val="40000"/>
                <a:lumOff val="60000"/>
              </a:schemeClr>
            </a:solidFill>
          </p:spPr>
          <p:txBody>
            <a:bodyPr wrap="none" lIns="0" tIns="0" rIns="0" bIns="0" rtlCol="0" anchor="ctr" anchorCtr="1">
              <a:normAutofit fontScale="62500" lnSpcReduction="20000"/>
            </a:bodyPr>
            <a:lstStyle/>
            <a:p>
              <a:pPr>
                <a:lnSpc>
                  <a:spcPct val="90000"/>
                </a:lnSpc>
                <a:spcAft>
                  <a:spcPts val="600"/>
                </a:spcAft>
              </a:pPr>
              <a:r>
                <a:rPr lang="en-US" dirty="0">
                  <a:solidFill>
                    <a:srgbClr val="000000"/>
                  </a:solidFill>
                </a:rPr>
                <a:t>end5</a:t>
              </a:r>
            </a:p>
          </p:txBody>
        </p:sp>
        <p:sp>
          <p:nvSpPr>
            <p:cNvPr id="88" name="TextBox 87"/>
            <p:cNvSpPr txBox="1"/>
            <p:nvPr/>
          </p:nvSpPr>
          <p:spPr>
            <a:xfrm>
              <a:off x="1646236" y="1973260"/>
              <a:ext cx="1219200" cy="228600"/>
            </a:xfrm>
            <a:prstGeom prst="rect">
              <a:avLst/>
            </a:prstGeom>
            <a:solidFill>
              <a:schemeClr val="bg1">
                <a:lumMod val="40000"/>
                <a:lumOff val="60000"/>
              </a:schemeClr>
            </a:solidFill>
          </p:spPr>
          <p:txBody>
            <a:bodyPr wrap="none" lIns="0" tIns="0" rIns="0" bIns="0" rtlCol="0" anchor="ctr" anchorCtr="1">
              <a:normAutofit fontScale="62500" lnSpcReduction="20000"/>
            </a:bodyPr>
            <a:lstStyle/>
            <a:p>
              <a:pPr>
                <a:lnSpc>
                  <a:spcPct val="90000"/>
                </a:lnSpc>
                <a:spcAft>
                  <a:spcPts val="600"/>
                </a:spcAft>
              </a:pPr>
              <a:r>
                <a:rPr lang="en-US" dirty="0">
                  <a:solidFill>
                    <a:srgbClr val="000000"/>
                  </a:solidFill>
                </a:rPr>
                <a:t>start5</a:t>
              </a:r>
            </a:p>
          </p:txBody>
        </p:sp>
      </p:grpSp>
      <p:grpSp>
        <p:nvGrpSpPr>
          <p:cNvPr id="89" name="Group 88"/>
          <p:cNvGrpSpPr/>
          <p:nvPr/>
        </p:nvGrpSpPr>
        <p:grpSpPr>
          <a:xfrm>
            <a:off x="5235945" y="2757287"/>
            <a:ext cx="1219200" cy="838200"/>
            <a:chOff x="1646237" y="1973262"/>
            <a:chExt cx="1219200" cy="838200"/>
          </a:xfrm>
        </p:grpSpPr>
        <p:sp>
          <p:nvSpPr>
            <p:cNvPr id="90" name="Rectangle 89"/>
            <p:cNvSpPr/>
            <p:nvPr/>
          </p:nvSpPr>
          <p:spPr bwMode="auto">
            <a:xfrm>
              <a:off x="1646237" y="1973262"/>
              <a:ext cx="1219200" cy="838200"/>
            </a:xfrm>
            <a:prstGeom prst="rect">
              <a:avLst/>
            </a:prstGeom>
            <a:solidFill>
              <a:srgbClr val="C1E5FF">
                <a:alpha val="50196"/>
              </a:srgbClr>
            </a:solidFill>
            <a:ln w="38100">
              <a:solidFill>
                <a:schemeClr val="accent1">
                  <a:lumMod val="40000"/>
                  <a:lumOff val="6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91" name="TextBox 90"/>
            <p:cNvSpPr txBox="1"/>
            <p:nvPr/>
          </p:nvSpPr>
          <p:spPr>
            <a:xfrm>
              <a:off x="1646237" y="2582862"/>
              <a:ext cx="1219200" cy="228600"/>
            </a:xfrm>
            <a:prstGeom prst="rect">
              <a:avLst/>
            </a:prstGeom>
            <a:solidFill>
              <a:schemeClr val="accent1">
                <a:lumMod val="40000"/>
                <a:lumOff val="60000"/>
              </a:schemeClr>
            </a:solidFill>
            <a:ln>
              <a:solidFill>
                <a:schemeClr val="accent1">
                  <a:lumMod val="40000"/>
                  <a:lumOff val="60000"/>
                </a:schemeClr>
              </a:solidFill>
            </a:ln>
          </p:spPr>
          <p:txBody>
            <a:bodyPr wrap="none" lIns="0" tIns="0" rIns="0" bIns="0" rtlCol="0" anchor="ctr" anchorCtr="1">
              <a:normAutofit fontScale="92500" lnSpcReduction="10000"/>
            </a:bodyPr>
            <a:lstStyle/>
            <a:p>
              <a:pPr>
                <a:lnSpc>
                  <a:spcPct val="90000"/>
                </a:lnSpc>
                <a:spcAft>
                  <a:spcPts val="600"/>
                </a:spcAft>
              </a:pPr>
              <a:r>
                <a:rPr lang="en-US" dirty="0">
                  <a:solidFill>
                    <a:srgbClr val="000000"/>
                  </a:solidFill>
                </a:rPr>
                <a:t>end1</a:t>
              </a:r>
            </a:p>
          </p:txBody>
        </p:sp>
        <p:sp>
          <p:nvSpPr>
            <p:cNvPr id="92" name="TextBox 91"/>
            <p:cNvSpPr txBox="1"/>
            <p:nvPr/>
          </p:nvSpPr>
          <p:spPr>
            <a:xfrm>
              <a:off x="1646237" y="1973262"/>
              <a:ext cx="1219200" cy="228600"/>
            </a:xfrm>
            <a:prstGeom prst="rect">
              <a:avLst/>
            </a:prstGeom>
            <a:solidFill>
              <a:schemeClr val="accent1">
                <a:lumMod val="40000"/>
                <a:lumOff val="60000"/>
              </a:schemeClr>
            </a:solidFill>
            <a:ln>
              <a:solidFill>
                <a:schemeClr val="accent1">
                  <a:lumMod val="40000"/>
                  <a:lumOff val="60000"/>
                </a:schemeClr>
              </a:solidFill>
            </a:ln>
          </p:spPr>
          <p:txBody>
            <a:bodyPr wrap="none" lIns="0" tIns="0" rIns="0" bIns="0" rtlCol="0" anchor="ctr" anchorCtr="1">
              <a:normAutofit lnSpcReduction="10000"/>
            </a:bodyPr>
            <a:lstStyle/>
            <a:p>
              <a:pPr>
                <a:lnSpc>
                  <a:spcPct val="90000"/>
                </a:lnSpc>
                <a:spcAft>
                  <a:spcPts val="600"/>
                </a:spcAft>
              </a:pPr>
              <a:r>
                <a:rPr lang="en-US" dirty="0">
                  <a:solidFill>
                    <a:srgbClr val="000000"/>
                  </a:solidFill>
                </a:rPr>
                <a:t>start1</a:t>
              </a:r>
            </a:p>
          </p:txBody>
        </p:sp>
      </p:grpSp>
      <p:grpSp>
        <p:nvGrpSpPr>
          <p:cNvPr id="93" name="Group 92"/>
          <p:cNvGrpSpPr/>
          <p:nvPr/>
        </p:nvGrpSpPr>
        <p:grpSpPr>
          <a:xfrm>
            <a:off x="6676759" y="2757287"/>
            <a:ext cx="1219200" cy="838200"/>
            <a:chOff x="1646237" y="1973262"/>
            <a:chExt cx="1219200" cy="838200"/>
          </a:xfrm>
        </p:grpSpPr>
        <p:sp>
          <p:nvSpPr>
            <p:cNvPr id="94" name="Rectangle 93"/>
            <p:cNvSpPr/>
            <p:nvPr/>
          </p:nvSpPr>
          <p:spPr bwMode="auto">
            <a:xfrm>
              <a:off x="1646237" y="1973262"/>
              <a:ext cx="1219200" cy="838200"/>
            </a:xfrm>
            <a:prstGeom prst="rect">
              <a:avLst/>
            </a:prstGeom>
            <a:solidFill>
              <a:schemeClr val="accent2">
                <a:lumMod val="20000"/>
                <a:lumOff val="80000"/>
                <a:alpha val="50196"/>
              </a:schemeClr>
            </a:solidFill>
            <a:ln w="38100">
              <a:solidFill>
                <a:schemeClr val="accent2">
                  <a:lumMod val="20000"/>
                  <a:lumOff val="8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95" name="TextBox 94"/>
            <p:cNvSpPr txBox="1"/>
            <p:nvPr/>
          </p:nvSpPr>
          <p:spPr>
            <a:xfrm>
              <a:off x="1646237" y="2582862"/>
              <a:ext cx="1219200" cy="228600"/>
            </a:xfrm>
            <a:prstGeom prst="rect">
              <a:avLst/>
            </a:prstGeom>
            <a:solidFill>
              <a:schemeClr val="accent2">
                <a:lumMod val="20000"/>
                <a:lumOff val="80000"/>
              </a:schemeClr>
            </a:solidFill>
            <a:ln>
              <a:solidFill>
                <a:schemeClr val="accent2">
                  <a:lumMod val="20000"/>
                  <a:lumOff val="80000"/>
                </a:schemeClr>
              </a:solidFill>
            </a:ln>
          </p:spPr>
          <p:txBody>
            <a:bodyPr wrap="none" lIns="0" tIns="0" rIns="0" bIns="0" rtlCol="0" anchor="ctr" anchorCtr="1">
              <a:normAutofit fontScale="92500" lnSpcReduction="10000"/>
            </a:bodyPr>
            <a:lstStyle/>
            <a:p>
              <a:pPr>
                <a:lnSpc>
                  <a:spcPct val="90000"/>
                </a:lnSpc>
                <a:spcAft>
                  <a:spcPts val="600"/>
                </a:spcAft>
              </a:pPr>
              <a:r>
                <a:rPr lang="en-US" dirty="0">
                  <a:solidFill>
                    <a:srgbClr val="000000"/>
                  </a:solidFill>
                </a:rPr>
                <a:t>end2</a:t>
              </a:r>
            </a:p>
          </p:txBody>
        </p:sp>
        <p:sp>
          <p:nvSpPr>
            <p:cNvPr id="96" name="TextBox 95"/>
            <p:cNvSpPr txBox="1"/>
            <p:nvPr/>
          </p:nvSpPr>
          <p:spPr>
            <a:xfrm>
              <a:off x="1646237" y="1973262"/>
              <a:ext cx="1219200" cy="228600"/>
            </a:xfrm>
            <a:prstGeom prst="rect">
              <a:avLst/>
            </a:prstGeom>
            <a:solidFill>
              <a:schemeClr val="accent2">
                <a:lumMod val="20000"/>
                <a:lumOff val="80000"/>
              </a:schemeClr>
            </a:solidFill>
            <a:ln>
              <a:solidFill>
                <a:schemeClr val="accent2">
                  <a:lumMod val="20000"/>
                  <a:lumOff val="80000"/>
                </a:schemeClr>
              </a:solidFill>
            </a:ln>
          </p:spPr>
          <p:txBody>
            <a:bodyPr wrap="none" lIns="0" tIns="0" rIns="0" bIns="0" rtlCol="0" anchor="ctr" anchorCtr="1">
              <a:normAutofit lnSpcReduction="10000"/>
            </a:bodyPr>
            <a:lstStyle/>
            <a:p>
              <a:pPr>
                <a:lnSpc>
                  <a:spcPct val="90000"/>
                </a:lnSpc>
                <a:spcAft>
                  <a:spcPts val="600"/>
                </a:spcAft>
              </a:pPr>
              <a:r>
                <a:rPr lang="en-US" dirty="0">
                  <a:solidFill>
                    <a:srgbClr val="000000"/>
                  </a:solidFill>
                </a:rPr>
                <a:t>start2</a:t>
              </a:r>
            </a:p>
          </p:txBody>
        </p:sp>
      </p:grpSp>
      <p:grpSp>
        <p:nvGrpSpPr>
          <p:cNvPr id="106" name="Group 105"/>
          <p:cNvGrpSpPr/>
          <p:nvPr/>
        </p:nvGrpSpPr>
        <p:grpSpPr>
          <a:xfrm>
            <a:off x="5227637" y="3774995"/>
            <a:ext cx="1219200" cy="838200"/>
            <a:chOff x="1646237" y="1973262"/>
            <a:chExt cx="1219200" cy="838200"/>
          </a:xfrm>
        </p:grpSpPr>
        <p:sp>
          <p:nvSpPr>
            <p:cNvPr id="107" name="Rectangle 106"/>
            <p:cNvSpPr/>
            <p:nvPr/>
          </p:nvSpPr>
          <p:spPr bwMode="auto">
            <a:xfrm>
              <a:off x="1646237" y="1973262"/>
              <a:ext cx="1219200" cy="838200"/>
            </a:xfrm>
            <a:prstGeom prst="rect">
              <a:avLst/>
            </a:prstGeom>
            <a:solidFill>
              <a:srgbClr val="C1E5FF">
                <a:alpha val="50196"/>
              </a:srgbClr>
            </a:solidFill>
            <a:ln w="38100">
              <a:solidFill>
                <a:schemeClr val="accent1">
                  <a:lumMod val="40000"/>
                  <a:lumOff val="6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08" name="TextBox 107"/>
            <p:cNvSpPr txBox="1"/>
            <p:nvPr/>
          </p:nvSpPr>
          <p:spPr>
            <a:xfrm>
              <a:off x="1646237" y="2582862"/>
              <a:ext cx="1219200" cy="228600"/>
            </a:xfrm>
            <a:prstGeom prst="rect">
              <a:avLst/>
            </a:prstGeom>
            <a:solidFill>
              <a:schemeClr val="accent1">
                <a:lumMod val="40000"/>
                <a:lumOff val="60000"/>
              </a:schemeClr>
            </a:solidFill>
            <a:ln>
              <a:solidFill>
                <a:schemeClr val="accent1">
                  <a:lumMod val="40000"/>
                  <a:lumOff val="60000"/>
                </a:schemeClr>
              </a:solidFill>
            </a:ln>
          </p:spPr>
          <p:txBody>
            <a:bodyPr wrap="none" lIns="0" tIns="0" rIns="0" bIns="0" rtlCol="0" anchor="ctr" anchorCtr="1">
              <a:normAutofit fontScale="92500" lnSpcReduction="10000"/>
            </a:bodyPr>
            <a:lstStyle/>
            <a:p>
              <a:pPr>
                <a:lnSpc>
                  <a:spcPct val="90000"/>
                </a:lnSpc>
                <a:spcAft>
                  <a:spcPts val="600"/>
                </a:spcAft>
              </a:pPr>
              <a:r>
                <a:rPr lang="en-US" dirty="0">
                  <a:solidFill>
                    <a:srgbClr val="000000"/>
                  </a:solidFill>
                </a:rPr>
                <a:t>end5</a:t>
              </a:r>
            </a:p>
          </p:txBody>
        </p:sp>
        <p:sp>
          <p:nvSpPr>
            <p:cNvPr id="109" name="TextBox 108"/>
            <p:cNvSpPr txBox="1"/>
            <p:nvPr/>
          </p:nvSpPr>
          <p:spPr>
            <a:xfrm>
              <a:off x="1646237" y="1973262"/>
              <a:ext cx="1219200" cy="228600"/>
            </a:xfrm>
            <a:prstGeom prst="rect">
              <a:avLst/>
            </a:prstGeom>
            <a:solidFill>
              <a:schemeClr val="accent1">
                <a:lumMod val="40000"/>
                <a:lumOff val="60000"/>
              </a:schemeClr>
            </a:solidFill>
            <a:ln>
              <a:solidFill>
                <a:schemeClr val="accent1">
                  <a:lumMod val="40000"/>
                  <a:lumOff val="60000"/>
                </a:schemeClr>
              </a:solidFill>
            </a:ln>
          </p:spPr>
          <p:txBody>
            <a:bodyPr wrap="none" lIns="0" tIns="0" rIns="0" bIns="0" rtlCol="0" anchor="ctr" anchorCtr="1">
              <a:normAutofit lnSpcReduction="10000"/>
            </a:bodyPr>
            <a:lstStyle/>
            <a:p>
              <a:pPr>
                <a:lnSpc>
                  <a:spcPct val="90000"/>
                </a:lnSpc>
                <a:spcAft>
                  <a:spcPts val="600"/>
                </a:spcAft>
              </a:pPr>
              <a:r>
                <a:rPr lang="en-US" dirty="0">
                  <a:solidFill>
                    <a:srgbClr val="000000"/>
                  </a:solidFill>
                </a:rPr>
                <a:t>start5</a:t>
              </a:r>
            </a:p>
          </p:txBody>
        </p:sp>
      </p:grpSp>
      <p:grpSp>
        <p:nvGrpSpPr>
          <p:cNvPr id="9" name="Group 8"/>
          <p:cNvGrpSpPr/>
          <p:nvPr/>
        </p:nvGrpSpPr>
        <p:grpSpPr>
          <a:xfrm>
            <a:off x="5456376" y="5041332"/>
            <a:ext cx="4879166" cy="1377138"/>
            <a:chOff x="5456376" y="5041332"/>
            <a:chExt cx="4879166" cy="1377138"/>
          </a:xfrm>
        </p:grpSpPr>
        <p:sp>
          <p:nvSpPr>
            <p:cNvPr id="118" name="Right Brace 117"/>
            <p:cNvSpPr/>
            <p:nvPr/>
          </p:nvSpPr>
          <p:spPr>
            <a:xfrm rot="5400000">
              <a:off x="7701305" y="2796403"/>
              <a:ext cx="389308" cy="4879166"/>
            </a:xfrm>
            <a:prstGeom prst="rightBrace">
              <a:avLst>
                <a:gd name="adj1" fmla="val 50688"/>
                <a:gd name="adj2" fmla="val 50614"/>
              </a:avLst>
            </a:prstGeom>
            <a:ln w="38100">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FFFFFF"/>
                </a:solidFill>
              </a:endParaRPr>
            </a:p>
          </p:txBody>
        </p:sp>
        <p:cxnSp>
          <p:nvCxnSpPr>
            <p:cNvPr id="119" name="Straight Arrow Connector 118"/>
            <p:cNvCxnSpPr/>
            <p:nvPr/>
          </p:nvCxnSpPr>
          <p:spPr>
            <a:xfrm flipH="1">
              <a:off x="7865978" y="5438218"/>
              <a:ext cx="2" cy="980252"/>
            </a:xfrm>
            <a:prstGeom prst="straightConnector1">
              <a:avLst/>
            </a:prstGeom>
            <a:ln w="381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20" name="TextBox 119"/>
            <p:cNvSpPr txBox="1"/>
            <p:nvPr/>
          </p:nvSpPr>
          <p:spPr>
            <a:xfrm>
              <a:off x="5869097" y="5750093"/>
              <a:ext cx="1834835" cy="617894"/>
            </a:xfrm>
            <a:prstGeom prst="rect">
              <a:avLst/>
            </a:prstGeom>
            <a:noFill/>
          </p:spPr>
          <p:txBody>
            <a:bodyPr wrap="none" lIns="0" tIns="0" rIns="0" bIns="0" rtlCol="0" anchor="ctr" anchorCtr="1">
              <a:noAutofit/>
            </a:bodyPr>
            <a:lstStyle/>
            <a:p>
              <a:pPr algn="ctr">
                <a:lnSpc>
                  <a:spcPct val="90000"/>
                </a:lnSpc>
                <a:spcAft>
                  <a:spcPts val="600"/>
                </a:spcAft>
              </a:pPr>
              <a:r>
                <a:rPr lang="en-US" sz="2400" dirty="0">
                  <a:solidFill>
                    <a:srgbClr val="000000"/>
                  </a:solidFill>
                </a:rPr>
                <a:t>response out</a:t>
              </a:r>
              <a:br>
                <a:rPr lang="en-US" sz="2400" dirty="0">
                  <a:solidFill>
                    <a:srgbClr val="000000"/>
                  </a:solidFill>
                </a:rPr>
              </a:br>
              <a:r>
                <a:rPr lang="en-US" sz="2400" dirty="0">
                  <a:solidFill>
                    <a:srgbClr val="000000"/>
                  </a:solidFill>
                </a:rPr>
                <a:t>~200ms</a:t>
              </a:r>
            </a:p>
          </p:txBody>
        </p:sp>
      </p:grpSp>
      <p:grpSp>
        <p:nvGrpSpPr>
          <p:cNvPr id="111" name="Group 110"/>
          <p:cNvGrpSpPr/>
          <p:nvPr/>
        </p:nvGrpSpPr>
        <p:grpSpPr>
          <a:xfrm>
            <a:off x="3779837" y="1439862"/>
            <a:ext cx="3887137" cy="534400"/>
            <a:chOff x="3779837" y="1439862"/>
            <a:chExt cx="3887137" cy="534400"/>
          </a:xfrm>
        </p:grpSpPr>
        <p:sp>
          <p:nvSpPr>
            <p:cNvPr id="114" name="TextBox 113"/>
            <p:cNvSpPr txBox="1"/>
            <p:nvPr/>
          </p:nvSpPr>
          <p:spPr>
            <a:xfrm>
              <a:off x="5389568" y="1479236"/>
              <a:ext cx="2277406" cy="495026"/>
            </a:xfrm>
            <a:prstGeom prst="rect">
              <a:avLst/>
            </a:prstGeom>
            <a:noFill/>
            <a:ln>
              <a:solidFill>
                <a:srgbClr val="000000"/>
              </a:solidFill>
            </a:ln>
          </p:spPr>
          <p:txBody>
            <a:bodyPr wrap="none" lIns="0" tIns="0" rIns="0" bIns="0" rtlCol="0" anchor="ctr" anchorCtr="1">
              <a:noAutofit/>
            </a:bodyPr>
            <a:lstStyle/>
            <a:p>
              <a:pPr algn="ctr">
                <a:lnSpc>
                  <a:spcPct val="90000"/>
                </a:lnSpc>
                <a:spcAft>
                  <a:spcPts val="600"/>
                </a:spcAft>
              </a:pPr>
              <a:r>
                <a:rPr lang="en-US" sz="2400" dirty="0" err="1">
                  <a:solidFill>
                    <a:srgbClr val="000000"/>
                  </a:solidFill>
                </a:rPr>
                <a:t>Parallel.For</a:t>
              </a:r>
              <a:endParaRPr lang="en-US" sz="2400" dirty="0">
                <a:solidFill>
                  <a:srgbClr val="000000"/>
                </a:solidFill>
              </a:endParaRPr>
            </a:p>
          </p:txBody>
        </p:sp>
        <p:cxnSp>
          <p:nvCxnSpPr>
            <p:cNvPr id="116" name="Straight Arrow Connector 115"/>
            <p:cNvCxnSpPr/>
            <p:nvPr/>
          </p:nvCxnSpPr>
          <p:spPr>
            <a:xfrm>
              <a:off x="4070308" y="1439862"/>
              <a:ext cx="1219200" cy="152400"/>
            </a:xfrm>
            <a:prstGeom prst="straightConnector1">
              <a:avLst/>
            </a:prstGeom>
            <a:ln w="5715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17" name="TextBox 116"/>
            <p:cNvSpPr txBox="1"/>
            <p:nvPr/>
          </p:nvSpPr>
          <p:spPr>
            <a:xfrm rot="378021">
              <a:off x="3779837" y="1560521"/>
              <a:ext cx="1397828" cy="338062"/>
            </a:xfrm>
            <a:prstGeom prst="rect">
              <a:avLst/>
            </a:prstGeom>
            <a:noFill/>
          </p:spPr>
          <p:txBody>
            <a:bodyPr wrap="none" lIns="0" tIns="0" rIns="0" bIns="0" rtlCol="0" anchor="ctr" anchorCtr="1">
              <a:noAutofit/>
            </a:bodyPr>
            <a:lstStyle/>
            <a:p>
              <a:pPr algn="ctr">
                <a:lnSpc>
                  <a:spcPct val="90000"/>
                </a:lnSpc>
                <a:spcAft>
                  <a:spcPts val="600"/>
                </a:spcAft>
              </a:pPr>
              <a:r>
                <a:rPr lang="en-US" sz="2400" dirty="0">
                  <a:solidFill>
                    <a:srgbClr val="000000"/>
                  </a:solidFill>
                </a:rPr>
                <a:t>request in</a:t>
              </a:r>
            </a:p>
          </p:txBody>
        </p:sp>
      </p:grpSp>
      <p:grpSp>
        <p:nvGrpSpPr>
          <p:cNvPr id="7" name="Group 6"/>
          <p:cNvGrpSpPr/>
          <p:nvPr/>
        </p:nvGrpSpPr>
        <p:grpSpPr>
          <a:xfrm>
            <a:off x="8117573" y="2699097"/>
            <a:ext cx="1219200" cy="2169765"/>
            <a:chOff x="8117573" y="2699097"/>
            <a:chExt cx="1219200" cy="2169765"/>
          </a:xfrm>
        </p:grpSpPr>
        <p:cxnSp>
          <p:nvCxnSpPr>
            <p:cNvPr id="113" name="Straight Arrow Connector 112"/>
            <p:cNvCxnSpPr/>
            <p:nvPr/>
          </p:nvCxnSpPr>
          <p:spPr>
            <a:xfrm>
              <a:off x="8710557" y="2843466"/>
              <a:ext cx="16616" cy="2025396"/>
            </a:xfrm>
            <a:prstGeom prst="straightConnector1">
              <a:avLst/>
            </a:prstGeom>
            <a:ln w="57150">
              <a:solidFill>
                <a:schemeClr val="bg2">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97" name="Group 96"/>
            <p:cNvGrpSpPr/>
            <p:nvPr/>
          </p:nvGrpSpPr>
          <p:grpSpPr>
            <a:xfrm>
              <a:off x="8117573" y="3021906"/>
              <a:ext cx="1219200" cy="838200"/>
              <a:chOff x="1646237" y="1973262"/>
              <a:chExt cx="1219200" cy="838200"/>
            </a:xfrm>
          </p:grpSpPr>
          <p:sp>
            <p:nvSpPr>
              <p:cNvPr id="98" name="Rectangle 97"/>
              <p:cNvSpPr/>
              <p:nvPr/>
            </p:nvSpPr>
            <p:spPr bwMode="auto">
              <a:xfrm>
                <a:off x="1646237" y="1973262"/>
                <a:ext cx="1219200" cy="838200"/>
              </a:xfrm>
              <a:prstGeom prst="rect">
                <a:avLst/>
              </a:prstGeom>
              <a:solidFill>
                <a:srgbClr val="C1E5FF">
                  <a:alpha val="50196"/>
                </a:srgbClr>
              </a:solidFill>
              <a:ln w="38100">
                <a:solidFill>
                  <a:schemeClr val="accent1">
                    <a:lumMod val="40000"/>
                    <a:lumOff val="6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99" name="TextBox 98"/>
              <p:cNvSpPr txBox="1"/>
              <p:nvPr/>
            </p:nvSpPr>
            <p:spPr>
              <a:xfrm>
                <a:off x="1646237" y="2582862"/>
                <a:ext cx="1219200" cy="228600"/>
              </a:xfrm>
              <a:prstGeom prst="rect">
                <a:avLst/>
              </a:prstGeom>
              <a:solidFill>
                <a:schemeClr val="accent1">
                  <a:lumMod val="40000"/>
                  <a:lumOff val="60000"/>
                </a:schemeClr>
              </a:solidFill>
            </p:spPr>
            <p:txBody>
              <a:bodyPr wrap="none" lIns="0" tIns="0" rIns="0" bIns="0" rtlCol="0" anchor="ctr" anchorCtr="1">
                <a:normAutofit fontScale="92500" lnSpcReduction="10000"/>
              </a:bodyPr>
              <a:lstStyle/>
              <a:p>
                <a:pPr>
                  <a:lnSpc>
                    <a:spcPct val="90000"/>
                  </a:lnSpc>
                  <a:spcAft>
                    <a:spcPts val="600"/>
                  </a:spcAft>
                </a:pPr>
                <a:r>
                  <a:rPr lang="en-US" dirty="0">
                    <a:solidFill>
                      <a:srgbClr val="000000"/>
                    </a:solidFill>
                  </a:rPr>
                  <a:t>end3</a:t>
                </a:r>
              </a:p>
            </p:txBody>
          </p:sp>
          <p:sp>
            <p:nvSpPr>
              <p:cNvPr id="100" name="TextBox 99"/>
              <p:cNvSpPr txBox="1"/>
              <p:nvPr/>
            </p:nvSpPr>
            <p:spPr>
              <a:xfrm>
                <a:off x="1646237" y="1973262"/>
                <a:ext cx="1219200" cy="228600"/>
              </a:xfrm>
              <a:prstGeom prst="rect">
                <a:avLst/>
              </a:prstGeom>
              <a:solidFill>
                <a:schemeClr val="accent1">
                  <a:lumMod val="40000"/>
                  <a:lumOff val="60000"/>
                </a:schemeClr>
              </a:solidFill>
            </p:spPr>
            <p:txBody>
              <a:bodyPr wrap="none" lIns="0" tIns="0" rIns="0" bIns="0" rtlCol="0" anchor="ctr" anchorCtr="1">
                <a:normAutofit lnSpcReduction="10000"/>
              </a:bodyPr>
              <a:lstStyle/>
              <a:p>
                <a:pPr>
                  <a:lnSpc>
                    <a:spcPct val="90000"/>
                  </a:lnSpc>
                  <a:spcAft>
                    <a:spcPts val="600"/>
                  </a:spcAft>
                </a:pPr>
                <a:r>
                  <a:rPr lang="en-US" dirty="0">
                    <a:solidFill>
                      <a:srgbClr val="000000"/>
                    </a:solidFill>
                  </a:rPr>
                  <a:t>start3</a:t>
                </a:r>
              </a:p>
            </p:txBody>
          </p:sp>
        </p:grpSp>
        <p:sp>
          <p:nvSpPr>
            <p:cNvPr id="3" name="5-Point Star 2"/>
            <p:cNvSpPr/>
            <p:nvPr/>
          </p:nvSpPr>
          <p:spPr bwMode="auto">
            <a:xfrm>
              <a:off x="8552397" y="2699097"/>
              <a:ext cx="304800" cy="264619"/>
            </a:xfrm>
            <a:prstGeom prst="star5">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grpSp>
        <p:nvGrpSpPr>
          <p:cNvPr id="8" name="Group 7"/>
          <p:cNvGrpSpPr/>
          <p:nvPr/>
        </p:nvGrpSpPr>
        <p:grpSpPr>
          <a:xfrm>
            <a:off x="9541771" y="2932640"/>
            <a:ext cx="1219200" cy="1888228"/>
            <a:chOff x="9558387" y="3059637"/>
            <a:chExt cx="1219200" cy="1888228"/>
          </a:xfrm>
        </p:grpSpPr>
        <p:cxnSp>
          <p:nvCxnSpPr>
            <p:cNvPr id="115" name="Straight Arrow Connector 114"/>
            <p:cNvCxnSpPr/>
            <p:nvPr/>
          </p:nvCxnSpPr>
          <p:spPr>
            <a:xfrm>
              <a:off x="10150072" y="3250506"/>
              <a:ext cx="17915" cy="1697359"/>
            </a:xfrm>
            <a:prstGeom prst="straightConnector1">
              <a:avLst/>
            </a:prstGeom>
            <a:ln w="57150">
              <a:solidFill>
                <a:schemeClr val="accent5">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02" name="Group 101"/>
            <p:cNvGrpSpPr/>
            <p:nvPr/>
          </p:nvGrpSpPr>
          <p:grpSpPr>
            <a:xfrm>
              <a:off x="9558387" y="3376866"/>
              <a:ext cx="1219200" cy="838200"/>
              <a:chOff x="1646237" y="1973262"/>
              <a:chExt cx="1219200" cy="838200"/>
            </a:xfrm>
          </p:grpSpPr>
          <p:sp>
            <p:nvSpPr>
              <p:cNvPr id="103" name="Rectangle 102"/>
              <p:cNvSpPr/>
              <p:nvPr/>
            </p:nvSpPr>
            <p:spPr bwMode="auto">
              <a:xfrm>
                <a:off x="1646237" y="1973262"/>
                <a:ext cx="1219200" cy="838200"/>
              </a:xfrm>
              <a:prstGeom prst="rect">
                <a:avLst/>
              </a:prstGeom>
              <a:solidFill>
                <a:schemeClr val="accent2">
                  <a:lumMod val="20000"/>
                  <a:lumOff val="80000"/>
                  <a:alpha val="50196"/>
                </a:schemeClr>
              </a:solidFill>
              <a:ln w="38100">
                <a:solidFill>
                  <a:schemeClr val="accent2">
                    <a:lumMod val="20000"/>
                    <a:lumOff val="8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04" name="TextBox 103"/>
              <p:cNvSpPr txBox="1"/>
              <p:nvPr/>
            </p:nvSpPr>
            <p:spPr>
              <a:xfrm>
                <a:off x="1646237" y="2582862"/>
                <a:ext cx="1219200" cy="228600"/>
              </a:xfrm>
              <a:prstGeom prst="rect">
                <a:avLst/>
              </a:prstGeom>
              <a:solidFill>
                <a:schemeClr val="accent2">
                  <a:lumMod val="20000"/>
                  <a:lumOff val="80000"/>
                </a:schemeClr>
              </a:solidFill>
            </p:spPr>
            <p:txBody>
              <a:bodyPr wrap="none" lIns="0" tIns="0" rIns="0" bIns="0" rtlCol="0" anchor="ctr" anchorCtr="1">
                <a:normAutofit fontScale="92500" lnSpcReduction="10000"/>
              </a:bodyPr>
              <a:lstStyle/>
              <a:p>
                <a:pPr>
                  <a:lnSpc>
                    <a:spcPct val="90000"/>
                  </a:lnSpc>
                  <a:spcAft>
                    <a:spcPts val="600"/>
                  </a:spcAft>
                </a:pPr>
                <a:r>
                  <a:rPr lang="en-US" dirty="0">
                    <a:solidFill>
                      <a:srgbClr val="000000"/>
                    </a:solidFill>
                  </a:rPr>
                  <a:t>end4</a:t>
                </a:r>
              </a:p>
            </p:txBody>
          </p:sp>
          <p:sp>
            <p:nvSpPr>
              <p:cNvPr id="105" name="TextBox 104"/>
              <p:cNvSpPr txBox="1"/>
              <p:nvPr/>
            </p:nvSpPr>
            <p:spPr>
              <a:xfrm>
                <a:off x="1646237" y="1973262"/>
                <a:ext cx="1219200" cy="228600"/>
              </a:xfrm>
              <a:prstGeom prst="rect">
                <a:avLst/>
              </a:prstGeom>
              <a:solidFill>
                <a:schemeClr val="accent2">
                  <a:lumMod val="20000"/>
                  <a:lumOff val="80000"/>
                </a:schemeClr>
              </a:solidFill>
            </p:spPr>
            <p:txBody>
              <a:bodyPr wrap="none" lIns="0" tIns="0" rIns="0" bIns="0" rtlCol="0" anchor="ctr" anchorCtr="1">
                <a:normAutofit lnSpcReduction="10000"/>
              </a:bodyPr>
              <a:lstStyle/>
              <a:p>
                <a:pPr>
                  <a:lnSpc>
                    <a:spcPct val="90000"/>
                  </a:lnSpc>
                  <a:spcAft>
                    <a:spcPts val="600"/>
                  </a:spcAft>
                </a:pPr>
                <a:r>
                  <a:rPr lang="en-US" dirty="0">
                    <a:solidFill>
                      <a:srgbClr val="000000"/>
                    </a:solidFill>
                  </a:rPr>
                  <a:t>start4</a:t>
                </a:r>
              </a:p>
            </p:txBody>
          </p:sp>
        </p:grpSp>
        <p:sp>
          <p:nvSpPr>
            <p:cNvPr id="121" name="5-Point Star 120"/>
            <p:cNvSpPr/>
            <p:nvPr/>
          </p:nvSpPr>
          <p:spPr bwMode="auto">
            <a:xfrm>
              <a:off x="9987451" y="3059637"/>
              <a:ext cx="304800" cy="264619"/>
            </a:xfrm>
            <a:prstGeom prst="star5">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spTree>
    <p:extLst>
      <p:ext uri="{BB962C8B-B14F-4D97-AF65-F5344CB8AC3E}">
        <p14:creationId xmlns:p14="http://schemas.microsoft.com/office/powerpoint/2010/main" val="1055118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xit" presetSubtype="2" fill="hold" nodeType="withEffect">
                                  <p:stCondLst>
                                    <p:cond delay="0"/>
                                  </p:stCondLst>
                                  <p:childTnLst>
                                    <p:anim calcmode="lin" valueType="num">
                                      <p:cBhvr additive="base">
                                        <p:cTn id="6" dur="500"/>
                                        <p:tgtEl>
                                          <p:spTgt spid="69"/>
                                        </p:tgtEl>
                                        <p:attrNameLst>
                                          <p:attrName>ppt_x</p:attrName>
                                        </p:attrNameLst>
                                      </p:cBhvr>
                                      <p:tavLst>
                                        <p:tav tm="0">
                                          <p:val>
                                            <p:strVal val="#ppt_x"/>
                                          </p:val>
                                        </p:tav>
                                        <p:tav tm="100000">
                                          <p:val>
                                            <p:strVal val="#ppt_x+#ppt_w*1.125000"/>
                                          </p:val>
                                        </p:tav>
                                      </p:tavLst>
                                    </p:anim>
                                    <p:animEffect transition="out" filter="wipe(right)">
                                      <p:cBhvr>
                                        <p:cTn id="7" dur="500"/>
                                        <p:tgtEl>
                                          <p:spTgt spid="69"/>
                                        </p:tgtEl>
                                      </p:cBhvr>
                                    </p:animEffect>
                                    <p:set>
                                      <p:cBhvr>
                                        <p:cTn id="8" dur="1" fill="hold">
                                          <p:stCondLst>
                                            <p:cond delay="499"/>
                                          </p:stCondLst>
                                        </p:cTn>
                                        <p:tgtEl>
                                          <p:spTgt spid="69"/>
                                        </p:tgtEl>
                                        <p:attrNameLst>
                                          <p:attrName>style.visibility</p:attrName>
                                        </p:attrNameLst>
                                      </p:cBhvr>
                                      <p:to>
                                        <p:strVal val="hidden"/>
                                      </p:to>
                                    </p:set>
                                  </p:childTnLst>
                                </p:cTn>
                              </p:par>
                              <p:par>
                                <p:cTn id="9" presetID="12" presetClass="exit" presetSubtype="2" fill="hold" nodeType="withEffect">
                                  <p:stCondLst>
                                    <p:cond delay="0"/>
                                  </p:stCondLst>
                                  <p:childTnLst>
                                    <p:anim calcmode="lin" valueType="num">
                                      <p:cBhvr additive="base">
                                        <p:cTn id="10" dur="500"/>
                                        <p:tgtEl>
                                          <p:spTgt spid="73"/>
                                        </p:tgtEl>
                                        <p:attrNameLst>
                                          <p:attrName>ppt_x</p:attrName>
                                        </p:attrNameLst>
                                      </p:cBhvr>
                                      <p:tavLst>
                                        <p:tav tm="0">
                                          <p:val>
                                            <p:strVal val="#ppt_x"/>
                                          </p:val>
                                        </p:tav>
                                        <p:tav tm="100000">
                                          <p:val>
                                            <p:strVal val="#ppt_x+#ppt_w*1.125000"/>
                                          </p:val>
                                        </p:tav>
                                      </p:tavLst>
                                    </p:anim>
                                    <p:animEffect transition="out" filter="wipe(right)">
                                      <p:cBhvr>
                                        <p:cTn id="11" dur="500"/>
                                        <p:tgtEl>
                                          <p:spTgt spid="73"/>
                                        </p:tgtEl>
                                      </p:cBhvr>
                                    </p:animEffect>
                                    <p:set>
                                      <p:cBhvr>
                                        <p:cTn id="12" dur="1" fill="hold">
                                          <p:stCondLst>
                                            <p:cond delay="499"/>
                                          </p:stCondLst>
                                        </p:cTn>
                                        <p:tgtEl>
                                          <p:spTgt spid="73"/>
                                        </p:tgtEl>
                                        <p:attrNameLst>
                                          <p:attrName>style.visibility</p:attrName>
                                        </p:attrNameLst>
                                      </p:cBhvr>
                                      <p:to>
                                        <p:strVal val="hidden"/>
                                      </p:to>
                                    </p:set>
                                  </p:childTnLst>
                                </p:cTn>
                              </p:par>
                              <p:par>
                                <p:cTn id="13" presetID="22" presetClass="entr" presetSubtype="1" fill="hold" nodeType="withEffect">
                                  <p:stCondLst>
                                    <p:cond delay="0"/>
                                  </p:stCondLst>
                                  <p:childTnLst>
                                    <p:set>
                                      <p:cBhvr>
                                        <p:cTn id="14" dur="1" fill="hold">
                                          <p:stCondLst>
                                            <p:cond delay="0"/>
                                          </p:stCondLst>
                                        </p:cTn>
                                        <p:tgtEl>
                                          <p:spTgt spid="89"/>
                                        </p:tgtEl>
                                        <p:attrNameLst>
                                          <p:attrName>style.visibility</p:attrName>
                                        </p:attrNameLst>
                                      </p:cBhvr>
                                      <p:to>
                                        <p:strVal val="visible"/>
                                      </p:to>
                                    </p:set>
                                    <p:animEffect transition="in" filter="wipe(up)">
                                      <p:cBhvr>
                                        <p:cTn id="15" dur="500"/>
                                        <p:tgtEl>
                                          <p:spTgt spid="89"/>
                                        </p:tgtEl>
                                      </p:cBhvr>
                                    </p:animEffect>
                                  </p:childTnLst>
                                </p:cTn>
                              </p:par>
                              <p:par>
                                <p:cTn id="16" presetID="22" presetClass="entr" presetSubtype="1" fill="hold" nodeType="withEffect">
                                  <p:stCondLst>
                                    <p:cond delay="0"/>
                                  </p:stCondLst>
                                  <p:childTnLst>
                                    <p:set>
                                      <p:cBhvr>
                                        <p:cTn id="17" dur="1" fill="hold">
                                          <p:stCondLst>
                                            <p:cond delay="0"/>
                                          </p:stCondLst>
                                        </p:cTn>
                                        <p:tgtEl>
                                          <p:spTgt spid="93"/>
                                        </p:tgtEl>
                                        <p:attrNameLst>
                                          <p:attrName>style.visibility</p:attrName>
                                        </p:attrNameLst>
                                      </p:cBhvr>
                                      <p:to>
                                        <p:strVal val="visible"/>
                                      </p:to>
                                    </p:set>
                                    <p:animEffect transition="in" filter="wipe(up)">
                                      <p:cBhvr>
                                        <p:cTn id="18" dur="500"/>
                                        <p:tgtEl>
                                          <p:spTgt spid="93"/>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1"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wipe(up)">
                                      <p:cBhvr>
                                        <p:cTn id="23" dur="500"/>
                                        <p:tgtEl>
                                          <p:spTgt spid="7"/>
                                        </p:tgtEl>
                                      </p:cBhvr>
                                    </p:animEffect>
                                  </p:childTnLst>
                                </p:cTn>
                              </p:par>
                              <p:par>
                                <p:cTn id="24" presetID="12" presetClass="exit" presetSubtype="2" fill="hold" nodeType="withEffect">
                                  <p:stCondLst>
                                    <p:cond delay="0"/>
                                  </p:stCondLst>
                                  <p:childTnLst>
                                    <p:anim calcmode="lin" valueType="num">
                                      <p:cBhvr additive="base">
                                        <p:cTn id="25" dur="500"/>
                                        <p:tgtEl>
                                          <p:spTgt spid="77"/>
                                        </p:tgtEl>
                                        <p:attrNameLst>
                                          <p:attrName>ppt_x</p:attrName>
                                        </p:attrNameLst>
                                      </p:cBhvr>
                                      <p:tavLst>
                                        <p:tav tm="0">
                                          <p:val>
                                            <p:strVal val="#ppt_x"/>
                                          </p:val>
                                        </p:tav>
                                        <p:tav tm="100000">
                                          <p:val>
                                            <p:strVal val="#ppt_x+#ppt_w*1.125000"/>
                                          </p:val>
                                        </p:tav>
                                      </p:tavLst>
                                    </p:anim>
                                    <p:animEffect transition="out" filter="wipe(right)">
                                      <p:cBhvr>
                                        <p:cTn id="26" dur="500"/>
                                        <p:tgtEl>
                                          <p:spTgt spid="77"/>
                                        </p:tgtEl>
                                      </p:cBhvr>
                                    </p:animEffect>
                                    <p:set>
                                      <p:cBhvr>
                                        <p:cTn id="27" dur="1" fill="hold">
                                          <p:stCondLst>
                                            <p:cond delay="499"/>
                                          </p:stCondLst>
                                        </p:cTn>
                                        <p:tgtEl>
                                          <p:spTgt spid="77"/>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wipe(up)">
                                      <p:cBhvr>
                                        <p:cTn id="32" dur="500"/>
                                        <p:tgtEl>
                                          <p:spTgt spid="8"/>
                                        </p:tgtEl>
                                      </p:cBhvr>
                                    </p:animEffect>
                                  </p:childTnLst>
                                </p:cTn>
                              </p:par>
                              <p:par>
                                <p:cTn id="33" presetID="12" presetClass="exit" presetSubtype="2" fill="hold" nodeType="withEffect">
                                  <p:stCondLst>
                                    <p:cond delay="0"/>
                                  </p:stCondLst>
                                  <p:childTnLst>
                                    <p:anim calcmode="lin" valueType="num">
                                      <p:cBhvr additive="base">
                                        <p:cTn id="34" dur="500"/>
                                        <p:tgtEl>
                                          <p:spTgt spid="81"/>
                                        </p:tgtEl>
                                        <p:attrNameLst>
                                          <p:attrName>ppt_x</p:attrName>
                                        </p:attrNameLst>
                                      </p:cBhvr>
                                      <p:tavLst>
                                        <p:tav tm="0">
                                          <p:val>
                                            <p:strVal val="#ppt_x"/>
                                          </p:val>
                                        </p:tav>
                                        <p:tav tm="100000">
                                          <p:val>
                                            <p:strVal val="#ppt_x+#ppt_w*1.125000"/>
                                          </p:val>
                                        </p:tav>
                                      </p:tavLst>
                                    </p:anim>
                                    <p:animEffect transition="out" filter="wipe(right)">
                                      <p:cBhvr>
                                        <p:cTn id="35" dur="500"/>
                                        <p:tgtEl>
                                          <p:spTgt spid="81"/>
                                        </p:tgtEl>
                                      </p:cBhvr>
                                    </p:animEffect>
                                    <p:set>
                                      <p:cBhvr>
                                        <p:cTn id="36" dur="1" fill="hold">
                                          <p:stCondLst>
                                            <p:cond delay="499"/>
                                          </p:stCondLst>
                                        </p:cTn>
                                        <p:tgtEl>
                                          <p:spTgt spid="81"/>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22" presetClass="entr" presetSubtype="1" fill="hold" nodeType="clickEffect">
                                  <p:stCondLst>
                                    <p:cond delay="0"/>
                                  </p:stCondLst>
                                  <p:childTnLst>
                                    <p:set>
                                      <p:cBhvr>
                                        <p:cTn id="40" dur="1" fill="hold">
                                          <p:stCondLst>
                                            <p:cond delay="0"/>
                                          </p:stCondLst>
                                        </p:cTn>
                                        <p:tgtEl>
                                          <p:spTgt spid="106"/>
                                        </p:tgtEl>
                                        <p:attrNameLst>
                                          <p:attrName>style.visibility</p:attrName>
                                        </p:attrNameLst>
                                      </p:cBhvr>
                                      <p:to>
                                        <p:strVal val="visible"/>
                                      </p:to>
                                    </p:set>
                                    <p:animEffect transition="in" filter="wipe(up)">
                                      <p:cBhvr>
                                        <p:cTn id="41" dur="500"/>
                                        <p:tgtEl>
                                          <p:spTgt spid="106"/>
                                        </p:tgtEl>
                                      </p:cBhvr>
                                    </p:animEffect>
                                  </p:childTnLst>
                                </p:cTn>
                              </p:par>
                              <p:par>
                                <p:cTn id="42" presetID="12" presetClass="exit" presetSubtype="2" fill="hold" nodeType="withEffect">
                                  <p:stCondLst>
                                    <p:cond delay="0"/>
                                  </p:stCondLst>
                                  <p:childTnLst>
                                    <p:anim calcmode="lin" valueType="num">
                                      <p:cBhvr additive="base">
                                        <p:cTn id="43" dur="500"/>
                                        <p:tgtEl>
                                          <p:spTgt spid="85"/>
                                        </p:tgtEl>
                                        <p:attrNameLst>
                                          <p:attrName>ppt_x</p:attrName>
                                        </p:attrNameLst>
                                      </p:cBhvr>
                                      <p:tavLst>
                                        <p:tav tm="0">
                                          <p:val>
                                            <p:strVal val="#ppt_x"/>
                                          </p:val>
                                        </p:tav>
                                        <p:tav tm="100000">
                                          <p:val>
                                            <p:strVal val="#ppt_x+#ppt_w*1.125000"/>
                                          </p:val>
                                        </p:tav>
                                      </p:tavLst>
                                    </p:anim>
                                    <p:animEffect transition="out" filter="wipe(right)">
                                      <p:cBhvr>
                                        <p:cTn id="44" dur="500"/>
                                        <p:tgtEl>
                                          <p:spTgt spid="85"/>
                                        </p:tgtEl>
                                      </p:cBhvr>
                                    </p:animEffect>
                                    <p:set>
                                      <p:cBhvr>
                                        <p:cTn id="45" dur="1" fill="hold">
                                          <p:stCondLst>
                                            <p:cond delay="499"/>
                                          </p:stCondLst>
                                        </p:cTn>
                                        <p:tgtEl>
                                          <p:spTgt spid="85"/>
                                        </p:tgtEl>
                                        <p:attrNameLst>
                                          <p:attrName>style.visibility</p:attrName>
                                        </p:attrNameLst>
                                      </p:cBhvr>
                                      <p:to>
                                        <p:strVal val="hidden"/>
                                      </p:to>
                                    </p:set>
                                  </p:childTnLst>
                                </p:cTn>
                              </p:par>
                            </p:childTnLst>
                          </p:cTn>
                        </p:par>
                        <p:par>
                          <p:cTn id="46" fill="hold">
                            <p:stCondLst>
                              <p:cond delay="500"/>
                            </p:stCondLst>
                            <p:childTnLst>
                              <p:par>
                                <p:cTn id="47" presetID="22" presetClass="entr" presetSubtype="1" fill="hold" nodeType="afterEffect">
                                  <p:stCondLst>
                                    <p:cond delay="0"/>
                                  </p:stCondLst>
                                  <p:childTnLst>
                                    <p:set>
                                      <p:cBhvr>
                                        <p:cTn id="48" dur="1" fill="hold">
                                          <p:stCondLst>
                                            <p:cond delay="0"/>
                                          </p:stCondLst>
                                        </p:cTn>
                                        <p:tgtEl>
                                          <p:spTgt spid="9"/>
                                        </p:tgtEl>
                                        <p:attrNameLst>
                                          <p:attrName>style.visibility</p:attrName>
                                        </p:attrNameLst>
                                      </p:cBhvr>
                                      <p:to>
                                        <p:strVal val="visible"/>
                                      </p:to>
                                    </p:set>
                                    <p:animEffect transition="in" filter="wipe(up)">
                                      <p:cBhvr>
                                        <p:cTn id="4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0" name="Straight Arrow Connector 109"/>
          <p:cNvCxnSpPr/>
          <p:nvPr/>
        </p:nvCxnSpPr>
        <p:spPr>
          <a:xfrm>
            <a:off x="5973021" y="1820862"/>
            <a:ext cx="0" cy="1841369"/>
          </a:xfrm>
          <a:prstGeom prst="straightConnector1">
            <a:avLst/>
          </a:prstGeom>
          <a:ln w="57150">
            <a:solidFill>
              <a:schemeClr val="bg2">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dirty="0" err="1">
                <a:gradFill>
                  <a:gsLst>
                    <a:gs pos="0">
                      <a:srgbClr val="FFFFFF"/>
                    </a:gs>
                    <a:gs pos="100000">
                      <a:srgbClr val="FFFFFF"/>
                    </a:gs>
                  </a:gsLst>
                  <a:lin ang="5400000" scaled="0"/>
                </a:gradFill>
              </a:rPr>
              <a:t>Threadpool</a:t>
            </a:r>
            <a:endParaRPr lang="en-US" dirty="0"/>
          </a:p>
        </p:txBody>
      </p:sp>
      <p:sp>
        <p:nvSpPr>
          <p:cNvPr id="91" name="TextBox 90"/>
          <p:cNvSpPr txBox="1"/>
          <p:nvPr/>
        </p:nvSpPr>
        <p:spPr>
          <a:xfrm>
            <a:off x="5363421" y="4373562"/>
            <a:ext cx="1219200" cy="228600"/>
          </a:xfrm>
          <a:prstGeom prst="rect">
            <a:avLst/>
          </a:prstGeom>
          <a:solidFill>
            <a:schemeClr val="tx2">
              <a:lumMod val="90000"/>
            </a:schemeClr>
          </a:solidFill>
        </p:spPr>
        <p:txBody>
          <a:bodyPr wrap="none" lIns="0" tIns="0" rIns="0" bIns="0" rtlCol="0" anchor="ctr" anchorCtr="1">
            <a:normAutofit fontScale="92500" lnSpcReduction="10000"/>
          </a:bodyPr>
          <a:lstStyle/>
          <a:p>
            <a:pPr>
              <a:lnSpc>
                <a:spcPct val="90000"/>
              </a:lnSpc>
              <a:spcAft>
                <a:spcPts val="600"/>
              </a:spcAft>
            </a:pPr>
            <a:r>
              <a:rPr lang="en-US" dirty="0">
                <a:solidFill>
                  <a:srgbClr val="000000"/>
                </a:solidFill>
              </a:rPr>
              <a:t>end2</a:t>
            </a:r>
          </a:p>
        </p:txBody>
      </p:sp>
      <p:sp>
        <p:nvSpPr>
          <p:cNvPr id="92" name="TextBox 91"/>
          <p:cNvSpPr txBox="1"/>
          <p:nvPr/>
        </p:nvSpPr>
        <p:spPr>
          <a:xfrm>
            <a:off x="5371729" y="2041847"/>
            <a:ext cx="1219200" cy="228600"/>
          </a:xfrm>
          <a:prstGeom prst="rect">
            <a:avLst/>
          </a:prstGeom>
          <a:solidFill>
            <a:schemeClr val="tx2">
              <a:lumMod val="90000"/>
            </a:schemeClr>
          </a:solidFill>
        </p:spPr>
        <p:txBody>
          <a:bodyPr wrap="none" lIns="0" tIns="0" rIns="0" bIns="0" rtlCol="0" anchor="ctr" anchorCtr="1">
            <a:normAutofit lnSpcReduction="10000"/>
          </a:bodyPr>
          <a:lstStyle/>
          <a:p>
            <a:pPr>
              <a:lnSpc>
                <a:spcPct val="90000"/>
              </a:lnSpc>
              <a:spcAft>
                <a:spcPts val="600"/>
              </a:spcAft>
            </a:pPr>
            <a:r>
              <a:rPr lang="en-US" dirty="0">
                <a:solidFill>
                  <a:srgbClr val="000000"/>
                </a:solidFill>
              </a:rPr>
              <a:t>start1</a:t>
            </a:r>
          </a:p>
        </p:txBody>
      </p:sp>
      <p:grpSp>
        <p:nvGrpSpPr>
          <p:cNvPr id="12" name="Group 11"/>
          <p:cNvGrpSpPr/>
          <p:nvPr/>
        </p:nvGrpSpPr>
        <p:grpSpPr>
          <a:xfrm>
            <a:off x="3779837" y="1439862"/>
            <a:ext cx="1509671" cy="458721"/>
            <a:chOff x="3779837" y="1439862"/>
            <a:chExt cx="1509671" cy="458721"/>
          </a:xfrm>
        </p:grpSpPr>
        <p:cxnSp>
          <p:nvCxnSpPr>
            <p:cNvPr id="116" name="Straight Arrow Connector 115"/>
            <p:cNvCxnSpPr/>
            <p:nvPr/>
          </p:nvCxnSpPr>
          <p:spPr>
            <a:xfrm>
              <a:off x="4070308" y="1439862"/>
              <a:ext cx="1219200" cy="152400"/>
            </a:xfrm>
            <a:prstGeom prst="straightConnector1">
              <a:avLst/>
            </a:prstGeom>
            <a:ln w="5715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17" name="TextBox 116"/>
            <p:cNvSpPr txBox="1"/>
            <p:nvPr/>
          </p:nvSpPr>
          <p:spPr>
            <a:xfrm rot="378021">
              <a:off x="3779837" y="1560521"/>
              <a:ext cx="1397828" cy="338062"/>
            </a:xfrm>
            <a:prstGeom prst="rect">
              <a:avLst/>
            </a:prstGeom>
            <a:noFill/>
          </p:spPr>
          <p:txBody>
            <a:bodyPr wrap="none" lIns="0" tIns="0" rIns="0" bIns="0" rtlCol="0" anchor="ctr" anchorCtr="1">
              <a:noAutofit/>
            </a:bodyPr>
            <a:lstStyle/>
            <a:p>
              <a:pPr algn="ctr">
                <a:lnSpc>
                  <a:spcPct val="90000"/>
                </a:lnSpc>
                <a:spcAft>
                  <a:spcPts val="600"/>
                </a:spcAft>
              </a:pPr>
              <a:r>
                <a:rPr lang="en-US" sz="2400" dirty="0">
                  <a:solidFill>
                    <a:srgbClr val="000000"/>
                  </a:solidFill>
                </a:rPr>
                <a:t>request in</a:t>
              </a:r>
            </a:p>
          </p:txBody>
        </p:sp>
      </p:grpSp>
      <p:sp>
        <p:nvSpPr>
          <p:cNvPr id="60" name="TextBox 59"/>
          <p:cNvSpPr txBox="1"/>
          <p:nvPr/>
        </p:nvSpPr>
        <p:spPr>
          <a:xfrm>
            <a:off x="5380037" y="2328039"/>
            <a:ext cx="1219200" cy="228600"/>
          </a:xfrm>
          <a:prstGeom prst="rect">
            <a:avLst/>
          </a:prstGeom>
          <a:solidFill>
            <a:schemeClr val="tx2">
              <a:lumMod val="90000"/>
            </a:schemeClr>
          </a:solidFill>
        </p:spPr>
        <p:txBody>
          <a:bodyPr wrap="none" lIns="0" tIns="0" rIns="0" bIns="0" rtlCol="0" anchor="ctr" anchorCtr="1">
            <a:normAutofit lnSpcReduction="10000"/>
          </a:bodyPr>
          <a:lstStyle/>
          <a:p>
            <a:pPr>
              <a:lnSpc>
                <a:spcPct val="90000"/>
              </a:lnSpc>
              <a:spcAft>
                <a:spcPts val="600"/>
              </a:spcAft>
            </a:pPr>
            <a:r>
              <a:rPr lang="en-US" dirty="0">
                <a:solidFill>
                  <a:srgbClr val="000000"/>
                </a:solidFill>
              </a:rPr>
              <a:t>start2</a:t>
            </a:r>
          </a:p>
        </p:txBody>
      </p:sp>
      <p:sp>
        <p:nvSpPr>
          <p:cNvPr id="61" name="TextBox 60"/>
          <p:cNvSpPr txBox="1"/>
          <p:nvPr/>
        </p:nvSpPr>
        <p:spPr>
          <a:xfrm>
            <a:off x="5371729" y="2610264"/>
            <a:ext cx="1219200" cy="228600"/>
          </a:xfrm>
          <a:prstGeom prst="rect">
            <a:avLst/>
          </a:prstGeom>
          <a:solidFill>
            <a:schemeClr val="tx2">
              <a:lumMod val="90000"/>
            </a:schemeClr>
          </a:solidFill>
        </p:spPr>
        <p:txBody>
          <a:bodyPr wrap="none" lIns="0" tIns="0" rIns="0" bIns="0" rtlCol="0" anchor="ctr" anchorCtr="1">
            <a:normAutofit lnSpcReduction="10000"/>
          </a:bodyPr>
          <a:lstStyle/>
          <a:p>
            <a:pPr>
              <a:lnSpc>
                <a:spcPct val="90000"/>
              </a:lnSpc>
              <a:spcAft>
                <a:spcPts val="600"/>
              </a:spcAft>
            </a:pPr>
            <a:r>
              <a:rPr lang="en-US" dirty="0">
                <a:solidFill>
                  <a:srgbClr val="000000"/>
                </a:solidFill>
              </a:rPr>
              <a:t>start3</a:t>
            </a:r>
          </a:p>
        </p:txBody>
      </p:sp>
      <p:sp>
        <p:nvSpPr>
          <p:cNvPr id="62" name="TextBox 61"/>
          <p:cNvSpPr txBox="1"/>
          <p:nvPr/>
        </p:nvSpPr>
        <p:spPr>
          <a:xfrm>
            <a:off x="5371729" y="2892489"/>
            <a:ext cx="1219200" cy="228600"/>
          </a:xfrm>
          <a:prstGeom prst="rect">
            <a:avLst/>
          </a:prstGeom>
          <a:solidFill>
            <a:schemeClr val="tx2">
              <a:lumMod val="90000"/>
            </a:schemeClr>
          </a:solidFill>
        </p:spPr>
        <p:txBody>
          <a:bodyPr wrap="none" lIns="0" tIns="0" rIns="0" bIns="0" rtlCol="0" anchor="ctr" anchorCtr="1">
            <a:normAutofit lnSpcReduction="10000"/>
          </a:bodyPr>
          <a:lstStyle/>
          <a:p>
            <a:pPr>
              <a:lnSpc>
                <a:spcPct val="90000"/>
              </a:lnSpc>
              <a:spcAft>
                <a:spcPts val="600"/>
              </a:spcAft>
            </a:pPr>
            <a:r>
              <a:rPr lang="en-US" dirty="0">
                <a:solidFill>
                  <a:srgbClr val="000000"/>
                </a:solidFill>
              </a:rPr>
              <a:t>start4</a:t>
            </a:r>
          </a:p>
        </p:txBody>
      </p:sp>
      <p:sp>
        <p:nvSpPr>
          <p:cNvPr id="63" name="TextBox 62"/>
          <p:cNvSpPr txBox="1"/>
          <p:nvPr/>
        </p:nvSpPr>
        <p:spPr>
          <a:xfrm>
            <a:off x="5371729" y="3174921"/>
            <a:ext cx="1219200" cy="228600"/>
          </a:xfrm>
          <a:prstGeom prst="rect">
            <a:avLst/>
          </a:prstGeom>
          <a:solidFill>
            <a:schemeClr val="tx2">
              <a:lumMod val="90000"/>
            </a:schemeClr>
          </a:solidFill>
        </p:spPr>
        <p:txBody>
          <a:bodyPr wrap="none" lIns="0" tIns="0" rIns="0" bIns="0" rtlCol="0" anchor="ctr" anchorCtr="1">
            <a:normAutofit lnSpcReduction="10000"/>
          </a:bodyPr>
          <a:lstStyle/>
          <a:p>
            <a:pPr>
              <a:lnSpc>
                <a:spcPct val="90000"/>
              </a:lnSpc>
              <a:spcAft>
                <a:spcPts val="600"/>
              </a:spcAft>
            </a:pPr>
            <a:r>
              <a:rPr lang="en-US" dirty="0">
                <a:solidFill>
                  <a:srgbClr val="000000"/>
                </a:solidFill>
              </a:rPr>
              <a:t>start5</a:t>
            </a:r>
          </a:p>
        </p:txBody>
      </p:sp>
      <p:grpSp>
        <p:nvGrpSpPr>
          <p:cNvPr id="11" name="Group 10"/>
          <p:cNvGrpSpPr/>
          <p:nvPr/>
        </p:nvGrpSpPr>
        <p:grpSpPr>
          <a:xfrm>
            <a:off x="4070308" y="5910200"/>
            <a:ext cx="1902713" cy="943365"/>
            <a:chOff x="4070308" y="5885313"/>
            <a:chExt cx="1902713" cy="943365"/>
          </a:xfrm>
        </p:grpSpPr>
        <p:sp>
          <p:nvSpPr>
            <p:cNvPr id="120" name="TextBox 119"/>
            <p:cNvSpPr txBox="1"/>
            <p:nvPr/>
          </p:nvSpPr>
          <p:spPr>
            <a:xfrm>
              <a:off x="4070308" y="6208255"/>
              <a:ext cx="1834835" cy="617894"/>
            </a:xfrm>
            <a:prstGeom prst="rect">
              <a:avLst/>
            </a:prstGeom>
            <a:noFill/>
          </p:spPr>
          <p:txBody>
            <a:bodyPr wrap="none" lIns="0" tIns="0" rIns="0" bIns="0" rtlCol="0" anchor="ctr" anchorCtr="1">
              <a:noAutofit/>
            </a:bodyPr>
            <a:lstStyle/>
            <a:p>
              <a:pPr algn="ctr">
                <a:lnSpc>
                  <a:spcPct val="90000"/>
                </a:lnSpc>
                <a:spcAft>
                  <a:spcPts val="600"/>
                </a:spcAft>
              </a:pPr>
              <a:r>
                <a:rPr lang="en-US" sz="2400" dirty="0">
                  <a:solidFill>
                    <a:srgbClr val="000000"/>
                  </a:solidFill>
                </a:rPr>
                <a:t>response out</a:t>
              </a:r>
              <a:br>
                <a:rPr lang="en-US" sz="2400" dirty="0">
                  <a:solidFill>
                    <a:srgbClr val="000000"/>
                  </a:solidFill>
                </a:rPr>
              </a:br>
              <a:r>
                <a:rPr lang="en-US" sz="2400" dirty="0">
                  <a:solidFill>
                    <a:srgbClr val="000000"/>
                  </a:solidFill>
                </a:rPr>
                <a:t>~100ms</a:t>
              </a:r>
            </a:p>
          </p:txBody>
        </p:sp>
        <p:cxnSp>
          <p:nvCxnSpPr>
            <p:cNvPr id="66" name="Straight Arrow Connector 65"/>
            <p:cNvCxnSpPr>
              <a:stCxn id="125" idx="2"/>
            </p:cNvCxnSpPr>
            <p:nvPr/>
          </p:nvCxnSpPr>
          <p:spPr>
            <a:xfrm>
              <a:off x="5973021" y="5885313"/>
              <a:ext cx="0" cy="943365"/>
            </a:xfrm>
            <a:prstGeom prst="straightConnector1">
              <a:avLst/>
            </a:prstGeom>
            <a:ln w="57150">
              <a:solidFill>
                <a:schemeClr val="bg2">
                  <a:lumMod val="50000"/>
                </a:schemeClr>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122" name="TextBox 121"/>
          <p:cNvSpPr txBox="1"/>
          <p:nvPr/>
        </p:nvSpPr>
        <p:spPr>
          <a:xfrm>
            <a:off x="5363421" y="4655535"/>
            <a:ext cx="1219200" cy="228600"/>
          </a:xfrm>
          <a:prstGeom prst="rect">
            <a:avLst/>
          </a:prstGeom>
          <a:solidFill>
            <a:schemeClr val="tx2">
              <a:lumMod val="90000"/>
            </a:schemeClr>
          </a:solidFill>
        </p:spPr>
        <p:txBody>
          <a:bodyPr wrap="none" lIns="0" tIns="0" rIns="0" bIns="0" rtlCol="0" anchor="ctr" anchorCtr="1">
            <a:normAutofit fontScale="92500" lnSpcReduction="10000"/>
          </a:bodyPr>
          <a:lstStyle/>
          <a:p>
            <a:pPr>
              <a:lnSpc>
                <a:spcPct val="90000"/>
              </a:lnSpc>
              <a:spcAft>
                <a:spcPts val="600"/>
              </a:spcAft>
            </a:pPr>
            <a:r>
              <a:rPr lang="en-US" dirty="0">
                <a:solidFill>
                  <a:srgbClr val="000000"/>
                </a:solidFill>
              </a:rPr>
              <a:t>end5</a:t>
            </a:r>
          </a:p>
        </p:txBody>
      </p:sp>
      <p:sp>
        <p:nvSpPr>
          <p:cNvPr id="123" name="TextBox 122"/>
          <p:cNvSpPr txBox="1"/>
          <p:nvPr/>
        </p:nvSpPr>
        <p:spPr>
          <a:xfrm>
            <a:off x="5363421" y="5112602"/>
            <a:ext cx="1219200" cy="228600"/>
          </a:xfrm>
          <a:prstGeom prst="rect">
            <a:avLst/>
          </a:prstGeom>
          <a:solidFill>
            <a:schemeClr val="tx2">
              <a:lumMod val="90000"/>
            </a:schemeClr>
          </a:solidFill>
        </p:spPr>
        <p:txBody>
          <a:bodyPr wrap="none" lIns="0" tIns="0" rIns="0" bIns="0" rtlCol="0" anchor="ctr" anchorCtr="1">
            <a:normAutofit fontScale="92500" lnSpcReduction="10000"/>
          </a:bodyPr>
          <a:lstStyle/>
          <a:p>
            <a:pPr>
              <a:lnSpc>
                <a:spcPct val="90000"/>
              </a:lnSpc>
              <a:spcAft>
                <a:spcPts val="600"/>
              </a:spcAft>
            </a:pPr>
            <a:r>
              <a:rPr lang="en-US" dirty="0">
                <a:solidFill>
                  <a:srgbClr val="000000"/>
                </a:solidFill>
              </a:rPr>
              <a:t>end1</a:t>
            </a:r>
          </a:p>
        </p:txBody>
      </p:sp>
      <p:sp>
        <p:nvSpPr>
          <p:cNvPr id="124" name="TextBox 123"/>
          <p:cNvSpPr txBox="1"/>
          <p:nvPr/>
        </p:nvSpPr>
        <p:spPr>
          <a:xfrm>
            <a:off x="5363421" y="5390915"/>
            <a:ext cx="1219200" cy="228600"/>
          </a:xfrm>
          <a:prstGeom prst="rect">
            <a:avLst/>
          </a:prstGeom>
          <a:solidFill>
            <a:schemeClr val="tx2">
              <a:lumMod val="90000"/>
            </a:schemeClr>
          </a:solidFill>
        </p:spPr>
        <p:txBody>
          <a:bodyPr wrap="none" lIns="0" tIns="0" rIns="0" bIns="0" rtlCol="0" anchor="ctr" anchorCtr="1">
            <a:normAutofit fontScale="92500" lnSpcReduction="10000"/>
          </a:bodyPr>
          <a:lstStyle/>
          <a:p>
            <a:pPr>
              <a:lnSpc>
                <a:spcPct val="90000"/>
              </a:lnSpc>
              <a:spcAft>
                <a:spcPts val="600"/>
              </a:spcAft>
            </a:pPr>
            <a:r>
              <a:rPr lang="en-US" dirty="0">
                <a:solidFill>
                  <a:srgbClr val="000000"/>
                </a:solidFill>
              </a:rPr>
              <a:t>end3</a:t>
            </a:r>
          </a:p>
        </p:txBody>
      </p:sp>
      <p:sp>
        <p:nvSpPr>
          <p:cNvPr id="125" name="TextBox 124"/>
          <p:cNvSpPr txBox="1"/>
          <p:nvPr/>
        </p:nvSpPr>
        <p:spPr>
          <a:xfrm>
            <a:off x="5363421" y="5656713"/>
            <a:ext cx="1219200" cy="228600"/>
          </a:xfrm>
          <a:prstGeom prst="rect">
            <a:avLst/>
          </a:prstGeom>
          <a:solidFill>
            <a:schemeClr val="tx2">
              <a:lumMod val="90000"/>
            </a:schemeClr>
          </a:solidFill>
        </p:spPr>
        <p:txBody>
          <a:bodyPr wrap="none" lIns="0" tIns="0" rIns="0" bIns="0" rtlCol="0" anchor="ctr" anchorCtr="1">
            <a:normAutofit fontScale="92500" lnSpcReduction="10000"/>
          </a:bodyPr>
          <a:lstStyle/>
          <a:p>
            <a:pPr>
              <a:lnSpc>
                <a:spcPct val="90000"/>
              </a:lnSpc>
              <a:spcAft>
                <a:spcPts val="600"/>
              </a:spcAft>
            </a:pPr>
            <a:r>
              <a:rPr lang="en-US" dirty="0">
                <a:solidFill>
                  <a:srgbClr val="000000"/>
                </a:solidFill>
              </a:rPr>
              <a:t>end4</a:t>
            </a:r>
          </a:p>
        </p:txBody>
      </p:sp>
    </p:spTree>
    <p:extLst>
      <p:ext uri="{BB962C8B-B14F-4D97-AF65-F5344CB8AC3E}">
        <p14:creationId xmlns:p14="http://schemas.microsoft.com/office/powerpoint/2010/main" val="31180301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up)">
                                      <p:cBhvr>
                                        <p:cTn id="7" dur="500"/>
                                        <p:tgtEl>
                                          <p:spTgt spid="12"/>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110"/>
                                        </p:tgtEl>
                                        <p:attrNameLst>
                                          <p:attrName>style.visibility</p:attrName>
                                        </p:attrNameLst>
                                      </p:cBhvr>
                                      <p:to>
                                        <p:strVal val="visible"/>
                                      </p:to>
                                    </p:set>
                                    <p:animEffect transition="in" filter="wipe(up)">
                                      <p:cBhvr>
                                        <p:cTn id="11" dur="1000"/>
                                        <p:tgtEl>
                                          <p:spTgt spid="110"/>
                                        </p:tgtEl>
                                      </p:cBhvr>
                                    </p:animEffect>
                                  </p:childTnLst>
                                </p:cTn>
                              </p:par>
                              <p:par>
                                <p:cTn id="12" presetID="22" presetClass="entr" presetSubtype="1" fill="hold" grpId="0" nodeType="withEffect">
                                  <p:stCondLst>
                                    <p:cond delay="0"/>
                                  </p:stCondLst>
                                  <p:childTnLst>
                                    <p:set>
                                      <p:cBhvr>
                                        <p:cTn id="13" dur="1" fill="hold">
                                          <p:stCondLst>
                                            <p:cond delay="0"/>
                                          </p:stCondLst>
                                        </p:cTn>
                                        <p:tgtEl>
                                          <p:spTgt spid="92"/>
                                        </p:tgtEl>
                                        <p:attrNameLst>
                                          <p:attrName>style.visibility</p:attrName>
                                        </p:attrNameLst>
                                      </p:cBhvr>
                                      <p:to>
                                        <p:strVal val="visible"/>
                                      </p:to>
                                    </p:set>
                                    <p:animEffect transition="in" filter="wipe(up)">
                                      <p:cBhvr>
                                        <p:cTn id="14" dur="500"/>
                                        <p:tgtEl>
                                          <p:spTgt spid="92"/>
                                        </p:tgtEl>
                                      </p:cBhvr>
                                    </p:animEffect>
                                  </p:childTnLst>
                                </p:cTn>
                              </p:par>
                              <p:par>
                                <p:cTn id="15" presetID="22" presetClass="entr" presetSubtype="1" fill="hold" grpId="0" nodeType="withEffect">
                                  <p:stCondLst>
                                    <p:cond delay="100"/>
                                  </p:stCondLst>
                                  <p:childTnLst>
                                    <p:set>
                                      <p:cBhvr>
                                        <p:cTn id="16" dur="1" fill="hold">
                                          <p:stCondLst>
                                            <p:cond delay="0"/>
                                          </p:stCondLst>
                                        </p:cTn>
                                        <p:tgtEl>
                                          <p:spTgt spid="60"/>
                                        </p:tgtEl>
                                        <p:attrNameLst>
                                          <p:attrName>style.visibility</p:attrName>
                                        </p:attrNameLst>
                                      </p:cBhvr>
                                      <p:to>
                                        <p:strVal val="visible"/>
                                      </p:to>
                                    </p:set>
                                    <p:animEffect transition="in" filter="wipe(up)">
                                      <p:cBhvr>
                                        <p:cTn id="17" dur="500"/>
                                        <p:tgtEl>
                                          <p:spTgt spid="60"/>
                                        </p:tgtEl>
                                      </p:cBhvr>
                                    </p:animEffect>
                                  </p:childTnLst>
                                </p:cTn>
                              </p:par>
                              <p:par>
                                <p:cTn id="18" presetID="22" presetClass="entr" presetSubtype="1" fill="hold" grpId="0" nodeType="withEffect">
                                  <p:stCondLst>
                                    <p:cond delay="200"/>
                                  </p:stCondLst>
                                  <p:childTnLst>
                                    <p:set>
                                      <p:cBhvr>
                                        <p:cTn id="19" dur="1" fill="hold">
                                          <p:stCondLst>
                                            <p:cond delay="0"/>
                                          </p:stCondLst>
                                        </p:cTn>
                                        <p:tgtEl>
                                          <p:spTgt spid="61"/>
                                        </p:tgtEl>
                                        <p:attrNameLst>
                                          <p:attrName>style.visibility</p:attrName>
                                        </p:attrNameLst>
                                      </p:cBhvr>
                                      <p:to>
                                        <p:strVal val="visible"/>
                                      </p:to>
                                    </p:set>
                                    <p:animEffect transition="in" filter="wipe(up)">
                                      <p:cBhvr>
                                        <p:cTn id="20" dur="500"/>
                                        <p:tgtEl>
                                          <p:spTgt spid="61"/>
                                        </p:tgtEl>
                                      </p:cBhvr>
                                    </p:animEffect>
                                  </p:childTnLst>
                                </p:cTn>
                              </p:par>
                              <p:par>
                                <p:cTn id="21" presetID="22" presetClass="entr" presetSubtype="1" fill="hold" grpId="0" nodeType="withEffect">
                                  <p:stCondLst>
                                    <p:cond delay="300"/>
                                  </p:stCondLst>
                                  <p:childTnLst>
                                    <p:set>
                                      <p:cBhvr>
                                        <p:cTn id="22" dur="1" fill="hold">
                                          <p:stCondLst>
                                            <p:cond delay="0"/>
                                          </p:stCondLst>
                                        </p:cTn>
                                        <p:tgtEl>
                                          <p:spTgt spid="62"/>
                                        </p:tgtEl>
                                        <p:attrNameLst>
                                          <p:attrName>style.visibility</p:attrName>
                                        </p:attrNameLst>
                                      </p:cBhvr>
                                      <p:to>
                                        <p:strVal val="visible"/>
                                      </p:to>
                                    </p:set>
                                    <p:animEffect transition="in" filter="wipe(up)">
                                      <p:cBhvr>
                                        <p:cTn id="23" dur="500"/>
                                        <p:tgtEl>
                                          <p:spTgt spid="62"/>
                                        </p:tgtEl>
                                      </p:cBhvr>
                                    </p:animEffect>
                                  </p:childTnLst>
                                </p:cTn>
                              </p:par>
                              <p:par>
                                <p:cTn id="24" presetID="22" presetClass="entr" presetSubtype="1" fill="hold" grpId="0" nodeType="withEffect">
                                  <p:stCondLst>
                                    <p:cond delay="400"/>
                                  </p:stCondLst>
                                  <p:childTnLst>
                                    <p:set>
                                      <p:cBhvr>
                                        <p:cTn id="25" dur="1" fill="hold">
                                          <p:stCondLst>
                                            <p:cond delay="0"/>
                                          </p:stCondLst>
                                        </p:cTn>
                                        <p:tgtEl>
                                          <p:spTgt spid="63"/>
                                        </p:tgtEl>
                                        <p:attrNameLst>
                                          <p:attrName>style.visibility</p:attrName>
                                        </p:attrNameLst>
                                      </p:cBhvr>
                                      <p:to>
                                        <p:strVal val="visible"/>
                                      </p:to>
                                    </p:set>
                                    <p:animEffect transition="in" filter="wipe(up)">
                                      <p:cBhvr>
                                        <p:cTn id="26" dur="500"/>
                                        <p:tgtEl>
                                          <p:spTgt spid="63"/>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1" fill="hold" grpId="0" nodeType="clickEffect">
                                  <p:stCondLst>
                                    <p:cond delay="0"/>
                                  </p:stCondLst>
                                  <p:childTnLst>
                                    <p:set>
                                      <p:cBhvr>
                                        <p:cTn id="30" dur="1" fill="hold">
                                          <p:stCondLst>
                                            <p:cond delay="0"/>
                                          </p:stCondLst>
                                        </p:cTn>
                                        <p:tgtEl>
                                          <p:spTgt spid="91"/>
                                        </p:tgtEl>
                                        <p:attrNameLst>
                                          <p:attrName>style.visibility</p:attrName>
                                        </p:attrNameLst>
                                      </p:cBhvr>
                                      <p:to>
                                        <p:strVal val="visible"/>
                                      </p:to>
                                    </p:set>
                                    <p:animEffect transition="in" filter="wipe(up)">
                                      <p:cBhvr>
                                        <p:cTn id="31" dur="500"/>
                                        <p:tgtEl>
                                          <p:spTgt spid="91"/>
                                        </p:tgtEl>
                                      </p:cBhvr>
                                    </p:animEffect>
                                  </p:childTnLst>
                                </p:cTn>
                              </p:par>
                              <p:par>
                                <p:cTn id="32" presetID="22" presetClass="entr" presetSubtype="1" fill="hold" grpId="0" nodeType="withEffect">
                                  <p:stCondLst>
                                    <p:cond delay="100"/>
                                  </p:stCondLst>
                                  <p:childTnLst>
                                    <p:set>
                                      <p:cBhvr>
                                        <p:cTn id="33" dur="1" fill="hold">
                                          <p:stCondLst>
                                            <p:cond delay="0"/>
                                          </p:stCondLst>
                                        </p:cTn>
                                        <p:tgtEl>
                                          <p:spTgt spid="122"/>
                                        </p:tgtEl>
                                        <p:attrNameLst>
                                          <p:attrName>style.visibility</p:attrName>
                                        </p:attrNameLst>
                                      </p:cBhvr>
                                      <p:to>
                                        <p:strVal val="visible"/>
                                      </p:to>
                                    </p:set>
                                    <p:animEffect transition="in" filter="wipe(up)">
                                      <p:cBhvr>
                                        <p:cTn id="34" dur="500"/>
                                        <p:tgtEl>
                                          <p:spTgt spid="122"/>
                                        </p:tgtEl>
                                      </p:cBhvr>
                                    </p:animEffect>
                                  </p:childTnLst>
                                </p:cTn>
                              </p:par>
                              <p:par>
                                <p:cTn id="35" presetID="22" presetClass="entr" presetSubtype="1" fill="hold" grpId="0" nodeType="withEffect">
                                  <p:stCondLst>
                                    <p:cond delay="400"/>
                                  </p:stCondLst>
                                  <p:childTnLst>
                                    <p:set>
                                      <p:cBhvr>
                                        <p:cTn id="36" dur="1" fill="hold">
                                          <p:stCondLst>
                                            <p:cond delay="0"/>
                                          </p:stCondLst>
                                        </p:cTn>
                                        <p:tgtEl>
                                          <p:spTgt spid="123"/>
                                        </p:tgtEl>
                                        <p:attrNameLst>
                                          <p:attrName>style.visibility</p:attrName>
                                        </p:attrNameLst>
                                      </p:cBhvr>
                                      <p:to>
                                        <p:strVal val="visible"/>
                                      </p:to>
                                    </p:set>
                                    <p:animEffect transition="in" filter="wipe(up)">
                                      <p:cBhvr>
                                        <p:cTn id="37" dur="500"/>
                                        <p:tgtEl>
                                          <p:spTgt spid="123"/>
                                        </p:tgtEl>
                                      </p:cBhvr>
                                    </p:animEffect>
                                  </p:childTnLst>
                                </p:cTn>
                              </p:par>
                              <p:par>
                                <p:cTn id="38" presetID="22" presetClass="entr" presetSubtype="1" fill="hold" grpId="0" nodeType="withEffect">
                                  <p:stCondLst>
                                    <p:cond delay="500"/>
                                  </p:stCondLst>
                                  <p:childTnLst>
                                    <p:set>
                                      <p:cBhvr>
                                        <p:cTn id="39" dur="1" fill="hold">
                                          <p:stCondLst>
                                            <p:cond delay="0"/>
                                          </p:stCondLst>
                                        </p:cTn>
                                        <p:tgtEl>
                                          <p:spTgt spid="124"/>
                                        </p:tgtEl>
                                        <p:attrNameLst>
                                          <p:attrName>style.visibility</p:attrName>
                                        </p:attrNameLst>
                                      </p:cBhvr>
                                      <p:to>
                                        <p:strVal val="visible"/>
                                      </p:to>
                                    </p:set>
                                    <p:animEffect transition="in" filter="wipe(up)">
                                      <p:cBhvr>
                                        <p:cTn id="40" dur="500"/>
                                        <p:tgtEl>
                                          <p:spTgt spid="124"/>
                                        </p:tgtEl>
                                      </p:cBhvr>
                                    </p:animEffect>
                                  </p:childTnLst>
                                </p:cTn>
                              </p:par>
                              <p:par>
                                <p:cTn id="41" presetID="22" presetClass="entr" presetSubtype="1" fill="hold" grpId="0" nodeType="withEffect">
                                  <p:stCondLst>
                                    <p:cond delay="500"/>
                                  </p:stCondLst>
                                  <p:childTnLst>
                                    <p:set>
                                      <p:cBhvr>
                                        <p:cTn id="42" dur="1" fill="hold">
                                          <p:stCondLst>
                                            <p:cond delay="0"/>
                                          </p:stCondLst>
                                        </p:cTn>
                                        <p:tgtEl>
                                          <p:spTgt spid="125"/>
                                        </p:tgtEl>
                                        <p:attrNameLst>
                                          <p:attrName>style.visibility</p:attrName>
                                        </p:attrNameLst>
                                      </p:cBhvr>
                                      <p:to>
                                        <p:strVal val="visible"/>
                                      </p:to>
                                    </p:set>
                                    <p:animEffect transition="in" filter="wipe(up)">
                                      <p:cBhvr>
                                        <p:cTn id="43" dur="500"/>
                                        <p:tgtEl>
                                          <p:spTgt spid="125"/>
                                        </p:tgtEl>
                                      </p:cBhvr>
                                    </p:animEffect>
                                  </p:childTnLst>
                                </p:cTn>
                              </p:par>
                            </p:childTnLst>
                          </p:cTn>
                        </p:par>
                        <p:par>
                          <p:cTn id="44" fill="hold">
                            <p:stCondLst>
                              <p:cond delay="1000"/>
                            </p:stCondLst>
                            <p:childTnLst>
                              <p:par>
                                <p:cTn id="45" presetID="22" presetClass="entr" presetSubtype="1" fill="hold" nodeType="afterEffect">
                                  <p:stCondLst>
                                    <p:cond delay="0"/>
                                  </p:stCondLst>
                                  <p:childTnLst>
                                    <p:set>
                                      <p:cBhvr>
                                        <p:cTn id="46" dur="1" fill="hold">
                                          <p:stCondLst>
                                            <p:cond delay="0"/>
                                          </p:stCondLst>
                                        </p:cTn>
                                        <p:tgtEl>
                                          <p:spTgt spid="11"/>
                                        </p:tgtEl>
                                        <p:attrNameLst>
                                          <p:attrName>style.visibility</p:attrName>
                                        </p:attrNameLst>
                                      </p:cBhvr>
                                      <p:to>
                                        <p:strVal val="visible"/>
                                      </p:to>
                                    </p:set>
                                    <p:animEffect transition="in" filter="wipe(up)">
                                      <p:cBhvr>
                                        <p:cTn id="4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animBg="1"/>
      <p:bldP spid="92" grpId="0" animBg="1"/>
      <p:bldP spid="60" grpId="0" animBg="1"/>
      <p:bldP spid="61" grpId="0" animBg="1"/>
      <p:bldP spid="62" grpId="0" animBg="1"/>
      <p:bldP spid="63" grpId="0" animBg="1"/>
      <p:bldP spid="122" grpId="0" animBg="1"/>
      <p:bldP spid="123" grpId="0" animBg="1"/>
      <p:bldP spid="124" grpId="0" animBg="1"/>
      <p:bldP spid="125"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gradFill>
                  <a:gsLst>
                    <a:gs pos="0">
                      <a:srgbClr val="FFFFFF"/>
                    </a:gs>
                    <a:gs pos="100000">
                      <a:srgbClr val="FFFFFF"/>
                    </a:gs>
                  </a:gsLst>
                  <a:lin ang="5400000" scaled="0"/>
                </a:gradFill>
              </a:rPr>
              <a:t>Threadpool</a:t>
            </a:r>
            <a:endParaRPr lang="en-US" dirty="0"/>
          </a:p>
        </p:txBody>
      </p:sp>
      <p:sp>
        <p:nvSpPr>
          <p:cNvPr id="3" name="Text Placeholder 2"/>
          <p:cNvSpPr>
            <a:spLocks noGrp="1"/>
          </p:cNvSpPr>
          <p:nvPr>
            <p:ph type="body" sz="quarter" idx="10"/>
          </p:nvPr>
        </p:nvSpPr>
        <p:spPr>
          <a:xfrm>
            <a:off x="274638" y="1221157"/>
            <a:ext cx="11887199" cy="5309146"/>
          </a:xfrm>
        </p:spPr>
        <p:txBody>
          <a:bodyPr/>
          <a:lstStyle/>
          <a:p>
            <a:endParaRPr lang="en-US" sz="1800" dirty="0">
              <a:solidFill>
                <a:srgbClr val="0000FF"/>
              </a:solidFill>
              <a:highlight>
                <a:srgbClr val="FFFFFF"/>
              </a:highlight>
              <a:latin typeface="Consolas" panose="020B0609020204030204" pitchFamily="49" charset="0"/>
            </a:endParaRPr>
          </a:p>
          <a:p>
            <a:r>
              <a:rPr lang="en-US" sz="1800" dirty="0">
                <a:solidFill>
                  <a:srgbClr val="008000"/>
                </a:solidFill>
                <a:highlight>
                  <a:srgbClr val="FFFFFF"/>
                </a:highlight>
                <a:latin typeface="Consolas" panose="020B0609020204030204" pitchFamily="49" charset="0"/>
              </a:rPr>
              <a:t>// table1.DataSource = await </a:t>
            </a:r>
            <a:r>
              <a:rPr lang="en-US" sz="1800" dirty="0" err="1">
                <a:solidFill>
                  <a:srgbClr val="008000"/>
                </a:solidFill>
                <a:highlight>
                  <a:srgbClr val="FFFFFF"/>
                </a:highlight>
                <a:latin typeface="Consolas" panose="020B0609020204030204" pitchFamily="49" charset="0"/>
              </a:rPr>
              <a:t>LoadHousesAsync</a:t>
            </a:r>
            <a:r>
              <a:rPr lang="en-US" sz="1800" dirty="0">
                <a:solidFill>
                  <a:srgbClr val="008000"/>
                </a:solidFill>
                <a:highlight>
                  <a:srgbClr val="FFFFFF"/>
                </a:highlight>
                <a:latin typeface="Consolas" panose="020B0609020204030204" pitchFamily="49" charset="0"/>
              </a:rPr>
              <a:t>(1,5);</a:t>
            </a:r>
          </a:p>
          <a:p>
            <a:r>
              <a:rPr lang="en-US" sz="1800" dirty="0">
                <a:solidFill>
                  <a:srgbClr val="008000"/>
                </a:solidFill>
                <a:highlight>
                  <a:srgbClr val="FFFFFF"/>
                </a:highlight>
                <a:latin typeface="Consolas" panose="020B0609020204030204" pitchFamily="49" charset="0"/>
              </a:rPr>
              <a:t>// table1.DataBind();</a:t>
            </a:r>
          </a:p>
          <a:p>
            <a:endParaRPr lang="en-US" sz="1800" dirty="0">
              <a:solidFill>
                <a:srgbClr val="0000FF"/>
              </a:solidFill>
              <a:highlight>
                <a:srgbClr val="FFFFFF"/>
              </a:highlight>
              <a:latin typeface="Consolas" panose="020B0609020204030204" pitchFamily="49" charset="0"/>
            </a:endParaRPr>
          </a:p>
          <a:p>
            <a:r>
              <a:rPr lang="en-US" sz="1800" dirty="0">
                <a:solidFill>
                  <a:srgbClr val="0000FF"/>
                </a:solidFill>
                <a:highlight>
                  <a:srgbClr val="FFFFFF"/>
                </a:highlight>
                <a:latin typeface="Consolas" panose="020B0609020204030204" pitchFamily="49" charset="0"/>
              </a:rPr>
              <a:t>public</a:t>
            </a:r>
            <a:r>
              <a:rPr lang="en-US" sz="1800" dirty="0">
                <a:solidFill>
                  <a:srgbClr val="000000"/>
                </a:solidFill>
                <a:highlight>
                  <a:srgbClr val="FFFFFF"/>
                </a:highlight>
                <a:latin typeface="Consolas" panose="020B0609020204030204" pitchFamily="49" charset="0"/>
              </a:rPr>
              <a:t> </a:t>
            </a:r>
            <a:r>
              <a:rPr lang="en-US" sz="1800" dirty="0" err="1">
                <a:solidFill>
                  <a:srgbClr val="0000FF"/>
                </a:solidFill>
                <a:highlight>
                  <a:srgbClr val="FFFFFF"/>
                </a:highlight>
                <a:latin typeface="Consolas" panose="020B0609020204030204" pitchFamily="49" charset="0"/>
              </a:rPr>
              <a:t>async</a:t>
            </a:r>
            <a:r>
              <a:rPr lang="en-US" sz="1800" dirty="0">
                <a:solidFill>
                  <a:srgbClr val="000000"/>
                </a:solidFill>
                <a:highlight>
                  <a:srgbClr val="FFFFFF"/>
                </a:highlight>
                <a:latin typeface="Consolas" panose="020B0609020204030204" pitchFamily="49" charset="0"/>
              </a:rPr>
              <a:t> </a:t>
            </a:r>
            <a:r>
              <a:rPr lang="en-US" sz="1800" dirty="0">
                <a:solidFill>
                  <a:srgbClr val="2B91AF"/>
                </a:solidFill>
                <a:highlight>
                  <a:srgbClr val="FFFFFF"/>
                </a:highlight>
                <a:latin typeface="Consolas" panose="020B0609020204030204" pitchFamily="49" charset="0"/>
              </a:rPr>
              <a:t>Task</a:t>
            </a:r>
            <a:r>
              <a:rPr lang="en-US" sz="1800" dirty="0">
                <a:solidFill>
                  <a:srgbClr val="000000"/>
                </a:solidFill>
                <a:highlight>
                  <a:srgbClr val="FFFFFF"/>
                </a:highlight>
                <a:latin typeface="Consolas" panose="020B0609020204030204" pitchFamily="49" charset="0"/>
              </a:rPr>
              <a:t>&lt;</a:t>
            </a:r>
            <a:r>
              <a:rPr lang="en-US" sz="1800" dirty="0">
                <a:solidFill>
                  <a:srgbClr val="2B91AF"/>
                </a:solidFill>
                <a:highlight>
                  <a:srgbClr val="FFFFFF"/>
                </a:highlight>
                <a:latin typeface="Consolas" panose="020B0609020204030204" pitchFamily="49" charset="0"/>
              </a:rPr>
              <a:t>List</a:t>
            </a:r>
            <a:r>
              <a:rPr lang="en-US" sz="1800" dirty="0">
                <a:solidFill>
                  <a:srgbClr val="000000"/>
                </a:solidFill>
                <a:highlight>
                  <a:srgbClr val="FFFFFF"/>
                </a:highlight>
                <a:latin typeface="Consolas" panose="020B0609020204030204" pitchFamily="49" charset="0"/>
              </a:rPr>
              <a:t>&lt;</a:t>
            </a:r>
            <a:r>
              <a:rPr lang="en-US" sz="1800" dirty="0">
                <a:solidFill>
                  <a:srgbClr val="2B91AF"/>
                </a:solidFill>
                <a:highlight>
                  <a:srgbClr val="FFFFFF"/>
                </a:highlight>
                <a:latin typeface="Consolas" panose="020B0609020204030204" pitchFamily="49" charset="0"/>
              </a:rPr>
              <a:t>House</a:t>
            </a:r>
            <a:r>
              <a:rPr lang="en-US" sz="1800" dirty="0">
                <a:solidFill>
                  <a:srgbClr val="000000"/>
                </a:solidFill>
                <a:highlight>
                  <a:srgbClr val="FFFFFF"/>
                </a:highlight>
                <a:latin typeface="Consolas" panose="020B0609020204030204" pitchFamily="49" charset="0"/>
              </a:rPr>
              <a:t>&gt;&gt; </a:t>
            </a:r>
            <a:r>
              <a:rPr lang="en-US" sz="1800" dirty="0" err="1">
                <a:solidFill>
                  <a:srgbClr val="000000"/>
                </a:solidFill>
                <a:highlight>
                  <a:srgbClr val="FFFFFF"/>
                </a:highlight>
                <a:latin typeface="Consolas" panose="020B0609020204030204" pitchFamily="49" charset="0"/>
              </a:rPr>
              <a:t>LoadHousesAsync</a:t>
            </a:r>
            <a:r>
              <a:rPr lang="en-US" sz="1800" dirty="0">
                <a:solidFill>
                  <a:srgbClr val="000000"/>
                </a:solidFill>
                <a:highlight>
                  <a:srgbClr val="FFFFFF"/>
                </a:highlight>
                <a:latin typeface="Consolas" panose="020B0609020204030204" pitchFamily="49" charset="0"/>
              </a:rPr>
              <a:t>(</a:t>
            </a:r>
            <a:r>
              <a:rPr lang="en-US" sz="1800" dirty="0" err="1">
                <a:solidFill>
                  <a:srgbClr val="0000FF"/>
                </a:solidFill>
                <a:highlight>
                  <a:srgbClr val="FFFFFF"/>
                </a:highlight>
                <a:latin typeface="Consolas" panose="020B0609020204030204" pitchFamily="49" charset="0"/>
              </a:rPr>
              <a:t>int</a:t>
            </a:r>
            <a:r>
              <a:rPr lang="en-US" sz="1800" dirty="0">
                <a:solidFill>
                  <a:srgbClr val="000000"/>
                </a:solidFill>
                <a:highlight>
                  <a:srgbClr val="FFFFFF"/>
                </a:highlight>
                <a:latin typeface="Consolas" panose="020B0609020204030204" pitchFamily="49" charset="0"/>
              </a:rPr>
              <a:t> first, </a:t>
            </a:r>
            <a:r>
              <a:rPr lang="en-US" sz="1800" dirty="0" err="1">
                <a:solidFill>
                  <a:srgbClr val="0000FF"/>
                </a:solidFill>
                <a:highlight>
                  <a:srgbClr val="FFFFFF"/>
                </a:highlight>
                <a:latin typeface="Consolas" panose="020B0609020204030204" pitchFamily="49" charset="0"/>
              </a:rPr>
              <a:t>int</a:t>
            </a:r>
            <a:r>
              <a:rPr lang="en-US" sz="1800" dirty="0">
                <a:solidFill>
                  <a:srgbClr val="000000"/>
                </a:solidFill>
                <a:highlight>
                  <a:srgbClr val="FFFFFF"/>
                </a:highlight>
                <a:latin typeface="Consolas" panose="020B0609020204030204" pitchFamily="49" charset="0"/>
              </a:rPr>
              <a:t> last)</a:t>
            </a:r>
          </a:p>
          <a:p>
            <a:r>
              <a:rPr lang="en-US" sz="1800" dirty="0">
                <a:solidFill>
                  <a:srgbClr val="000000"/>
                </a:solidFill>
                <a:highlight>
                  <a:srgbClr val="FFFFFF"/>
                </a:highlight>
                <a:latin typeface="Consolas" panose="020B0609020204030204" pitchFamily="49" charset="0"/>
              </a:rPr>
              <a:t>{</a:t>
            </a:r>
          </a:p>
          <a:p>
            <a:r>
              <a:rPr lang="en-US" sz="1800" dirty="0">
                <a:solidFill>
                  <a:srgbClr val="000000"/>
                </a:solidFill>
                <a:highlight>
                  <a:srgbClr val="FFFFFF"/>
                </a:highlight>
                <a:latin typeface="Consolas" panose="020B0609020204030204" pitchFamily="49" charset="0"/>
              </a:rPr>
              <a:t>    </a:t>
            </a:r>
            <a:r>
              <a:rPr lang="en-US" sz="1800" dirty="0" err="1">
                <a:solidFill>
                  <a:srgbClr val="0000FF"/>
                </a:solidFill>
                <a:highlight>
                  <a:srgbClr val="FFFFFF"/>
                </a:highlight>
                <a:latin typeface="Consolas" panose="020B0609020204030204" pitchFamily="49" charset="0"/>
              </a:rPr>
              <a:t>var</a:t>
            </a:r>
            <a:r>
              <a:rPr lang="en-US" sz="1800" dirty="0">
                <a:solidFill>
                  <a:srgbClr val="000000"/>
                </a:solidFill>
                <a:highlight>
                  <a:srgbClr val="FFFFFF"/>
                </a:highlight>
                <a:latin typeface="Consolas" panose="020B0609020204030204" pitchFamily="49" charset="0"/>
              </a:rPr>
              <a:t> tasks = </a:t>
            </a:r>
            <a:r>
              <a:rPr lang="en-US" sz="1800" dirty="0">
                <a:solidFill>
                  <a:srgbClr val="0000FF"/>
                </a:solidFill>
                <a:highlight>
                  <a:srgbClr val="FFFFFF"/>
                </a:highlight>
                <a:latin typeface="Consolas" panose="020B0609020204030204" pitchFamily="49" charset="0"/>
              </a:rPr>
              <a:t>new</a:t>
            </a:r>
            <a:r>
              <a:rPr lang="en-US" sz="1800" dirty="0">
                <a:solidFill>
                  <a:srgbClr val="000000"/>
                </a:solidFill>
                <a:highlight>
                  <a:srgbClr val="FFFFFF"/>
                </a:highlight>
                <a:latin typeface="Consolas" panose="020B0609020204030204" pitchFamily="49" charset="0"/>
              </a:rPr>
              <a:t> </a:t>
            </a:r>
            <a:r>
              <a:rPr lang="en-US" sz="1800" dirty="0">
                <a:solidFill>
                  <a:srgbClr val="2B91AF"/>
                </a:solidFill>
                <a:highlight>
                  <a:srgbClr val="FFFFFF"/>
                </a:highlight>
                <a:latin typeface="Consolas" panose="020B0609020204030204" pitchFamily="49" charset="0"/>
              </a:rPr>
              <a:t>List</a:t>
            </a:r>
            <a:r>
              <a:rPr lang="en-US" sz="1800" dirty="0">
                <a:solidFill>
                  <a:srgbClr val="000000"/>
                </a:solidFill>
                <a:highlight>
                  <a:srgbClr val="FFFFFF"/>
                </a:highlight>
                <a:latin typeface="Consolas" panose="020B0609020204030204" pitchFamily="49" charset="0"/>
              </a:rPr>
              <a:t>&lt;</a:t>
            </a:r>
            <a:r>
              <a:rPr lang="en-US" sz="1800" dirty="0">
                <a:solidFill>
                  <a:srgbClr val="2B91AF"/>
                </a:solidFill>
                <a:highlight>
                  <a:srgbClr val="FFFFFF"/>
                </a:highlight>
                <a:latin typeface="Consolas" panose="020B0609020204030204" pitchFamily="49" charset="0"/>
              </a:rPr>
              <a:t>Task</a:t>
            </a:r>
            <a:r>
              <a:rPr lang="en-US" sz="1800" dirty="0">
                <a:solidFill>
                  <a:srgbClr val="000000"/>
                </a:solidFill>
                <a:highlight>
                  <a:srgbClr val="FFFFFF"/>
                </a:highlight>
                <a:latin typeface="Consolas" panose="020B0609020204030204" pitchFamily="49" charset="0"/>
              </a:rPr>
              <a:t>&lt;</a:t>
            </a:r>
            <a:r>
              <a:rPr lang="en-US" sz="1800" dirty="0">
                <a:solidFill>
                  <a:srgbClr val="2B91AF"/>
                </a:solidFill>
                <a:highlight>
                  <a:srgbClr val="FFFFFF"/>
                </a:highlight>
                <a:latin typeface="Consolas" panose="020B0609020204030204" pitchFamily="49" charset="0"/>
              </a:rPr>
              <a:t>House</a:t>
            </a:r>
            <a:r>
              <a:rPr lang="en-US" sz="1800" dirty="0">
                <a:solidFill>
                  <a:srgbClr val="000000"/>
                </a:solidFill>
                <a:highlight>
                  <a:srgbClr val="FFFFFF"/>
                </a:highlight>
                <a:latin typeface="Consolas" panose="020B0609020204030204" pitchFamily="49" charset="0"/>
              </a:rPr>
              <a:t>&gt;&gt;();</a:t>
            </a:r>
          </a:p>
          <a:p>
            <a:endParaRPr lang="en-US" sz="1800" dirty="0">
              <a:solidFill>
                <a:srgbClr val="000000"/>
              </a:solidFill>
              <a:highlight>
                <a:srgbClr val="FFFFFF"/>
              </a:highlight>
              <a:latin typeface="Consolas" panose="020B0609020204030204" pitchFamily="49" charset="0"/>
            </a:endParaRPr>
          </a:p>
          <a:p>
            <a:r>
              <a:rPr lang="nn-NO" sz="1800" dirty="0">
                <a:solidFill>
                  <a:srgbClr val="000000"/>
                </a:solidFill>
                <a:highlight>
                  <a:srgbClr val="FFFFFF"/>
                </a:highlight>
                <a:latin typeface="Consolas" panose="020B0609020204030204" pitchFamily="49" charset="0"/>
              </a:rPr>
              <a:t>    </a:t>
            </a:r>
            <a:r>
              <a:rPr lang="nn-NO" sz="1800" dirty="0">
                <a:solidFill>
                  <a:srgbClr val="0000FF"/>
                </a:solidFill>
                <a:highlight>
                  <a:srgbClr val="FFFFFF"/>
                </a:highlight>
                <a:latin typeface="Consolas" panose="020B0609020204030204" pitchFamily="49" charset="0"/>
              </a:rPr>
              <a:t>for</a:t>
            </a:r>
            <a:r>
              <a:rPr lang="nn-NO" sz="1800" dirty="0">
                <a:solidFill>
                  <a:srgbClr val="000000"/>
                </a:solidFill>
                <a:highlight>
                  <a:srgbClr val="FFFFFF"/>
                </a:highlight>
                <a:latin typeface="Consolas" panose="020B0609020204030204" pitchFamily="49" charset="0"/>
              </a:rPr>
              <a:t> (</a:t>
            </a:r>
            <a:r>
              <a:rPr lang="nn-NO" sz="1800" dirty="0">
                <a:solidFill>
                  <a:srgbClr val="0000FF"/>
                </a:solidFill>
                <a:highlight>
                  <a:srgbClr val="FFFFFF"/>
                </a:highlight>
                <a:latin typeface="Consolas" panose="020B0609020204030204" pitchFamily="49" charset="0"/>
              </a:rPr>
              <a:t>int</a:t>
            </a:r>
            <a:r>
              <a:rPr lang="nn-NO" sz="1800" dirty="0">
                <a:solidFill>
                  <a:srgbClr val="000000"/>
                </a:solidFill>
                <a:highlight>
                  <a:srgbClr val="FFFFFF"/>
                </a:highlight>
                <a:latin typeface="Consolas" panose="020B0609020204030204" pitchFamily="49" charset="0"/>
              </a:rPr>
              <a:t> i = first; i &lt;= last; i++)</a:t>
            </a:r>
          </a:p>
          <a:p>
            <a:r>
              <a:rPr lang="en-US" sz="1800" dirty="0">
                <a:solidFill>
                  <a:srgbClr val="000000"/>
                </a:solidFill>
                <a:highlight>
                  <a:srgbClr val="FFFFFF"/>
                </a:highlight>
                <a:latin typeface="Consolas" panose="020B0609020204030204" pitchFamily="49" charset="0"/>
              </a:rPr>
              <a:t>    {</a:t>
            </a:r>
          </a:p>
          <a:p>
            <a:r>
              <a:rPr lang="en-US" sz="1800" dirty="0">
                <a:solidFill>
                  <a:srgbClr val="000000"/>
                </a:solidFill>
                <a:highlight>
                  <a:srgbClr val="FFFFFF"/>
                </a:highlight>
                <a:latin typeface="Consolas" panose="020B0609020204030204" pitchFamily="49" charset="0"/>
              </a:rPr>
              <a:t>        </a:t>
            </a:r>
            <a:r>
              <a:rPr lang="en-US" sz="1800" dirty="0">
                <a:solidFill>
                  <a:srgbClr val="2B91AF"/>
                </a:solidFill>
                <a:effectLst>
                  <a:glow rad="254000">
                    <a:srgbClr val="FFFF00"/>
                  </a:glow>
                </a:effectLst>
                <a:highlight>
                  <a:srgbClr val="FFFFFF"/>
                </a:highlight>
                <a:latin typeface="Consolas" panose="020B0609020204030204" pitchFamily="49" charset="0"/>
              </a:rPr>
              <a:t>Task</a:t>
            </a:r>
            <a:r>
              <a:rPr lang="en-US" sz="1800" dirty="0">
                <a:solidFill>
                  <a:srgbClr val="000000"/>
                </a:solidFill>
                <a:effectLst>
                  <a:glow rad="254000">
                    <a:srgbClr val="FFFF00"/>
                  </a:glow>
                </a:effectLst>
                <a:highlight>
                  <a:srgbClr val="FFFFFF"/>
                </a:highlight>
                <a:latin typeface="Consolas" panose="020B0609020204030204" pitchFamily="49" charset="0"/>
              </a:rPr>
              <a:t>&lt;</a:t>
            </a:r>
            <a:r>
              <a:rPr lang="en-US" sz="1800" dirty="0">
                <a:solidFill>
                  <a:srgbClr val="2B91AF"/>
                </a:solidFill>
                <a:effectLst>
                  <a:glow rad="254000">
                    <a:srgbClr val="FFFF00"/>
                  </a:glow>
                </a:effectLst>
                <a:highlight>
                  <a:srgbClr val="FFFFFF"/>
                </a:highlight>
                <a:latin typeface="Consolas" panose="020B0609020204030204" pitchFamily="49" charset="0"/>
              </a:rPr>
              <a:t>House</a:t>
            </a:r>
            <a:r>
              <a:rPr lang="en-US" sz="1800" dirty="0">
                <a:solidFill>
                  <a:srgbClr val="000000"/>
                </a:solidFill>
                <a:effectLst>
                  <a:glow rad="254000">
                    <a:srgbClr val="FFFF00"/>
                  </a:glow>
                </a:effectLst>
                <a:highlight>
                  <a:srgbClr val="FFFFFF"/>
                </a:highlight>
                <a:latin typeface="Consolas" panose="020B0609020204030204" pitchFamily="49" charset="0"/>
              </a:rPr>
              <a:t>&gt; t = </a:t>
            </a:r>
            <a:r>
              <a:rPr lang="en-US" sz="1800" dirty="0" err="1">
                <a:solidFill>
                  <a:srgbClr val="2B91AF"/>
                </a:solidFill>
                <a:effectLst>
                  <a:glow rad="254000">
                    <a:srgbClr val="FFFF00"/>
                  </a:glow>
                </a:effectLst>
                <a:highlight>
                  <a:srgbClr val="FFFFFF"/>
                </a:highlight>
                <a:latin typeface="Consolas" panose="020B0609020204030204" pitchFamily="49" charset="0"/>
              </a:rPr>
              <a:t>House</a:t>
            </a:r>
            <a:r>
              <a:rPr lang="en-US" sz="1800" dirty="0" err="1">
                <a:solidFill>
                  <a:srgbClr val="000000"/>
                </a:solidFill>
                <a:effectLst>
                  <a:glow rad="254000">
                    <a:srgbClr val="FFFF00"/>
                  </a:glow>
                </a:effectLst>
                <a:highlight>
                  <a:srgbClr val="FFFFFF"/>
                </a:highlight>
                <a:latin typeface="Consolas" panose="020B0609020204030204" pitchFamily="49" charset="0"/>
              </a:rPr>
              <a:t>.LoadFromDatabaseAsync</a:t>
            </a:r>
            <a:r>
              <a:rPr lang="en-US" sz="1800" dirty="0">
                <a:solidFill>
                  <a:srgbClr val="000000"/>
                </a:solidFill>
                <a:effectLst>
                  <a:glow rad="254000">
                    <a:srgbClr val="FFFF00"/>
                  </a:glow>
                </a:effectLst>
                <a:highlight>
                  <a:srgbClr val="FFFFFF"/>
                </a:highlight>
                <a:latin typeface="Consolas" panose="020B0609020204030204" pitchFamily="49" charset="0"/>
              </a:rPr>
              <a:t>(</a:t>
            </a:r>
            <a:r>
              <a:rPr lang="en-US" sz="1800" dirty="0" err="1">
                <a:solidFill>
                  <a:srgbClr val="000000"/>
                </a:solidFill>
                <a:effectLst>
                  <a:glow rad="254000">
                    <a:srgbClr val="FFFF00"/>
                  </a:glow>
                </a:effectLst>
                <a:highlight>
                  <a:srgbClr val="FFFFFF"/>
                </a:highlight>
                <a:latin typeface="Consolas" panose="020B0609020204030204" pitchFamily="49" charset="0"/>
              </a:rPr>
              <a:t>i</a:t>
            </a:r>
            <a:r>
              <a:rPr lang="en-US" sz="1800" dirty="0">
                <a:solidFill>
                  <a:srgbClr val="000000"/>
                </a:solidFill>
                <a:effectLst>
                  <a:glow rad="254000">
                    <a:srgbClr val="FFFF00"/>
                  </a:glow>
                </a:effectLst>
                <a:highlight>
                  <a:srgbClr val="FFFFFF"/>
                </a:highlight>
                <a:latin typeface="Consolas" panose="020B0609020204030204" pitchFamily="49" charset="0"/>
              </a:rPr>
              <a:t>);</a:t>
            </a:r>
          </a:p>
          <a:p>
            <a:r>
              <a:rPr lang="en-US" sz="1800" dirty="0">
                <a:solidFill>
                  <a:srgbClr val="000000"/>
                </a:solidFill>
                <a:highlight>
                  <a:srgbClr val="FFFFFF"/>
                </a:highlight>
                <a:latin typeface="Consolas" panose="020B0609020204030204" pitchFamily="49" charset="0"/>
              </a:rPr>
              <a:t>        </a:t>
            </a:r>
            <a:r>
              <a:rPr lang="en-US" sz="1800" dirty="0" err="1">
                <a:solidFill>
                  <a:srgbClr val="000000"/>
                </a:solidFill>
                <a:highlight>
                  <a:srgbClr val="FFFFFF"/>
                </a:highlight>
                <a:latin typeface="Consolas" panose="020B0609020204030204" pitchFamily="49" charset="0"/>
              </a:rPr>
              <a:t>tasks.Add</a:t>
            </a:r>
            <a:r>
              <a:rPr lang="en-US" sz="1800" dirty="0">
                <a:solidFill>
                  <a:srgbClr val="000000"/>
                </a:solidFill>
                <a:highlight>
                  <a:srgbClr val="FFFFFF"/>
                </a:highlight>
                <a:latin typeface="Consolas" panose="020B0609020204030204" pitchFamily="49" charset="0"/>
              </a:rPr>
              <a:t>(t);</a:t>
            </a:r>
          </a:p>
          <a:p>
            <a:r>
              <a:rPr lang="en-US" sz="1800" dirty="0">
                <a:solidFill>
                  <a:srgbClr val="000000"/>
                </a:solidFill>
                <a:highlight>
                  <a:srgbClr val="FFFFFF"/>
                </a:highlight>
                <a:latin typeface="Consolas" panose="020B0609020204030204" pitchFamily="49" charset="0"/>
              </a:rPr>
              <a:t>    }</a:t>
            </a:r>
          </a:p>
          <a:p>
            <a:endParaRPr lang="en-US" sz="1800" dirty="0">
              <a:solidFill>
                <a:srgbClr val="000000"/>
              </a:solidFill>
              <a:highlight>
                <a:srgbClr val="FFFFFF"/>
              </a:highlight>
              <a:latin typeface="Consolas" panose="020B0609020204030204" pitchFamily="49" charset="0"/>
            </a:endParaRPr>
          </a:p>
          <a:p>
            <a:r>
              <a:rPr lang="en-US" sz="1800" dirty="0">
                <a:solidFill>
                  <a:srgbClr val="000000"/>
                </a:solidFill>
                <a:highlight>
                  <a:srgbClr val="FFFFFF"/>
                </a:highlight>
                <a:latin typeface="Consolas" panose="020B0609020204030204" pitchFamily="49" charset="0"/>
              </a:rPr>
              <a:t>    </a:t>
            </a:r>
            <a:r>
              <a:rPr lang="en-US" sz="1800" dirty="0">
                <a:solidFill>
                  <a:srgbClr val="2B91AF"/>
                </a:solidFill>
                <a:highlight>
                  <a:srgbClr val="FFFFFF"/>
                </a:highlight>
                <a:latin typeface="Consolas" panose="020B0609020204030204" pitchFamily="49" charset="0"/>
              </a:rPr>
              <a:t>House</a:t>
            </a:r>
            <a:r>
              <a:rPr lang="en-US" sz="1800" dirty="0">
                <a:solidFill>
                  <a:srgbClr val="000000"/>
                </a:solidFill>
                <a:highlight>
                  <a:srgbClr val="FFFFFF"/>
                </a:highlight>
                <a:latin typeface="Consolas" panose="020B0609020204030204" pitchFamily="49" charset="0"/>
              </a:rPr>
              <a:t>[] </a:t>
            </a:r>
            <a:r>
              <a:rPr lang="en-US" sz="1800" dirty="0" err="1">
                <a:solidFill>
                  <a:srgbClr val="000000"/>
                </a:solidFill>
                <a:highlight>
                  <a:srgbClr val="FFFFFF"/>
                </a:highlight>
                <a:latin typeface="Consolas" panose="020B0609020204030204" pitchFamily="49" charset="0"/>
              </a:rPr>
              <a:t>loadedHouses</a:t>
            </a:r>
            <a:r>
              <a:rPr lang="en-US" sz="1800" dirty="0">
                <a:solidFill>
                  <a:srgbClr val="000000"/>
                </a:solidFill>
                <a:highlight>
                  <a:srgbClr val="FFFFFF"/>
                </a:highlight>
                <a:latin typeface="Consolas" panose="020B0609020204030204" pitchFamily="49" charset="0"/>
              </a:rPr>
              <a:t> = </a:t>
            </a:r>
            <a:r>
              <a:rPr lang="en-US" sz="1800" dirty="0">
                <a:solidFill>
                  <a:srgbClr val="0000FF"/>
                </a:solidFill>
                <a:effectLst>
                  <a:glow rad="254000">
                    <a:srgbClr val="FFFF00"/>
                  </a:glow>
                </a:effectLst>
                <a:highlight>
                  <a:srgbClr val="FFFFFF"/>
                </a:highlight>
                <a:latin typeface="Consolas" panose="020B0609020204030204" pitchFamily="49" charset="0"/>
              </a:rPr>
              <a:t>await</a:t>
            </a:r>
            <a:r>
              <a:rPr lang="en-US" sz="1800" dirty="0">
                <a:solidFill>
                  <a:srgbClr val="000000"/>
                </a:solidFill>
                <a:effectLst>
                  <a:glow rad="254000">
                    <a:srgbClr val="FFFF00"/>
                  </a:glow>
                </a:effectLst>
                <a:highlight>
                  <a:srgbClr val="FFFFFF"/>
                </a:highlight>
                <a:latin typeface="Consolas" panose="020B0609020204030204" pitchFamily="49" charset="0"/>
              </a:rPr>
              <a:t> </a:t>
            </a:r>
            <a:r>
              <a:rPr lang="en-US" sz="1800" dirty="0" err="1">
                <a:solidFill>
                  <a:srgbClr val="2B91AF"/>
                </a:solidFill>
                <a:effectLst>
                  <a:glow rad="254000">
                    <a:srgbClr val="FFFF00"/>
                  </a:glow>
                </a:effectLst>
                <a:highlight>
                  <a:srgbClr val="FFFFFF"/>
                </a:highlight>
                <a:latin typeface="Consolas" panose="020B0609020204030204" pitchFamily="49" charset="0"/>
              </a:rPr>
              <a:t>Task</a:t>
            </a:r>
            <a:r>
              <a:rPr lang="en-US" sz="1800" dirty="0" err="1">
                <a:solidFill>
                  <a:srgbClr val="000000"/>
                </a:solidFill>
                <a:effectLst>
                  <a:glow rad="254000">
                    <a:srgbClr val="FFFF00"/>
                  </a:glow>
                </a:effectLst>
                <a:highlight>
                  <a:srgbClr val="FFFFFF"/>
                </a:highlight>
                <a:latin typeface="Consolas" panose="020B0609020204030204" pitchFamily="49" charset="0"/>
              </a:rPr>
              <a:t>.WhenAll</a:t>
            </a:r>
            <a:r>
              <a:rPr lang="en-US" sz="1800" dirty="0">
                <a:solidFill>
                  <a:srgbClr val="000000"/>
                </a:solidFill>
                <a:effectLst>
                  <a:glow rad="254000">
                    <a:srgbClr val="FFFF00"/>
                  </a:glow>
                </a:effectLst>
                <a:highlight>
                  <a:srgbClr val="FFFFFF"/>
                </a:highlight>
                <a:latin typeface="Consolas" panose="020B0609020204030204" pitchFamily="49" charset="0"/>
              </a:rPr>
              <a:t>(tasks);</a:t>
            </a:r>
          </a:p>
          <a:p>
            <a:r>
              <a:rPr lang="en-US" sz="1800" dirty="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return</a:t>
            </a:r>
            <a:r>
              <a:rPr lang="en-US" sz="1800" dirty="0">
                <a:solidFill>
                  <a:srgbClr val="000000"/>
                </a:solidFill>
                <a:highlight>
                  <a:srgbClr val="FFFFFF"/>
                </a:highlight>
                <a:latin typeface="Consolas" panose="020B0609020204030204" pitchFamily="49" charset="0"/>
              </a:rPr>
              <a:t> </a:t>
            </a:r>
            <a:r>
              <a:rPr lang="en-US" sz="1800" dirty="0" err="1">
                <a:solidFill>
                  <a:srgbClr val="000000"/>
                </a:solidFill>
                <a:highlight>
                  <a:srgbClr val="FFFFFF"/>
                </a:highlight>
                <a:latin typeface="Consolas" panose="020B0609020204030204" pitchFamily="49" charset="0"/>
              </a:rPr>
              <a:t>loadedHouses.ToList</a:t>
            </a:r>
            <a:r>
              <a:rPr lang="en-US" sz="1800" dirty="0">
                <a:solidFill>
                  <a:srgbClr val="000000"/>
                </a:solidFill>
                <a:highlight>
                  <a:srgbClr val="FFFFFF"/>
                </a:highlight>
                <a:latin typeface="Consolas" panose="020B0609020204030204" pitchFamily="49" charset="0"/>
              </a:rPr>
              <a:t>();</a:t>
            </a:r>
          </a:p>
          <a:p>
            <a:r>
              <a:rPr lang="en-US" sz="1800" dirty="0">
                <a:solidFill>
                  <a:srgbClr val="000000"/>
                </a:solidFill>
                <a:highlight>
                  <a:srgbClr val="FFFFFF"/>
                </a:highlight>
                <a:latin typeface="Consolas" panose="020B0609020204030204" pitchFamily="49" charset="0"/>
              </a:rPr>
              <a:t>}</a:t>
            </a:r>
          </a:p>
        </p:txBody>
      </p:sp>
    </p:spTree>
    <p:extLst>
      <p:ext uri="{BB962C8B-B14F-4D97-AF65-F5344CB8AC3E}">
        <p14:creationId xmlns:p14="http://schemas.microsoft.com/office/powerpoint/2010/main" val="2631008626"/>
      </p:ext>
    </p:extLst>
  </p:cSld>
  <p:clrMapOvr>
    <a:masterClrMapping/>
  </p:clrMapOvr>
  <p:transition>
    <p:pull dir="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gradFill>
                  <a:gsLst>
                    <a:gs pos="0">
                      <a:srgbClr val="FFFFFF"/>
                    </a:gs>
                    <a:gs pos="100000">
                      <a:srgbClr val="FFFFFF"/>
                    </a:gs>
                  </a:gsLst>
                  <a:lin ang="5400000" scaled="0"/>
                </a:gradFill>
              </a:rPr>
              <a:t>Threadpool</a:t>
            </a:r>
            <a:endParaRPr lang="en-US" dirty="0"/>
          </a:p>
        </p:txBody>
      </p:sp>
      <p:sp>
        <p:nvSpPr>
          <p:cNvPr id="3" name="Text Placeholder 2"/>
          <p:cNvSpPr>
            <a:spLocks noGrp="1"/>
          </p:cNvSpPr>
          <p:nvPr>
            <p:ph type="body" sz="quarter" idx="10"/>
          </p:nvPr>
        </p:nvSpPr>
        <p:spPr>
          <a:xfrm>
            <a:off x="274638" y="1221157"/>
            <a:ext cx="11887199" cy="4395049"/>
          </a:xfrm>
        </p:spPr>
        <p:txBody>
          <a:bodyPr/>
          <a:lstStyle/>
          <a:p>
            <a:endParaRPr lang="en-US" sz="1800" dirty="0">
              <a:solidFill>
                <a:srgbClr val="008000"/>
              </a:solidFill>
              <a:highlight>
                <a:srgbClr val="FFFFFF"/>
              </a:highlight>
              <a:latin typeface="Consolas" panose="020B0609020204030204" pitchFamily="49" charset="0"/>
            </a:endParaRPr>
          </a:p>
          <a:p>
            <a:r>
              <a:rPr lang="en-US" sz="1800" dirty="0">
                <a:solidFill>
                  <a:srgbClr val="0000FF"/>
                </a:solidFill>
                <a:highlight>
                  <a:srgbClr val="FFFFFF"/>
                </a:highlight>
                <a:latin typeface="Consolas" panose="020B0609020204030204" pitchFamily="49" charset="0"/>
                <a:cs typeface="Consolas" panose="020B0609020204030204" pitchFamily="49" charset="0"/>
              </a:rPr>
              <a:t>public</a:t>
            </a:r>
            <a:r>
              <a:rPr lang="en-US" sz="1800" dirty="0">
                <a:solidFill>
                  <a:srgbClr val="000000"/>
                </a:solidFill>
                <a:highlight>
                  <a:srgbClr val="FFFFFF"/>
                </a:highlight>
                <a:latin typeface="Consolas" panose="020B0609020204030204" pitchFamily="49" charset="0"/>
                <a:cs typeface="Consolas" panose="020B0609020204030204" pitchFamily="49" charset="0"/>
              </a:rPr>
              <a:t> </a:t>
            </a:r>
            <a:r>
              <a:rPr lang="en-US" sz="1800" dirty="0" err="1">
                <a:solidFill>
                  <a:srgbClr val="0000FF"/>
                </a:solidFill>
                <a:highlight>
                  <a:srgbClr val="FFFFFF"/>
                </a:highlight>
                <a:latin typeface="Consolas" panose="020B0609020204030204" pitchFamily="49" charset="0"/>
                <a:cs typeface="Consolas" panose="020B0609020204030204" pitchFamily="49" charset="0"/>
              </a:rPr>
              <a:t>async</a:t>
            </a:r>
            <a:r>
              <a:rPr lang="en-US" sz="1800" dirty="0">
                <a:solidFill>
                  <a:srgbClr val="000000"/>
                </a:solidFill>
                <a:highlight>
                  <a:srgbClr val="FFFFFF"/>
                </a:highlight>
                <a:latin typeface="Consolas" panose="020B0609020204030204" pitchFamily="49" charset="0"/>
                <a:cs typeface="Consolas" panose="020B0609020204030204" pitchFamily="49" charset="0"/>
              </a:rPr>
              <a:t> </a:t>
            </a:r>
            <a:r>
              <a:rPr lang="en-US" sz="1800" dirty="0">
                <a:solidFill>
                  <a:srgbClr val="2B91AF"/>
                </a:solidFill>
                <a:highlight>
                  <a:srgbClr val="FFFFFF"/>
                </a:highlight>
                <a:latin typeface="Consolas" panose="020B0609020204030204" pitchFamily="49" charset="0"/>
                <a:cs typeface="Consolas" panose="020B0609020204030204" pitchFamily="49" charset="0"/>
              </a:rPr>
              <a:t>Task</a:t>
            </a:r>
            <a:r>
              <a:rPr lang="en-US" sz="1800" dirty="0">
                <a:solidFill>
                  <a:srgbClr val="000000"/>
                </a:solidFill>
                <a:highlight>
                  <a:srgbClr val="FFFFFF"/>
                </a:highlight>
                <a:latin typeface="Consolas" panose="020B0609020204030204" pitchFamily="49" charset="0"/>
                <a:cs typeface="Consolas" panose="020B0609020204030204" pitchFamily="49" charset="0"/>
              </a:rPr>
              <a:t>&lt;</a:t>
            </a:r>
            <a:r>
              <a:rPr lang="en-US" sz="1800" dirty="0">
                <a:solidFill>
                  <a:srgbClr val="2B91AF"/>
                </a:solidFill>
                <a:highlight>
                  <a:srgbClr val="FFFFFF"/>
                </a:highlight>
                <a:latin typeface="Consolas" panose="020B0609020204030204" pitchFamily="49" charset="0"/>
                <a:cs typeface="Consolas" panose="020B0609020204030204" pitchFamily="49" charset="0"/>
              </a:rPr>
              <a:t>List</a:t>
            </a:r>
            <a:r>
              <a:rPr lang="en-US" sz="1800" dirty="0">
                <a:solidFill>
                  <a:srgbClr val="000000"/>
                </a:solidFill>
                <a:highlight>
                  <a:srgbClr val="FFFFFF"/>
                </a:highlight>
                <a:latin typeface="Consolas" panose="020B0609020204030204" pitchFamily="49" charset="0"/>
                <a:cs typeface="Consolas" panose="020B0609020204030204" pitchFamily="49" charset="0"/>
              </a:rPr>
              <a:t>&lt;</a:t>
            </a:r>
            <a:r>
              <a:rPr lang="en-US" sz="1800" dirty="0">
                <a:solidFill>
                  <a:srgbClr val="2B91AF"/>
                </a:solidFill>
                <a:highlight>
                  <a:srgbClr val="FFFFFF"/>
                </a:highlight>
                <a:latin typeface="Consolas" panose="020B0609020204030204" pitchFamily="49" charset="0"/>
                <a:cs typeface="Consolas" panose="020B0609020204030204" pitchFamily="49" charset="0"/>
              </a:rPr>
              <a:t>House</a:t>
            </a:r>
            <a:r>
              <a:rPr lang="en-US" sz="1800" dirty="0">
                <a:solidFill>
                  <a:srgbClr val="000000"/>
                </a:solidFill>
                <a:highlight>
                  <a:srgbClr val="FFFFFF"/>
                </a:highlight>
                <a:latin typeface="Consolas" panose="020B0609020204030204" pitchFamily="49" charset="0"/>
                <a:cs typeface="Consolas" panose="020B0609020204030204" pitchFamily="49" charset="0"/>
              </a:rPr>
              <a:t>&gt;&gt; </a:t>
            </a:r>
            <a:r>
              <a:rPr lang="en-US" sz="1800" dirty="0" err="1">
                <a:solidFill>
                  <a:srgbClr val="000000"/>
                </a:solidFill>
                <a:highlight>
                  <a:srgbClr val="FFFFFF"/>
                </a:highlight>
                <a:latin typeface="Consolas" panose="020B0609020204030204" pitchFamily="49" charset="0"/>
                <a:cs typeface="Consolas" panose="020B0609020204030204" pitchFamily="49" charset="0"/>
              </a:rPr>
              <a:t>LoadHousesAsync</a:t>
            </a:r>
            <a:r>
              <a:rPr lang="en-US" sz="1800" dirty="0">
                <a:solidFill>
                  <a:srgbClr val="000000"/>
                </a:solidFill>
                <a:highlight>
                  <a:srgbClr val="FFFFFF"/>
                </a:highlight>
                <a:latin typeface="Consolas" panose="020B0609020204030204" pitchFamily="49" charset="0"/>
                <a:cs typeface="Consolas" panose="020B0609020204030204" pitchFamily="49" charset="0"/>
              </a:rPr>
              <a:t>(</a:t>
            </a:r>
            <a:r>
              <a:rPr lang="en-US" sz="1800" dirty="0" err="1">
                <a:solidFill>
                  <a:srgbClr val="0000FF"/>
                </a:solidFill>
                <a:highlight>
                  <a:srgbClr val="FFFFFF"/>
                </a:highlight>
                <a:latin typeface="Consolas" panose="020B0609020204030204" pitchFamily="49" charset="0"/>
                <a:cs typeface="Consolas" panose="020B0609020204030204" pitchFamily="49" charset="0"/>
              </a:rPr>
              <a:t>int</a:t>
            </a:r>
            <a:r>
              <a:rPr lang="en-US" sz="1800" dirty="0">
                <a:solidFill>
                  <a:srgbClr val="000000"/>
                </a:solidFill>
                <a:highlight>
                  <a:srgbClr val="FFFFFF"/>
                </a:highlight>
                <a:latin typeface="Consolas" panose="020B0609020204030204" pitchFamily="49" charset="0"/>
                <a:cs typeface="Consolas" panose="020B0609020204030204" pitchFamily="49" charset="0"/>
              </a:rPr>
              <a:t> first, </a:t>
            </a:r>
            <a:r>
              <a:rPr lang="en-US" sz="1800" dirty="0" err="1">
                <a:solidFill>
                  <a:srgbClr val="0000FF"/>
                </a:solidFill>
                <a:highlight>
                  <a:srgbClr val="FFFFFF"/>
                </a:highlight>
                <a:latin typeface="Consolas" panose="020B0609020204030204" pitchFamily="49" charset="0"/>
                <a:cs typeface="Consolas" panose="020B0609020204030204" pitchFamily="49" charset="0"/>
              </a:rPr>
              <a:t>int</a:t>
            </a:r>
            <a:r>
              <a:rPr lang="en-US" sz="1800" dirty="0">
                <a:solidFill>
                  <a:srgbClr val="000000"/>
                </a:solidFill>
                <a:highlight>
                  <a:srgbClr val="FFFFFF"/>
                </a:highlight>
                <a:latin typeface="Consolas" panose="020B0609020204030204" pitchFamily="49" charset="0"/>
                <a:cs typeface="Consolas" panose="020B0609020204030204" pitchFamily="49" charset="0"/>
              </a:rPr>
              <a:t> last)</a:t>
            </a:r>
          </a:p>
          <a:p>
            <a:r>
              <a:rPr lang="en-US" sz="1800" dirty="0">
                <a:solidFill>
                  <a:srgbClr val="000000"/>
                </a:solidFill>
                <a:highlight>
                  <a:srgbClr val="FFFFFF"/>
                </a:highlight>
                <a:latin typeface="Consolas" panose="020B0609020204030204" pitchFamily="49" charset="0"/>
                <a:cs typeface="Consolas" panose="020B0609020204030204" pitchFamily="49" charset="0"/>
              </a:rPr>
              <a:t>{</a:t>
            </a:r>
          </a:p>
          <a:p>
            <a:r>
              <a:rPr lang="en-US" sz="1800" dirty="0">
                <a:solidFill>
                  <a:srgbClr val="000000"/>
                </a:solidFill>
                <a:highlight>
                  <a:srgbClr val="FFFFFF"/>
                </a:highlight>
                <a:latin typeface="Consolas" panose="020B0609020204030204" pitchFamily="49" charset="0"/>
                <a:cs typeface="Consolas" panose="020B0609020204030204" pitchFamily="49" charset="0"/>
              </a:rPr>
              <a:t>    </a:t>
            </a:r>
            <a:r>
              <a:rPr lang="en-US" sz="1800" dirty="0" err="1">
                <a:solidFill>
                  <a:srgbClr val="0000FF"/>
                </a:solidFill>
                <a:highlight>
                  <a:srgbClr val="FFFFFF"/>
                </a:highlight>
                <a:latin typeface="Consolas" panose="020B0609020204030204" pitchFamily="49" charset="0"/>
                <a:cs typeface="Consolas" panose="020B0609020204030204" pitchFamily="49" charset="0"/>
              </a:rPr>
              <a:t>var</a:t>
            </a:r>
            <a:r>
              <a:rPr lang="en-US" sz="1800" dirty="0">
                <a:solidFill>
                  <a:srgbClr val="000000"/>
                </a:solidFill>
                <a:highlight>
                  <a:srgbClr val="FFFFFF"/>
                </a:highlight>
                <a:latin typeface="Consolas" panose="020B0609020204030204" pitchFamily="49" charset="0"/>
                <a:cs typeface="Consolas" panose="020B0609020204030204" pitchFamily="49" charset="0"/>
              </a:rPr>
              <a:t> </a:t>
            </a:r>
            <a:r>
              <a:rPr lang="en-US" sz="1800" dirty="0" err="1">
                <a:solidFill>
                  <a:srgbClr val="000000"/>
                </a:solidFill>
                <a:highlight>
                  <a:srgbClr val="FFFFFF"/>
                </a:highlight>
                <a:latin typeface="Consolas" panose="020B0609020204030204" pitchFamily="49" charset="0"/>
                <a:cs typeface="Consolas" panose="020B0609020204030204" pitchFamily="49" charset="0"/>
              </a:rPr>
              <a:t>loadedHouses</a:t>
            </a:r>
            <a:r>
              <a:rPr lang="en-US" sz="1800" dirty="0">
                <a:solidFill>
                  <a:srgbClr val="000000"/>
                </a:solidFill>
                <a:highlight>
                  <a:srgbClr val="FFFFFF"/>
                </a:highlight>
                <a:latin typeface="Consolas" panose="020B0609020204030204" pitchFamily="49" charset="0"/>
                <a:cs typeface="Consolas" panose="020B0609020204030204" pitchFamily="49" charset="0"/>
              </a:rPr>
              <a:t> = </a:t>
            </a:r>
            <a:r>
              <a:rPr lang="en-US" sz="1800" dirty="0">
                <a:solidFill>
                  <a:srgbClr val="0000FF"/>
                </a:solidFill>
                <a:highlight>
                  <a:srgbClr val="FFFFFF"/>
                </a:highlight>
                <a:latin typeface="Consolas" panose="020B0609020204030204" pitchFamily="49" charset="0"/>
                <a:cs typeface="Consolas" panose="020B0609020204030204" pitchFamily="49" charset="0"/>
              </a:rPr>
              <a:t>new</a:t>
            </a:r>
            <a:r>
              <a:rPr lang="en-US" sz="1800" dirty="0">
                <a:solidFill>
                  <a:srgbClr val="000000"/>
                </a:solidFill>
                <a:highlight>
                  <a:srgbClr val="FFFFFF"/>
                </a:highlight>
                <a:latin typeface="Consolas" panose="020B0609020204030204" pitchFamily="49" charset="0"/>
                <a:cs typeface="Consolas" panose="020B0609020204030204" pitchFamily="49" charset="0"/>
              </a:rPr>
              <a:t> </a:t>
            </a:r>
            <a:r>
              <a:rPr lang="en-US" sz="1800" dirty="0">
                <a:solidFill>
                  <a:srgbClr val="2B91AF"/>
                </a:solidFill>
                <a:highlight>
                  <a:srgbClr val="FFFFFF"/>
                </a:highlight>
                <a:latin typeface="Consolas" panose="020B0609020204030204" pitchFamily="49" charset="0"/>
                <a:cs typeface="Consolas" panose="020B0609020204030204" pitchFamily="49" charset="0"/>
              </a:rPr>
              <a:t>List</a:t>
            </a:r>
            <a:r>
              <a:rPr lang="en-US" sz="1800" dirty="0">
                <a:solidFill>
                  <a:srgbClr val="000000"/>
                </a:solidFill>
                <a:highlight>
                  <a:srgbClr val="FFFFFF"/>
                </a:highlight>
                <a:latin typeface="Consolas" panose="020B0609020204030204" pitchFamily="49" charset="0"/>
                <a:cs typeface="Consolas" panose="020B0609020204030204" pitchFamily="49" charset="0"/>
              </a:rPr>
              <a:t>&lt;</a:t>
            </a:r>
            <a:r>
              <a:rPr lang="en-US" sz="1800" dirty="0">
                <a:solidFill>
                  <a:srgbClr val="2B91AF"/>
                </a:solidFill>
                <a:highlight>
                  <a:srgbClr val="FFFFFF"/>
                </a:highlight>
                <a:latin typeface="Consolas" panose="020B0609020204030204" pitchFamily="49" charset="0"/>
                <a:cs typeface="Consolas" panose="020B0609020204030204" pitchFamily="49" charset="0"/>
              </a:rPr>
              <a:t>House</a:t>
            </a:r>
            <a:r>
              <a:rPr lang="en-US" sz="1800" dirty="0">
                <a:solidFill>
                  <a:srgbClr val="000000"/>
                </a:solidFill>
                <a:highlight>
                  <a:srgbClr val="FFFFFF"/>
                </a:highlight>
                <a:latin typeface="Consolas" panose="020B0609020204030204" pitchFamily="49" charset="0"/>
                <a:cs typeface="Consolas" panose="020B0609020204030204" pitchFamily="49" charset="0"/>
              </a:rPr>
              <a:t>&gt;();</a:t>
            </a:r>
          </a:p>
          <a:p>
            <a:r>
              <a:rPr lang="en-US" sz="1800" dirty="0">
                <a:solidFill>
                  <a:srgbClr val="000000"/>
                </a:solidFill>
                <a:highlight>
                  <a:srgbClr val="FFFFFF"/>
                </a:highlight>
                <a:latin typeface="Consolas" panose="020B0609020204030204" pitchFamily="49" charset="0"/>
                <a:cs typeface="Consolas" panose="020B0609020204030204" pitchFamily="49" charset="0"/>
              </a:rPr>
              <a:t>    </a:t>
            </a:r>
            <a:r>
              <a:rPr lang="en-US" sz="1800" dirty="0" err="1">
                <a:solidFill>
                  <a:srgbClr val="0000FF"/>
                </a:solidFill>
                <a:highlight>
                  <a:srgbClr val="FFFFFF"/>
                </a:highlight>
                <a:latin typeface="Consolas" panose="020B0609020204030204" pitchFamily="49" charset="0"/>
                <a:cs typeface="Consolas" panose="020B0609020204030204" pitchFamily="49" charset="0"/>
              </a:rPr>
              <a:t>var</a:t>
            </a:r>
            <a:r>
              <a:rPr lang="en-US" sz="1800" dirty="0">
                <a:solidFill>
                  <a:srgbClr val="000000"/>
                </a:solidFill>
                <a:highlight>
                  <a:srgbClr val="FFFFFF"/>
                </a:highlight>
                <a:latin typeface="Consolas" panose="020B0609020204030204" pitchFamily="49" charset="0"/>
                <a:cs typeface="Consolas" panose="020B0609020204030204" pitchFamily="49" charset="0"/>
              </a:rPr>
              <a:t> queue = </a:t>
            </a:r>
            <a:r>
              <a:rPr lang="en-US" sz="1800" dirty="0">
                <a:solidFill>
                  <a:srgbClr val="0000FF"/>
                </a:solidFill>
                <a:highlight>
                  <a:srgbClr val="FFFFFF"/>
                </a:highlight>
                <a:latin typeface="Consolas" panose="020B0609020204030204" pitchFamily="49" charset="0"/>
                <a:cs typeface="Consolas" panose="020B0609020204030204" pitchFamily="49" charset="0"/>
              </a:rPr>
              <a:t>new</a:t>
            </a:r>
            <a:r>
              <a:rPr lang="en-US" sz="1800" dirty="0">
                <a:solidFill>
                  <a:srgbClr val="000000"/>
                </a:solidFill>
                <a:highlight>
                  <a:srgbClr val="FFFFFF"/>
                </a:highlight>
                <a:latin typeface="Consolas" panose="020B0609020204030204" pitchFamily="49" charset="0"/>
                <a:cs typeface="Consolas" panose="020B0609020204030204" pitchFamily="49" charset="0"/>
              </a:rPr>
              <a:t> </a:t>
            </a:r>
            <a:r>
              <a:rPr lang="en-US" sz="1800" dirty="0">
                <a:solidFill>
                  <a:srgbClr val="2B91AF"/>
                </a:solidFill>
                <a:highlight>
                  <a:srgbClr val="FFFFFF"/>
                </a:highlight>
                <a:latin typeface="Consolas" panose="020B0609020204030204" pitchFamily="49" charset="0"/>
                <a:cs typeface="Consolas" panose="020B0609020204030204" pitchFamily="49" charset="0"/>
              </a:rPr>
              <a:t>Queue</a:t>
            </a:r>
            <a:r>
              <a:rPr lang="en-US" sz="1800" dirty="0">
                <a:solidFill>
                  <a:srgbClr val="000000"/>
                </a:solidFill>
                <a:highlight>
                  <a:srgbClr val="FFFFFF"/>
                </a:highlight>
                <a:latin typeface="Consolas" panose="020B0609020204030204" pitchFamily="49" charset="0"/>
                <a:cs typeface="Consolas" panose="020B0609020204030204" pitchFamily="49" charset="0"/>
              </a:rPr>
              <a:t>&lt;</a:t>
            </a:r>
            <a:r>
              <a:rPr lang="en-US" sz="1800" dirty="0" err="1">
                <a:solidFill>
                  <a:srgbClr val="0000FF"/>
                </a:solidFill>
                <a:highlight>
                  <a:srgbClr val="FFFFFF"/>
                </a:highlight>
                <a:latin typeface="Consolas" panose="020B0609020204030204" pitchFamily="49" charset="0"/>
                <a:cs typeface="Consolas" panose="020B0609020204030204" pitchFamily="49" charset="0"/>
              </a:rPr>
              <a:t>int</a:t>
            </a:r>
            <a:r>
              <a:rPr lang="en-US" sz="1800" dirty="0">
                <a:solidFill>
                  <a:srgbClr val="000000"/>
                </a:solidFill>
                <a:highlight>
                  <a:srgbClr val="FFFFFF"/>
                </a:highlight>
                <a:latin typeface="Consolas" panose="020B0609020204030204" pitchFamily="49" charset="0"/>
                <a:cs typeface="Consolas" panose="020B0609020204030204" pitchFamily="49" charset="0"/>
              </a:rPr>
              <a:t>&gt;(</a:t>
            </a:r>
            <a:r>
              <a:rPr lang="en-US" sz="1800" dirty="0" err="1">
                <a:solidFill>
                  <a:srgbClr val="2B91AF"/>
                </a:solidFill>
                <a:highlight>
                  <a:srgbClr val="FFFFFF"/>
                </a:highlight>
                <a:latin typeface="Consolas" panose="020B0609020204030204" pitchFamily="49" charset="0"/>
                <a:cs typeface="Consolas" panose="020B0609020204030204" pitchFamily="49" charset="0"/>
              </a:rPr>
              <a:t>Enumerable</a:t>
            </a:r>
            <a:r>
              <a:rPr lang="en-US" sz="1800" dirty="0" err="1">
                <a:solidFill>
                  <a:srgbClr val="000000"/>
                </a:solidFill>
                <a:highlight>
                  <a:srgbClr val="FFFFFF"/>
                </a:highlight>
                <a:latin typeface="Consolas" panose="020B0609020204030204" pitchFamily="49" charset="0"/>
                <a:cs typeface="Consolas" panose="020B0609020204030204" pitchFamily="49" charset="0"/>
              </a:rPr>
              <a:t>.Range</a:t>
            </a:r>
            <a:r>
              <a:rPr lang="en-US" sz="1800" dirty="0">
                <a:solidFill>
                  <a:srgbClr val="000000"/>
                </a:solidFill>
                <a:highlight>
                  <a:srgbClr val="FFFFFF"/>
                </a:highlight>
                <a:latin typeface="Consolas" panose="020B0609020204030204" pitchFamily="49" charset="0"/>
                <a:cs typeface="Consolas" panose="020B0609020204030204" pitchFamily="49" charset="0"/>
              </a:rPr>
              <a:t>(first, last – first + 1));</a:t>
            </a:r>
          </a:p>
          <a:p>
            <a:endParaRPr lang="en-US" sz="1800" dirty="0">
              <a:solidFill>
                <a:srgbClr val="000000"/>
              </a:solidFill>
              <a:highlight>
                <a:srgbClr val="FFFFFF"/>
              </a:highlight>
              <a:latin typeface="Consolas" panose="020B0609020204030204" pitchFamily="49" charset="0"/>
              <a:cs typeface="Consolas" panose="020B0609020204030204" pitchFamily="49" charset="0"/>
            </a:endParaRPr>
          </a:p>
          <a:p>
            <a:r>
              <a:rPr lang="en-US" sz="1800" dirty="0">
                <a:solidFill>
                  <a:srgbClr val="008000"/>
                </a:solidFill>
                <a:highlight>
                  <a:srgbClr val="FFFFFF"/>
                </a:highlight>
                <a:latin typeface="Consolas" panose="020B0609020204030204" pitchFamily="49" charset="0"/>
                <a:cs typeface="Consolas" panose="020B0609020204030204" pitchFamily="49" charset="0"/>
              </a:rPr>
              <a:t>    // Throttle the rate of issuing requests...</a:t>
            </a:r>
          </a:p>
          <a:p>
            <a:r>
              <a:rPr lang="en-US" sz="1800" dirty="0">
                <a:solidFill>
                  <a:srgbClr val="000000"/>
                </a:solidFill>
                <a:highlight>
                  <a:srgbClr val="FFFFFF"/>
                </a:highlight>
                <a:latin typeface="Consolas" panose="020B0609020204030204" pitchFamily="49" charset="0"/>
                <a:cs typeface="Consolas" panose="020B0609020204030204" pitchFamily="49" charset="0"/>
              </a:rPr>
              <a:t>    </a:t>
            </a:r>
            <a:r>
              <a:rPr lang="en-US" sz="1800" dirty="0" err="1">
                <a:solidFill>
                  <a:srgbClr val="0000FF"/>
                </a:solidFill>
                <a:highlight>
                  <a:srgbClr val="FFFFFF"/>
                </a:highlight>
                <a:latin typeface="Consolas" panose="020B0609020204030204" pitchFamily="49" charset="0"/>
                <a:cs typeface="Consolas" panose="020B0609020204030204" pitchFamily="49" charset="0"/>
              </a:rPr>
              <a:t>var</a:t>
            </a:r>
            <a:r>
              <a:rPr lang="en-US" sz="1800" dirty="0">
                <a:solidFill>
                  <a:srgbClr val="000000"/>
                </a:solidFill>
                <a:highlight>
                  <a:srgbClr val="FFFFFF"/>
                </a:highlight>
                <a:latin typeface="Consolas" panose="020B0609020204030204" pitchFamily="49" charset="0"/>
                <a:cs typeface="Consolas" panose="020B0609020204030204" pitchFamily="49" charset="0"/>
              </a:rPr>
              <a:t> worker1 = </a:t>
            </a:r>
            <a:r>
              <a:rPr lang="en-US" sz="1800" dirty="0" err="1">
                <a:solidFill>
                  <a:srgbClr val="000000"/>
                </a:solidFill>
                <a:highlight>
                  <a:srgbClr val="FFFFFF"/>
                </a:highlight>
                <a:latin typeface="Consolas" panose="020B0609020204030204" pitchFamily="49" charset="0"/>
                <a:cs typeface="Consolas" panose="020B0609020204030204" pitchFamily="49" charset="0"/>
              </a:rPr>
              <a:t>WorkerAsync</a:t>
            </a:r>
            <a:r>
              <a:rPr lang="en-US" sz="1800" dirty="0">
                <a:solidFill>
                  <a:srgbClr val="000000"/>
                </a:solidFill>
                <a:highlight>
                  <a:srgbClr val="FFFFFF"/>
                </a:highlight>
                <a:latin typeface="Consolas" panose="020B0609020204030204" pitchFamily="49" charset="0"/>
                <a:cs typeface="Consolas" panose="020B0609020204030204" pitchFamily="49" charset="0"/>
              </a:rPr>
              <a:t>(queue, </a:t>
            </a:r>
            <a:r>
              <a:rPr lang="en-US" sz="1800" dirty="0" err="1">
                <a:solidFill>
                  <a:srgbClr val="000000"/>
                </a:solidFill>
                <a:highlight>
                  <a:srgbClr val="FFFFFF"/>
                </a:highlight>
                <a:latin typeface="Consolas" panose="020B0609020204030204" pitchFamily="49" charset="0"/>
                <a:cs typeface="Consolas" panose="020B0609020204030204" pitchFamily="49" charset="0"/>
              </a:rPr>
              <a:t>loadedHouses</a:t>
            </a:r>
            <a:r>
              <a:rPr lang="en-US" sz="1800" dirty="0">
                <a:solidFill>
                  <a:srgbClr val="000000"/>
                </a:solidFill>
                <a:highlight>
                  <a:srgbClr val="FFFFFF"/>
                </a:highlight>
                <a:latin typeface="Consolas" panose="020B0609020204030204" pitchFamily="49" charset="0"/>
                <a:cs typeface="Consolas" panose="020B0609020204030204" pitchFamily="49" charset="0"/>
              </a:rPr>
              <a:t>);</a:t>
            </a:r>
          </a:p>
          <a:p>
            <a:r>
              <a:rPr lang="en-US" sz="1800" dirty="0">
                <a:solidFill>
                  <a:srgbClr val="000000"/>
                </a:solidFill>
                <a:highlight>
                  <a:srgbClr val="FFFFFF"/>
                </a:highlight>
                <a:latin typeface="Consolas" panose="020B0609020204030204" pitchFamily="49" charset="0"/>
                <a:cs typeface="Consolas" panose="020B0609020204030204" pitchFamily="49" charset="0"/>
              </a:rPr>
              <a:t>    </a:t>
            </a:r>
            <a:r>
              <a:rPr lang="en-US" sz="1800" dirty="0" err="1">
                <a:solidFill>
                  <a:srgbClr val="0000FF"/>
                </a:solidFill>
                <a:highlight>
                  <a:srgbClr val="FFFFFF"/>
                </a:highlight>
                <a:latin typeface="Consolas" panose="020B0609020204030204" pitchFamily="49" charset="0"/>
                <a:cs typeface="Consolas" panose="020B0609020204030204" pitchFamily="49" charset="0"/>
              </a:rPr>
              <a:t>var</a:t>
            </a:r>
            <a:r>
              <a:rPr lang="en-US" sz="1800" dirty="0">
                <a:solidFill>
                  <a:srgbClr val="000000"/>
                </a:solidFill>
                <a:highlight>
                  <a:srgbClr val="FFFFFF"/>
                </a:highlight>
                <a:latin typeface="Consolas" panose="020B0609020204030204" pitchFamily="49" charset="0"/>
                <a:cs typeface="Consolas" panose="020B0609020204030204" pitchFamily="49" charset="0"/>
              </a:rPr>
              <a:t> worker2 = </a:t>
            </a:r>
            <a:r>
              <a:rPr lang="en-US" sz="1800" dirty="0" err="1">
                <a:solidFill>
                  <a:srgbClr val="000000"/>
                </a:solidFill>
                <a:highlight>
                  <a:srgbClr val="FFFFFF"/>
                </a:highlight>
                <a:latin typeface="Consolas" panose="020B0609020204030204" pitchFamily="49" charset="0"/>
                <a:cs typeface="Consolas" panose="020B0609020204030204" pitchFamily="49" charset="0"/>
              </a:rPr>
              <a:t>WorkerAsync</a:t>
            </a:r>
            <a:r>
              <a:rPr lang="en-US" sz="1800" dirty="0">
                <a:solidFill>
                  <a:srgbClr val="000000"/>
                </a:solidFill>
                <a:highlight>
                  <a:srgbClr val="FFFFFF"/>
                </a:highlight>
                <a:latin typeface="Consolas" panose="020B0609020204030204" pitchFamily="49" charset="0"/>
                <a:cs typeface="Consolas" panose="020B0609020204030204" pitchFamily="49" charset="0"/>
              </a:rPr>
              <a:t>(queue, </a:t>
            </a:r>
            <a:r>
              <a:rPr lang="en-US" sz="1800" dirty="0" err="1">
                <a:solidFill>
                  <a:srgbClr val="000000"/>
                </a:solidFill>
                <a:highlight>
                  <a:srgbClr val="FFFFFF"/>
                </a:highlight>
                <a:latin typeface="Consolas" panose="020B0609020204030204" pitchFamily="49" charset="0"/>
                <a:cs typeface="Consolas" panose="020B0609020204030204" pitchFamily="49" charset="0"/>
              </a:rPr>
              <a:t>loadedHouses</a:t>
            </a:r>
            <a:r>
              <a:rPr lang="en-US" sz="1800" dirty="0">
                <a:solidFill>
                  <a:srgbClr val="000000"/>
                </a:solidFill>
                <a:highlight>
                  <a:srgbClr val="FFFFFF"/>
                </a:highlight>
                <a:latin typeface="Consolas" panose="020B0609020204030204" pitchFamily="49" charset="0"/>
                <a:cs typeface="Consolas" panose="020B0609020204030204" pitchFamily="49" charset="0"/>
              </a:rPr>
              <a:t>);</a:t>
            </a:r>
          </a:p>
          <a:p>
            <a:r>
              <a:rPr lang="en-US" sz="1800" dirty="0">
                <a:solidFill>
                  <a:srgbClr val="000000"/>
                </a:solidFill>
                <a:highlight>
                  <a:srgbClr val="FFFFFF"/>
                </a:highlight>
                <a:latin typeface="Consolas" panose="020B0609020204030204" pitchFamily="49" charset="0"/>
                <a:cs typeface="Consolas" panose="020B0609020204030204" pitchFamily="49" charset="0"/>
              </a:rPr>
              <a:t>    </a:t>
            </a:r>
            <a:r>
              <a:rPr lang="en-US" sz="1800" dirty="0" err="1">
                <a:solidFill>
                  <a:srgbClr val="0000FF"/>
                </a:solidFill>
                <a:highlight>
                  <a:srgbClr val="FFFFFF"/>
                </a:highlight>
                <a:latin typeface="Consolas" panose="020B0609020204030204" pitchFamily="49" charset="0"/>
                <a:cs typeface="Consolas" panose="020B0609020204030204" pitchFamily="49" charset="0"/>
              </a:rPr>
              <a:t>var</a:t>
            </a:r>
            <a:r>
              <a:rPr lang="en-US" sz="1800" dirty="0">
                <a:solidFill>
                  <a:srgbClr val="000000"/>
                </a:solidFill>
                <a:highlight>
                  <a:srgbClr val="FFFFFF"/>
                </a:highlight>
                <a:latin typeface="Consolas" panose="020B0609020204030204" pitchFamily="49" charset="0"/>
                <a:cs typeface="Consolas" panose="020B0609020204030204" pitchFamily="49" charset="0"/>
              </a:rPr>
              <a:t> worker3 = </a:t>
            </a:r>
            <a:r>
              <a:rPr lang="en-US" sz="1800" dirty="0" err="1">
                <a:solidFill>
                  <a:srgbClr val="000000"/>
                </a:solidFill>
                <a:highlight>
                  <a:srgbClr val="FFFFFF"/>
                </a:highlight>
                <a:latin typeface="Consolas" panose="020B0609020204030204" pitchFamily="49" charset="0"/>
                <a:cs typeface="Consolas" panose="020B0609020204030204" pitchFamily="49" charset="0"/>
              </a:rPr>
              <a:t>WorkerAsync</a:t>
            </a:r>
            <a:r>
              <a:rPr lang="en-US" sz="1800" dirty="0">
                <a:solidFill>
                  <a:srgbClr val="000000"/>
                </a:solidFill>
                <a:highlight>
                  <a:srgbClr val="FFFFFF"/>
                </a:highlight>
                <a:latin typeface="Consolas" panose="020B0609020204030204" pitchFamily="49" charset="0"/>
                <a:cs typeface="Consolas" panose="020B0609020204030204" pitchFamily="49" charset="0"/>
              </a:rPr>
              <a:t>(queue, </a:t>
            </a:r>
            <a:r>
              <a:rPr lang="en-US" sz="1800" dirty="0" err="1">
                <a:solidFill>
                  <a:srgbClr val="000000"/>
                </a:solidFill>
                <a:highlight>
                  <a:srgbClr val="FFFFFF"/>
                </a:highlight>
                <a:latin typeface="Consolas" panose="020B0609020204030204" pitchFamily="49" charset="0"/>
                <a:cs typeface="Consolas" panose="020B0609020204030204" pitchFamily="49" charset="0"/>
              </a:rPr>
              <a:t>loadedHouses</a:t>
            </a:r>
            <a:r>
              <a:rPr lang="en-US" sz="1800" dirty="0">
                <a:solidFill>
                  <a:srgbClr val="000000"/>
                </a:solidFill>
                <a:highlight>
                  <a:srgbClr val="FFFFFF"/>
                </a:highlight>
                <a:latin typeface="Consolas" panose="020B0609020204030204" pitchFamily="49" charset="0"/>
                <a:cs typeface="Consolas" panose="020B0609020204030204" pitchFamily="49" charset="0"/>
              </a:rPr>
              <a:t>);</a:t>
            </a:r>
          </a:p>
          <a:p>
            <a:r>
              <a:rPr lang="en-US" sz="1800" dirty="0">
                <a:solidFill>
                  <a:srgbClr val="000000"/>
                </a:solidFill>
                <a:highlight>
                  <a:srgbClr val="FFFFFF"/>
                </a:highlight>
                <a:latin typeface="Consolas" panose="020B0609020204030204" pitchFamily="49" charset="0"/>
                <a:cs typeface="Consolas" panose="020B0609020204030204" pitchFamily="49" charset="0"/>
              </a:rPr>
              <a:t>    </a:t>
            </a:r>
            <a:r>
              <a:rPr lang="en-US" sz="1800" dirty="0">
                <a:solidFill>
                  <a:srgbClr val="0000FF"/>
                </a:solidFill>
                <a:highlight>
                  <a:srgbClr val="FFFFFF"/>
                </a:highlight>
                <a:latin typeface="Consolas" panose="020B0609020204030204" pitchFamily="49" charset="0"/>
                <a:cs typeface="Consolas" panose="020B0609020204030204" pitchFamily="49" charset="0"/>
              </a:rPr>
              <a:t>await</a:t>
            </a:r>
            <a:r>
              <a:rPr lang="en-US" sz="1800" dirty="0">
                <a:solidFill>
                  <a:srgbClr val="000000"/>
                </a:solidFill>
                <a:highlight>
                  <a:srgbClr val="FFFFFF"/>
                </a:highlight>
                <a:latin typeface="Consolas" panose="020B0609020204030204" pitchFamily="49" charset="0"/>
                <a:cs typeface="Consolas" panose="020B0609020204030204" pitchFamily="49" charset="0"/>
              </a:rPr>
              <a:t> </a:t>
            </a:r>
            <a:r>
              <a:rPr lang="en-US" sz="1800" dirty="0" err="1">
                <a:solidFill>
                  <a:srgbClr val="2B91AF"/>
                </a:solidFill>
                <a:highlight>
                  <a:srgbClr val="FFFFFF"/>
                </a:highlight>
                <a:latin typeface="Consolas" panose="020B0609020204030204" pitchFamily="49" charset="0"/>
                <a:cs typeface="Consolas" panose="020B0609020204030204" pitchFamily="49" charset="0"/>
              </a:rPr>
              <a:t>Task</a:t>
            </a:r>
            <a:r>
              <a:rPr lang="en-US" sz="1800" dirty="0" err="1">
                <a:solidFill>
                  <a:srgbClr val="000000"/>
                </a:solidFill>
                <a:highlight>
                  <a:srgbClr val="FFFFFF"/>
                </a:highlight>
                <a:latin typeface="Consolas" panose="020B0609020204030204" pitchFamily="49" charset="0"/>
                <a:cs typeface="Consolas" panose="020B0609020204030204" pitchFamily="49" charset="0"/>
              </a:rPr>
              <a:t>.WhenAll</a:t>
            </a:r>
            <a:r>
              <a:rPr lang="en-US" sz="1800" dirty="0">
                <a:solidFill>
                  <a:srgbClr val="000000"/>
                </a:solidFill>
                <a:highlight>
                  <a:srgbClr val="FFFFFF"/>
                </a:highlight>
                <a:latin typeface="Consolas" panose="020B0609020204030204" pitchFamily="49" charset="0"/>
                <a:cs typeface="Consolas" panose="020B0609020204030204" pitchFamily="49" charset="0"/>
              </a:rPr>
              <a:t>(worker1, worker2, worker3);</a:t>
            </a:r>
          </a:p>
          <a:p>
            <a:endParaRPr lang="en-US" sz="1800" dirty="0">
              <a:solidFill>
                <a:srgbClr val="000000"/>
              </a:solidFill>
              <a:highlight>
                <a:srgbClr val="FFFFFF"/>
              </a:highlight>
              <a:latin typeface="Consolas" panose="020B0609020204030204" pitchFamily="49" charset="0"/>
              <a:cs typeface="Consolas" panose="020B0609020204030204" pitchFamily="49" charset="0"/>
            </a:endParaRPr>
          </a:p>
          <a:p>
            <a:r>
              <a:rPr lang="en-US" sz="1800" dirty="0">
                <a:solidFill>
                  <a:srgbClr val="000000"/>
                </a:solidFill>
                <a:highlight>
                  <a:srgbClr val="FFFFFF"/>
                </a:highlight>
                <a:latin typeface="Consolas" panose="020B0609020204030204" pitchFamily="49" charset="0"/>
                <a:cs typeface="Consolas" panose="020B0609020204030204" pitchFamily="49" charset="0"/>
              </a:rPr>
              <a:t>    </a:t>
            </a:r>
            <a:r>
              <a:rPr lang="en-US" sz="1800" dirty="0">
                <a:solidFill>
                  <a:srgbClr val="0000FF"/>
                </a:solidFill>
                <a:highlight>
                  <a:srgbClr val="FFFFFF"/>
                </a:highlight>
                <a:latin typeface="Consolas" panose="020B0609020204030204" pitchFamily="49" charset="0"/>
                <a:cs typeface="Consolas" panose="020B0609020204030204" pitchFamily="49" charset="0"/>
              </a:rPr>
              <a:t>return</a:t>
            </a:r>
            <a:r>
              <a:rPr lang="en-US" sz="1800" dirty="0">
                <a:solidFill>
                  <a:srgbClr val="000000"/>
                </a:solidFill>
                <a:highlight>
                  <a:srgbClr val="FFFFFF"/>
                </a:highlight>
                <a:latin typeface="Consolas" panose="020B0609020204030204" pitchFamily="49" charset="0"/>
                <a:cs typeface="Consolas" panose="020B0609020204030204" pitchFamily="49" charset="0"/>
              </a:rPr>
              <a:t> </a:t>
            </a:r>
            <a:r>
              <a:rPr lang="en-US" sz="1800" dirty="0" err="1">
                <a:solidFill>
                  <a:srgbClr val="000000"/>
                </a:solidFill>
                <a:highlight>
                  <a:srgbClr val="FFFFFF"/>
                </a:highlight>
                <a:latin typeface="Consolas" panose="020B0609020204030204" pitchFamily="49" charset="0"/>
                <a:cs typeface="Consolas" panose="020B0609020204030204" pitchFamily="49" charset="0"/>
              </a:rPr>
              <a:t>loadedHouses</a:t>
            </a:r>
            <a:r>
              <a:rPr lang="en-US" sz="1800" dirty="0">
                <a:solidFill>
                  <a:srgbClr val="000000"/>
                </a:solidFill>
                <a:highlight>
                  <a:srgbClr val="FFFFFF"/>
                </a:highlight>
                <a:latin typeface="Consolas" panose="020B0609020204030204" pitchFamily="49" charset="0"/>
                <a:cs typeface="Consolas" panose="020B0609020204030204" pitchFamily="49" charset="0"/>
              </a:rPr>
              <a:t>;</a:t>
            </a:r>
          </a:p>
          <a:p>
            <a:r>
              <a:rPr lang="en-US" sz="1800" dirty="0">
                <a:solidFill>
                  <a:srgbClr val="000000"/>
                </a:solidFill>
                <a:highlight>
                  <a:srgbClr val="FFFFFF"/>
                </a:highlight>
                <a:latin typeface="Consolas" panose="020B0609020204030204" pitchFamily="49" charset="0"/>
                <a:cs typeface="Consolas" panose="020B0609020204030204" pitchFamily="49" charset="0"/>
              </a:rPr>
              <a:t>}</a:t>
            </a:r>
          </a:p>
        </p:txBody>
      </p:sp>
      <p:sp>
        <p:nvSpPr>
          <p:cNvPr id="4" name="Text Placeholder 2"/>
          <p:cNvSpPr txBox="1">
            <a:spLocks/>
          </p:cNvSpPr>
          <p:nvPr/>
        </p:nvSpPr>
        <p:spPr>
          <a:xfrm>
            <a:off x="4732967" y="4640262"/>
            <a:ext cx="7428870" cy="2259273"/>
          </a:xfrm>
          <a:prstGeom prst="rect">
            <a:avLst/>
          </a:prstGeom>
          <a:solidFill>
            <a:srgbClr val="FFFFCC"/>
          </a:solidFill>
          <a:ln>
            <a:solidFill>
              <a:schemeClr val="bg1"/>
            </a:solidFill>
          </a:ln>
          <a:effectLst>
            <a:outerShdw blurRad="50800" dist="38100" dir="2700000" algn="tl" rotWithShape="0">
              <a:prstClr val="black">
                <a:alpha val="40000"/>
              </a:prstClr>
            </a:outerShdw>
          </a:effectLst>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3300" kern="1200" spc="0" baseline="0">
                <a:gradFill>
                  <a:gsLst>
                    <a:gs pos="1250">
                      <a:srgbClr val="000000"/>
                    </a:gs>
                    <a:gs pos="100000">
                      <a:srgbClr val="000000"/>
                    </a:gs>
                  </a:gsLst>
                  <a:lin ang="5400000" scaled="0"/>
                </a:gradFill>
                <a:latin typeface="Segoe UI" pitchFamily="34" charset="0"/>
                <a:ea typeface="+mn-ea"/>
                <a:cs typeface="Segoe UI" pitchFamily="34" charset="0"/>
              </a:defRPr>
            </a:lvl1pPr>
            <a:lvl2pPr marL="346553"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kern="1200" spc="0" baseline="0">
                <a:gradFill>
                  <a:gsLst>
                    <a:gs pos="1250">
                      <a:srgbClr val="000000"/>
                    </a:gs>
                    <a:gs pos="100000">
                      <a:srgbClr val="000000"/>
                    </a:gs>
                  </a:gsLst>
                  <a:lin ang="5400000" scaled="0"/>
                </a:gradFill>
                <a:latin typeface="Segoe UI" pitchFamily="34" charset="0"/>
                <a:ea typeface="+mn-ea"/>
                <a:cs typeface="Segoe UI" pitchFamily="34" charset="0"/>
              </a:defRPr>
            </a:lvl2pPr>
            <a:lvl3pPr marL="584607"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rgbClr val="000000"/>
                    </a:gs>
                    <a:gs pos="100000">
                      <a:srgbClr val="000000"/>
                    </a:gs>
                  </a:gsLst>
                  <a:lin ang="5400000" scaled="0"/>
                </a:gradFill>
                <a:latin typeface="Segoe UI" pitchFamily="34" charset="0"/>
                <a:ea typeface="+mn-ea"/>
                <a:cs typeface="Segoe UI" pitchFamily="34" charset="0"/>
              </a:defRPr>
            </a:lvl3pPr>
            <a:lvl4pPr marL="814563"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rgbClr val="000000"/>
                    </a:gs>
                    <a:gs pos="100000">
                      <a:srgbClr val="000000"/>
                    </a:gs>
                  </a:gsLst>
                  <a:lin ang="5400000" scaled="0"/>
                </a:gradFill>
                <a:latin typeface="Segoe UI" pitchFamily="34" charset="0"/>
                <a:ea typeface="+mn-ea"/>
                <a:cs typeface="Segoe UI" pitchFamily="34" charset="0"/>
              </a:defRPr>
            </a:lvl4pPr>
            <a:lvl5pPr marL="1050997"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rgbClr val="000000"/>
                    </a:gs>
                    <a:gs pos="100000">
                      <a:srgbClr val="000000"/>
                    </a:gs>
                  </a:gsLst>
                  <a:lin ang="5400000" scaled="0"/>
                </a:gradFill>
                <a:latin typeface="Segoe UI" pitchFamily="34" charset="0"/>
                <a:ea typeface="+mn-ea"/>
                <a:cs typeface="Segoe UI"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7000"/>
              </a:lnSpc>
              <a:spcBef>
                <a:spcPts val="0"/>
              </a:spcBef>
            </a:pPr>
            <a:r>
              <a:rPr lang="en-US" sz="1400" dirty="0">
                <a:solidFill>
                  <a:srgbClr val="0000FF"/>
                </a:solidFill>
                <a:latin typeface="Consolas" panose="020B0609020204030204" pitchFamily="49" charset="0"/>
                <a:ea typeface="Calibri" panose="020F0502020204030204" pitchFamily="34" charset="0"/>
                <a:cs typeface="Times New Roman" panose="02020603050405020304" pitchFamily="18" charset="0"/>
              </a:rPr>
              <a:t>private</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400" dirty="0" err="1">
                <a:solidFill>
                  <a:srgbClr val="0000FF"/>
                </a:solidFill>
                <a:latin typeface="Consolas" panose="020B0609020204030204" pitchFamily="49" charset="0"/>
                <a:ea typeface="Calibri" panose="020F0502020204030204" pitchFamily="34" charset="0"/>
                <a:cs typeface="Times New Roman" panose="02020603050405020304" pitchFamily="18" charset="0"/>
              </a:rPr>
              <a:t>async</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400" dirty="0">
                <a:solidFill>
                  <a:srgbClr val="2B91AF"/>
                </a:solidFill>
                <a:latin typeface="Consolas" panose="020B0609020204030204" pitchFamily="49" charset="0"/>
                <a:ea typeface="Calibri" panose="020F0502020204030204" pitchFamily="34" charset="0"/>
                <a:cs typeface="Times New Roman" panose="02020603050405020304" pitchFamily="18" charset="0"/>
              </a:rPr>
              <a:t>Task</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400" dirty="0" err="1">
                <a:solidFill>
                  <a:srgbClr val="000000"/>
                </a:solidFill>
                <a:latin typeface="Consolas" panose="020B0609020204030204" pitchFamily="49" charset="0"/>
                <a:ea typeface="Calibri" panose="020F0502020204030204" pitchFamily="34" charset="0"/>
                <a:cs typeface="Times New Roman" panose="02020603050405020304" pitchFamily="18" charset="0"/>
              </a:rPr>
              <a:t>WorkerAsync</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a:t>
            </a:r>
            <a:r>
              <a:rPr lang="en-US" sz="1400" dirty="0">
                <a:solidFill>
                  <a:srgbClr val="2B91AF"/>
                </a:solidFill>
                <a:latin typeface="Consolas" panose="020B0609020204030204" pitchFamily="49" charset="0"/>
                <a:ea typeface="Calibri" panose="020F0502020204030204" pitchFamily="34" charset="0"/>
                <a:cs typeface="Times New Roman" panose="02020603050405020304" pitchFamily="18" charset="0"/>
              </a:rPr>
              <a:t>Queue</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&lt;</a:t>
            </a:r>
            <a:r>
              <a:rPr lang="en-US" sz="1400" dirty="0" err="1">
                <a:solidFill>
                  <a:srgbClr val="0000FF"/>
                </a:solidFill>
                <a:latin typeface="Consolas" panose="020B0609020204030204" pitchFamily="49" charset="0"/>
                <a:ea typeface="Calibri" panose="020F0502020204030204" pitchFamily="34" charset="0"/>
                <a:cs typeface="Times New Roman" panose="02020603050405020304" pitchFamily="18" charset="0"/>
              </a:rPr>
              <a:t>int</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&gt; queue, </a:t>
            </a:r>
            <a:r>
              <a:rPr lang="en-US" sz="1400" dirty="0">
                <a:solidFill>
                  <a:srgbClr val="2B91AF"/>
                </a:solidFill>
                <a:latin typeface="Consolas" panose="020B0609020204030204" pitchFamily="49" charset="0"/>
                <a:ea typeface="Calibri" panose="020F0502020204030204" pitchFamily="34" charset="0"/>
                <a:cs typeface="Times New Roman" panose="02020603050405020304" pitchFamily="18" charset="0"/>
              </a:rPr>
              <a:t>List</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&lt;</a:t>
            </a:r>
            <a:r>
              <a:rPr lang="en-US" sz="1400" dirty="0">
                <a:solidFill>
                  <a:srgbClr val="2B91AF"/>
                </a:solidFill>
                <a:latin typeface="Consolas" panose="020B0609020204030204" pitchFamily="49" charset="0"/>
                <a:ea typeface="Calibri" panose="020F0502020204030204" pitchFamily="34" charset="0"/>
                <a:cs typeface="Times New Roman" panose="02020603050405020304" pitchFamily="18" charset="0"/>
              </a:rPr>
              <a:t>House</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&gt; results)</a:t>
            </a:r>
            <a:endParaRPr lang="en-US" sz="105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Bef>
                <a:spcPts val="0"/>
              </a:spcBef>
            </a:pP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a:t>
            </a:r>
            <a:endParaRPr lang="en-US" sz="105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Bef>
                <a:spcPts val="0"/>
              </a:spcBef>
            </a:pP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400" dirty="0">
                <a:solidFill>
                  <a:srgbClr val="0000FF"/>
                </a:solidFill>
                <a:latin typeface="Consolas" panose="020B0609020204030204" pitchFamily="49" charset="0"/>
                <a:ea typeface="Calibri" panose="020F0502020204030204" pitchFamily="34" charset="0"/>
                <a:cs typeface="Times New Roman" panose="02020603050405020304" pitchFamily="18" charset="0"/>
              </a:rPr>
              <a:t>while</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400" dirty="0" err="1">
                <a:solidFill>
                  <a:srgbClr val="000000"/>
                </a:solidFill>
                <a:latin typeface="Consolas" panose="020B0609020204030204" pitchFamily="49" charset="0"/>
                <a:ea typeface="Calibri" panose="020F0502020204030204" pitchFamily="34" charset="0"/>
                <a:cs typeface="Times New Roman" panose="02020603050405020304" pitchFamily="18" charset="0"/>
              </a:rPr>
              <a:t>queue.Count</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&gt; 0)</a:t>
            </a:r>
            <a:endParaRPr lang="en-US" sz="105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Bef>
                <a:spcPts val="0"/>
              </a:spcBef>
            </a:pP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endParaRPr lang="en-US" sz="105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Bef>
                <a:spcPts val="0"/>
              </a:spcBef>
            </a:pP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400" dirty="0" err="1">
                <a:solidFill>
                  <a:srgbClr val="0000FF"/>
                </a:solidFill>
                <a:latin typeface="Consolas" panose="020B0609020204030204" pitchFamily="49" charset="0"/>
                <a:ea typeface="Calibri" panose="020F0502020204030204" pitchFamily="34" charset="0"/>
                <a:cs typeface="Times New Roman" panose="02020603050405020304" pitchFamily="18" charset="0"/>
              </a:rPr>
              <a:t>int</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400" dirty="0" err="1">
                <a:solidFill>
                  <a:srgbClr val="000000"/>
                </a:solidFill>
                <a:latin typeface="Consolas" panose="020B0609020204030204" pitchFamily="49" charset="0"/>
                <a:ea typeface="Calibri" panose="020F0502020204030204" pitchFamily="34" charset="0"/>
                <a:cs typeface="Times New Roman" panose="02020603050405020304" pitchFamily="18" charset="0"/>
              </a:rPr>
              <a:t>i</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 </a:t>
            </a:r>
            <a:r>
              <a:rPr lang="en-US" sz="1400" dirty="0" err="1">
                <a:solidFill>
                  <a:srgbClr val="000000"/>
                </a:solidFill>
                <a:latin typeface="Consolas" panose="020B0609020204030204" pitchFamily="49" charset="0"/>
                <a:ea typeface="Calibri" panose="020F0502020204030204" pitchFamily="34" charset="0"/>
                <a:cs typeface="Times New Roman" panose="02020603050405020304" pitchFamily="18" charset="0"/>
              </a:rPr>
              <a:t>queue.Dequeue</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a:t>
            </a:r>
            <a:endParaRPr lang="en-US" sz="105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Bef>
                <a:spcPts val="0"/>
              </a:spcBef>
            </a:pP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400" dirty="0" err="1">
                <a:solidFill>
                  <a:srgbClr val="0000FF"/>
                </a:solidFill>
                <a:latin typeface="Consolas" panose="020B0609020204030204" pitchFamily="49" charset="0"/>
                <a:ea typeface="Calibri" panose="020F0502020204030204" pitchFamily="34" charset="0"/>
                <a:cs typeface="Times New Roman" panose="02020603050405020304" pitchFamily="18" charset="0"/>
              </a:rPr>
              <a:t>var</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house = </a:t>
            </a:r>
            <a:r>
              <a:rPr lang="en-US" sz="1400" dirty="0">
                <a:solidFill>
                  <a:srgbClr val="0000FF"/>
                </a:solidFill>
                <a:latin typeface="Consolas" panose="020B0609020204030204" pitchFamily="49" charset="0"/>
                <a:ea typeface="Calibri" panose="020F0502020204030204" pitchFamily="34" charset="0"/>
                <a:cs typeface="Times New Roman" panose="02020603050405020304" pitchFamily="18" charset="0"/>
              </a:rPr>
              <a:t>await</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400" dirty="0" err="1">
                <a:solidFill>
                  <a:srgbClr val="2B91AF"/>
                </a:solidFill>
                <a:latin typeface="Consolas" panose="020B0609020204030204" pitchFamily="49" charset="0"/>
                <a:ea typeface="Calibri" panose="020F0502020204030204" pitchFamily="34" charset="0"/>
                <a:cs typeface="Times New Roman" panose="02020603050405020304" pitchFamily="18" charset="0"/>
              </a:rPr>
              <a:t>House</a:t>
            </a:r>
            <a:r>
              <a:rPr lang="en-US" sz="1400" dirty="0" err="1">
                <a:solidFill>
                  <a:srgbClr val="000000"/>
                </a:solidFill>
                <a:latin typeface="Consolas" panose="020B0609020204030204" pitchFamily="49" charset="0"/>
                <a:ea typeface="Calibri" panose="020F0502020204030204" pitchFamily="34" charset="0"/>
                <a:cs typeface="Times New Roman" panose="02020603050405020304" pitchFamily="18" charset="0"/>
              </a:rPr>
              <a:t>.LoadFromDatabaseAsync</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a:t>
            </a:r>
            <a:r>
              <a:rPr lang="en-US" sz="1400" dirty="0" err="1">
                <a:solidFill>
                  <a:srgbClr val="000000"/>
                </a:solidFill>
                <a:latin typeface="Consolas" panose="020B0609020204030204" pitchFamily="49" charset="0"/>
                <a:ea typeface="Calibri" panose="020F0502020204030204" pitchFamily="34" charset="0"/>
                <a:cs typeface="Times New Roman" panose="02020603050405020304" pitchFamily="18" charset="0"/>
              </a:rPr>
              <a:t>i</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a:t>
            </a:r>
            <a:endParaRPr lang="en-US" sz="105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Bef>
                <a:spcPts val="0"/>
              </a:spcBef>
            </a:pP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400" dirty="0" err="1">
                <a:solidFill>
                  <a:srgbClr val="000000"/>
                </a:solidFill>
                <a:latin typeface="Consolas" panose="020B0609020204030204" pitchFamily="49" charset="0"/>
                <a:ea typeface="Calibri" panose="020F0502020204030204" pitchFamily="34" charset="0"/>
                <a:cs typeface="Times New Roman" panose="02020603050405020304" pitchFamily="18" charset="0"/>
              </a:rPr>
              <a:t>results.Add</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(house);</a:t>
            </a:r>
            <a:endParaRPr lang="en-US" sz="105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Bef>
                <a:spcPts val="0"/>
              </a:spcBef>
            </a:pP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endParaRPr lang="en-US" sz="105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Bef>
                <a:spcPts val="0"/>
              </a:spcBef>
              <a:spcAft>
                <a:spcPts val="800"/>
              </a:spcAft>
            </a:pP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a:t>
            </a:r>
            <a:endParaRPr lang="en-US" sz="105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937211847"/>
      </p:ext>
    </p:extLst>
  </p:cSld>
  <p:clrMapOvr>
    <a:masterClrMapping/>
  </p:clrMapOvr>
  <p:transition>
    <p:pull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err="1">
                <a:gradFill>
                  <a:gsLst>
                    <a:gs pos="0">
                      <a:srgbClr val="FFFFFF"/>
                    </a:gs>
                    <a:gs pos="100000">
                      <a:srgbClr val="FFFFFF"/>
                    </a:gs>
                  </a:gsLst>
                  <a:lin ang="5400000" scaled="0"/>
                </a:gradFill>
              </a:rPr>
              <a:t>Threadpool</a:t>
            </a:r>
            <a:endParaRPr lang="en-US" dirty="0"/>
          </a:p>
        </p:txBody>
      </p:sp>
      <p:sp>
        <p:nvSpPr>
          <p:cNvPr id="6" name="Text Placeholder 5"/>
          <p:cNvSpPr>
            <a:spLocks noGrp="1"/>
          </p:cNvSpPr>
          <p:nvPr>
            <p:ph type="body" sz="quarter" idx="4294967295"/>
          </p:nvPr>
        </p:nvSpPr>
        <p:spPr>
          <a:xfrm>
            <a:off x="258618" y="1906867"/>
            <a:ext cx="11903220" cy="4028795"/>
          </a:xfrm>
          <a:prstGeom prst="rect">
            <a:avLst/>
          </a:prstGeom>
        </p:spPr>
        <p:txBody>
          <a:bodyPr/>
          <a:lstStyle/>
          <a:p>
            <a:pPr marL="0" indent="0">
              <a:buNone/>
            </a:pPr>
            <a:r>
              <a:rPr lang="en-US" dirty="0">
                <a:gradFill>
                  <a:gsLst>
                    <a:gs pos="1250">
                      <a:srgbClr val="6DC2E9"/>
                    </a:gs>
                    <a:gs pos="99000">
                      <a:srgbClr val="6DC2E9"/>
                    </a:gs>
                  </a:gsLst>
                  <a:lin ang="5400000" scaled="0"/>
                </a:gradFill>
              </a:rPr>
              <a:t>Principles</a:t>
            </a:r>
          </a:p>
          <a:p>
            <a:pPr marL="101600" indent="0">
              <a:buNone/>
            </a:pPr>
            <a:r>
              <a:rPr lang="en-US" sz="2000" dirty="0">
                <a:latin typeface="+mn-lt"/>
              </a:rPr>
              <a:t>CPU-bound work means things like: LINQ-over-objects, or big iterations, or computational inner loops.</a:t>
            </a:r>
          </a:p>
          <a:p>
            <a:pPr marL="101600" indent="0">
              <a:buNone/>
            </a:pPr>
            <a:r>
              <a:rPr lang="en-US" sz="2000" dirty="0" err="1">
                <a:latin typeface="+mn-lt"/>
              </a:rPr>
              <a:t>Parallel.ForEach</a:t>
            </a:r>
            <a:r>
              <a:rPr lang="en-US" sz="2000" dirty="0">
                <a:latin typeface="+mn-lt"/>
              </a:rPr>
              <a:t> and </a:t>
            </a:r>
            <a:r>
              <a:rPr lang="en-US" sz="2000" dirty="0" err="1">
                <a:latin typeface="+mn-lt"/>
              </a:rPr>
              <a:t>Task.Run</a:t>
            </a:r>
            <a:r>
              <a:rPr lang="en-US" sz="2000" dirty="0">
                <a:latin typeface="+mn-lt"/>
              </a:rPr>
              <a:t> are a good way to put CPU-bound work onto the thread pool.</a:t>
            </a:r>
          </a:p>
          <a:p>
            <a:pPr marL="101600" indent="0">
              <a:buNone/>
            </a:pPr>
            <a:r>
              <a:rPr lang="en-US" sz="2000" dirty="0">
                <a:latin typeface="+mn-lt"/>
              </a:rPr>
              <a:t>Thread pool will gradually feel out how many threads are needed to make best progress.</a:t>
            </a:r>
          </a:p>
          <a:p>
            <a:pPr marL="101600" indent="0">
              <a:buNone/>
            </a:pPr>
            <a:r>
              <a:rPr lang="en-US" sz="2000" dirty="0">
                <a:latin typeface="+mn-lt"/>
              </a:rPr>
              <a:t>Use of threads will never increase throughput on a machine that’s under load.</a:t>
            </a:r>
          </a:p>
          <a:p>
            <a:pPr marL="342900" lvl="1" indent="0">
              <a:buNone/>
            </a:pPr>
            <a:endParaRPr lang="en-US" sz="1800" dirty="0"/>
          </a:p>
          <a:p>
            <a:pPr marL="0" indent="0">
              <a:buNone/>
            </a:pPr>
            <a:r>
              <a:rPr lang="en-US" dirty="0">
                <a:gradFill>
                  <a:gsLst>
                    <a:gs pos="1250">
                      <a:srgbClr val="6DC2E9"/>
                    </a:gs>
                    <a:gs pos="99000">
                      <a:srgbClr val="6DC2E9"/>
                    </a:gs>
                  </a:gsLst>
                  <a:lin ang="5400000" scaled="0"/>
                </a:gradFill>
              </a:rPr>
              <a:t>Guidance</a:t>
            </a:r>
          </a:p>
          <a:p>
            <a:pPr marL="101600" indent="0">
              <a:buNone/>
            </a:pPr>
            <a:r>
              <a:rPr lang="en-US" sz="2000" dirty="0">
                <a:latin typeface="+mn-lt"/>
              </a:rPr>
              <a:t>For IO-bound “work”, use await rather than background threads.</a:t>
            </a:r>
          </a:p>
          <a:p>
            <a:pPr marL="101600" indent="0">
              <a:buNone/>
            </a:pPr>
            <a:r>
              <a:rPr lang="en-US" sz="2000" dirty="0">
                <a:latin typeface="+mn-lt"/>
              </a:rPr>
              <a:t>For CPU-bound work, consider using background threads via </a:t>
            </a:r>
            <a:r>
              <a:rPr lang="en-US" sz="2000" dirty="0" err="1">
                <a:latin typeface="+mn-lt"/>
              </a:rPr>
              <a:t>Parallel.ForEach</a:t>
            </a:r>
            <a:r>
              <a:rPr lang="en-US" sz="2000" dirty="0">
                <a:latin typeface="+mn-lt"/>
              </a:rPr>
              <a:t> or </a:t>
            </a:r>
            <a:r>
              <a:rPr lang="en-US" sz="2000" dirty="0" err="1">
                <a:latin typeface="+mn-lt"/>
              </a:rPr>
              <a:t>Task.Run</a:t>
            </a:r>
            <a:r>
              <a:rPr lang="en-US" sz="2000" dirty="0">
                <a:latin typeface="+mn-lt"/>
              </a:rPr>
              <a:t>, </a:t>
            </a:r>
            <a:br>
              <a:rPr lang="en-US" sz="2000" dirty="0">
                <a:latin typeface="+mn-lt"/>
              </a:rPr>
            </a:br>
            <a:r>
              <a:rPr lang="en-US" sz="2000" dirty="0">
                <a:latin typeface="+mn-lt"/>
              </a:rPr>
              <a:t>    unless you're writing a library, or scalable server-side code.</a:t>
            </a:r>
          </a:p>
        </p:txBody>
      </p:sp>
    </p:spTree>
    <p:extLst>
      <p:ext uri="{BB962C8B-B14F-4D97-AF65-F5344CB8AC3E}">
        <p14:creationId xmlns:p14="http://schemas.microsoft.com/office/powerpoint/2010/main" val="1639747597"/>
      </p:ext>
    </p:extLst>
  </p:cSld>
  <p:clrMapOvr>
    <a:masterClrMapping/>
  </p:clrMapOvr>
  <p:transition>
    <p:cove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b="7308"/>
          <a:stretch/>
        </p:blipFill>
        <p:spPr>
          <a:xfrm>
            <a:off x="0" y="1211261"/>
            <a:ext cx="12436475" cy="5763806"/>
          </a:xfrm>
          <a:prstGeom prst="rect">
            <a:avLst/>
          </a:prstGeom>
        </p:spPr>
      </p:pic>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t="3529" b="3401"/>
          <a:stretch/>
        </p:blipFill>
        <p:spPr>
          <a:xfrm>
            <a:off x="-8394" y="1211261"/>
            <a:ext cx="12444867" cy="5791201"/>
          </a:xfrm>
          <a:prstGeom prst="rect">
            <a:avLst/>
          </a:prstGeom>
        </p:spPr>
      </p:pic>
      <p:pic>
        <p:nvPicPr>
          <p:cNvPr id="8" name="Picture 7"/>
          <p:cNvPicPr>
            <a:picLocks noChangeAspect="1"/>
          </p:cNvPicPr>
          <p:nvPr/>
        </p:nvPicPr>
        <p:blipFill rotWithShape="1">
          <a:blip r:embed="rId5">
            <a:extLst>
              <a:ext uri="{28A0092B-C50C-407E-A947-70E740481C1C}">
                <a14:useLocalDpi xmlns:a14="http://schemas.microsoft.com/office/drawing/2010/main" val="0"/>
              </a:ext>
            </a:extLst>
          </a:blip>
          <a:srcRect r="9048"/>
          <a:stretch/>
        </p:blipFill>
        <p:spPr>
          <a:xfrm>
            <a:off x="4198938" y="2058987"/>
            <a:ext cx="876300" cy="4366565"/>
          </a:xfrm>
          <a:prstGeom prst="rect">
            <a:avLst/>
          </a:prstGeom>
        </p:spPr>
      </p:pic>
      <p:sp>
        <p:nvSpPr>
          <p:cNvPr id="7" name="Title 6"/>
          <p:cNvSpPr>
            <a:spLocks noGrp="1"/>
          </p:cNvSpPr>
          <p:nvPr>
            <p:ph type="title"/>
          </p:nvPr>
        </p:nvSpPr>
        <p:spPr/>
        <p:txBody>
          <a:bodyPr/>
          <a:lstStyle/>
          <a:p>
            <a:r>
              <a:rPr lang="en-US" dirty="0" err="1">
                <a:gradFill>
                  <a:gsLst>
                    <a:gs pos="0">
                      <a:srgbClr val="FFFFFF"/>
                    </a:gs>
                    <a:gs pos="100000">
                      <a:srgbClr val="FFFFFF"/>
                    </a:gs>
                  </a:gsLst>
                  <a:lin ang="5400000" scaled="0"/>
                </a:gradFill>
              </a:rPr>
              <a:t>Async</a:t>
            </a:r>
            <a:r>
              <a:rPr lang="en-US" dirty="0">
                <a:gradFill>
                  <a:gsLst>
                    <a:gs pos="0">
                      <a:srgbClr val="FFFFFF"/>
                    </a:gs>
                    <a:gs pos="100000">
                      <a:srgbClr val="FFFFFF"/>
                    </a:gs>
                  </a:gsLst>
                  <a:lin ang="5400000" scaled="0"/>
                </a:gradFill>
              </a:rPr>
              <a:t> over events</a:t>
            </a:r>
          </a:p>
        </p:txBody>
      </p:sp>
      <p:sp>
        <p:nvSpPr>
          <p:cNvPr id="5" name="Rectangle 4"/>
          <p:cNvSpPr/>
          <p:nvPr/>
        </p:nvSpPr>
        <p:spPr bwMode="auto">
          <a:xfrm>
            <a:off x="6423991" y="2125662"/>
            <a:ext cx="5740212" cy="33528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ts val="1200"/>
              </a:spcAft>
            </a:pPr>
            <a:r>
              <a:rPr lang="en-US" sz="4000" dirty="0">
                <a:gradFill>
                  <a:gsLst>
                    <a:gs pos="0">
                      <a:srgbClr val="FFFFFF"/>
                    </a:gs>
                    <a:gs pos="100000">
                      <a:srgbClr val="FFFFFF"/>
                    </a:gs>
                  </a:gsLst>
                  <a:lin ang="5400000" scaled="0"/>
                </a:gradFill>
                <a:latin typeface="Segoe UI Light"/>
                <a:ea typeface="Segoe UI" pitchFamily="34" charset="0"/>
                <a:cs typeface="Segoe UI" pitchFamily="34" charset="0"/>
              </a:rPr>
              <a:t>User:</a:t>
            </a:r>
          </a:p>
          <a:p>
            <a:pPr defTabSz="932472" fontAlgn="base">
              <a:lnSpc>
                <a:spcPct val="90000"/>
              </a:lnSpc>
              <a:spcBef>
                <a:spcPct val="0"/>
              </a:spcBef>
              <a:spcAft>
                <a:spcPts val="1200"/>
              </a:spcAft>
            </a:pPr>
            <a:r>
              <a:rPr lang="en-US" sz="2400" dirty="0">
                <a:gradFill>
                  <a:gsLst>
                    <a:gs pos="0">
                      <a:srgbClr val="FFFFFF"/>
                    </a:gs>
                    <a:gs pos="100000">
                      <a:srgbClr val="FFFFFF"/>
                    </a:gs>
                  </a:gsLst>
                  <a:lin ang="5400000" scaled="0"/>
                </a:gradFill>
                <a:ea typeface="Segoe UI" pitchFamily="34" charset="0"/>
                <a:cs typeface="Segoe UI" pitchFamily="34" charset="0"/>
              </a:rPr>
              <a:t>“My UI code looks like spaghetti.”</a:t>
            </a:r>
            <a:br>
              <a:rPr lang="en-US" sz="2400" dirty="0">
                <a:gradFill>
                  <a:gsLst>
                    <a:gs pos="0">
                      <a:srgbClr val="FFFFFF"/>
                    </a:gs>
                    <a:gs pos="100000">
                      <a:srgbClr val="FFFFFF"/>
                    </a:gs>
                  </a:gsLst>
                  <a:lin ang="5400000" scaled="0"/>
                </a:gradFill>
                <a:ea typeface="Segoe UI" pitchFamily="34" charset="0"/>
                <a:cs typeface="Segoe UI" pitchFamily="34" charset="0"/>
              </a:rPr>
            </a:br>
            <a:endParaRPr lang="en-US" sz="2400" dirty="0">
              <a:gradFill>
                <a:gsLst>
                  <a:gs pos="0">
                    <a:srgbClr val="FFFFFF"/>
                  </a:gs>
                  <a:gs pos="100000">
                    <a:srgbClr val="FFFFFF"/>
                  </a:gs>
                </a:gsLst>
                <a:lin ang="5400000" scaled="0"/>
              </a:gradFill>
              <a:ea typeface="Segoe UI" pitchFamily="34" charset="0"/>
              <a:cs typeface="Segoe UI" pitchFamily="34" charset="0"/>
            </a:endParaRPr>
          </a:p>
          <a:p>
            <a:pPr defTabSz="932472" fontAlgn="base">
              <a:lnSpc>
                <a:spcPct val="90000"/>
              </a:lnSpc>
              <a:spcBef>
                <a:spcPct val="0"/>
              </a:spcBef>
              <a:spcAft>
                <a:spcPts val="1200"/>
              </a:spcAft>
            </a:pPr>
            <a:r>
              <a:rPr lang="en-US" sz="4000" dirty="0">
                <a:gradFill>
                  <a:gsLst>
                    <a:gs pos="0">
                      <a:srgbClr val="FFFFFF"/>
                    </a:gs>
                    <a:gs pos="100000">
                      <a:srgbClr val="FFFFFF"/>
                    </a:gs>
                  </a:gsLst>
                  <a:lin ang="5400000" scaled="0"/>
                </a:gradFill>
                <a:latin typeface="Segoe UI Light"/>
                <a:ea typeface="Segoe UI" pitchFamily="34" charset="0"/>
                <a:cs typeface="Segoe UI" pitchFamily="34" charset="0"/>
              </a:rPr>
              <a:t>Diagnosis &amp; Fix:</a:t>
            </a:r>
          </a:p>
          <a:p>
            <a:pPr defTabSz="932472" fontAlgn="base">
              <a:lnSpc>
                <a:spcPct val="90000"/>
              </a:lnSpc>
              <a:spcBef>
                <a:spcPct val="0"/>
              </a:spcBef>
              <a:spcAft>
                <a:spcPts val="1200"/>
              </a:spcAft>
            </a:pPr>
            <a:r>
              <a:rPr lang="en-US" sz="2400" dirty="0">
                <a:gradFill>
                  <a:gsLst>
                    <a:gs pos="0">
                      <a:srgbClr val="FFFFFF"/>
                    </a:gs>
                    <a:gs pos="100000">
                      <a:srgbClr val="FFFFFF"/>
                    </a:gs>
                  </a:gsLst>
                  <a:lin ang="5400000" scaled="0"/>
                </a:gradFill>
                <a:ea typeface="Segoe UI" pitchFamily="34" charset="0"/>
                <a:cs typeface="Segoe UI" pitchFamily="34" charset="0"/>
              </a:rPr>
              <a:t>Events are the problem.</a:t>
            </a:r>
          </a:p>
          <a:p>
            <a:pPr defTabSz="932472" fontAlgn="base">
              <a:lnSpc>
                <a:spcPct val="90000"/>
              </a:lnSpc>
              <a:spcBef>
                <a:spcPct val="0"/>
              </a:spcBef>
              <a:spcAft>
                <a:spcPts val="1200"/>
              </a:spcAft>
            </a:pPr>
            <a:r>
              <a:rPr lang="en-US" sz="2400" dirty="0">
                <a:gradFill>
                  <a:gsLst>
                    <a:gs pos="0">
                      <a:srgbClr val="FFFFFF"/>
                    </a:gs>
                    <a:gs pos="100000">
                      <a:srgbClr val="FFFFFF"/>
                    </a:gs>
                  </a:gsLst>
                  <a:lin ang="5400000" scaled="0"/>
                </a:gradFill>
                <a:ea typeface="Segoe UI" pitchFamily="34" charset="0"/>
                <a:cs typeface="Segoe UI" pitchFamily="34" charset="0"/>
              </a:rPr>
              <a:t>Consider wrapping them as Tasks.</a:t>
            </a:r>
            <a:endParaRPr lang="en-US" sz="400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Tree>
    <p:extLst>
      <p:ext uri="{BB962C8B-B14F-4D97-AF65-F5344CB8AC3E}">
        <p14:creationId xmlns:p14="http://schemas.microsoft.com/office/powerpoint/2010/main" val="4154187681"/>
      </p:ext>
    </p:extLst>
  </p:cSld>
  <p:clrMapOvr>
    <a:masterClrMapping/>
  </p:clrMapOvr>
  <mc:AlternateContent xmlns:mc="http://schemas.openxmlformats.org/markup-compatibility/2006" xmlns:p14="http://schemas.microsoft.com/office/powerpoint/2010/main">
    <mc:Choice Requires="p14">
      <p:transition>
        <p14:reveal/>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2" presetClass="entr" presetSubtype="2" fill="hold" nodeType="afterEffect">
                                  <p:stCondLst>
                                    <p:cond delay="10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p:tgtEl>
                                          <p:spTgt spid="8"/>
                                        </p:tgtEl>
                                        <p:attrNameLst>
                                          <p:attrName>ppt_x</p:attrName>
                                        </p:attrNameLst>
                                      </p:cBhvr>
                                      <p:tavLst>
                                        <p:tav tm="0">
                                          <p:val>
                                            <p:strVal val="#ppt_x+#ppt_w*1.125000"/>
                                          </p:val>
                                        </p:tav>
                                        <p:tav tm="100000">
                                          <p:val>
                                            <p:strVal val="#ppt_x"/>
                                          </p:val>
                                        </p:tav>
                                      </p:tavLst>
                                    </p:anim>
                                    <p:animEffect transition="in" filter="wipe(left)">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7072" y="1212849"/>
            <a:ext cx="10840643" cy="5781676"/>
          </a:xfrm>
          <a:prstGeom prst="rect">
            <a:avLst/>
          </a:prstGeom>
        </p:spPr>
      </p:pic>
      <p:sp>
        <p:nvSpPr>
          <p:cNvPr id="4" name="Rectangle 3"/>
          <p:cNvSpPr/>
          <p:nvPr/>
        </p:nvSpPr>
        <p:spPr bwMode="auto">
          <a:xfrm>
            <a:off x="-30163" y="1211262"/>
            <a:ext cx="12496800" cy="5791200"/>
          </a:xfrm>
          <a:prstGeom prst="rect">
            <a:avLst/>
          </a:prstGeom>
          <a:blipFill dpi="0" rotWithShape="1">
            <a:blip r:embed="rId4"/>
            <a:srcRect/>
            <a:stretch>
              <a:fillRect l="-1238" t="-42107" b="-21050"/>
            </a:stretch>
          </a:bli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6" name="Rectangle 5"/>
          <p:cNvSpPr/>
          <p:nvPr/>
        </p:nvSpPr>
        <p:spPr bwMode="auto">
          <a:xfrm>
            <a:off x="-30163" y="1211262"/>
            <a:ext cx="12420600" cy="5791199"/>
          </a:xfrm>
          <a:prstGeom prst="rect">
            <a:avLst/>
          </a:prstGeom>
          <a:blipFill dpi="0" rotWithShape="1">
            <a:blip r:embed="rId5"/>
            <a:srcRect/>
            <a:stretch>
              <a:fillRect l="-1246" t="-42242" r="-614" b="-20915"/>
            </a:stretch>
          </a:bli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dirty="0" err="1"/>
              <a:t>Async</a:t>
            </a:r>
            <a:r>
              <a:rPr lang="en-US" dirty="0"/>
              <a:t> over events</a:t>
            </a:r>
          </a:p>
        </p:txBody>
      </p:sp>
    </p:spTree>
    <p:extLst>
      <p:ext uri="{BB962C8B-B14F-4D97-AF65-F5344CB8AC3E}">
        <p14:creationId xmlns:p14="http://schemas.microsoft.com/office/powerpoint/2010/main" val="36330839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5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4"/>
                                        </p:tgtEl>
                                      </p:cBhvr>
                                    </p:animEffect>
                                    <p:set>
                                      <p:cBhvr>
                                        <p:cTn id="12" dur="1" fill="hold">
                                          <p:stCondLst>
                                            <p:cond delay="499"/>
                                          </p:stCondLst>
                                        </p:cTn>
                                        <p:tgtEl>
                                          <p:spTgt spid="4"/>
                                        </p:tgtEl>
                                        <p:attrNameLst>
                                          <p:attrName>style.visibility</p:attrName>
                                        </p:attrNameLst>
                                      </p:cBhvr>
                                      <p:to>
                                        <p:strVal val="hidden"/>
                                      </p:to>
                                    </p:set>
                                  </p:childTnLst>
                                </p:cTn>
                              </p:par>
                              <p:par>
                                <p:cTn id="13" presetID="10" presetClass="exit" presetSubtype="0" fill="hold" grpId="1" nodeType="withEffect">
                                  <p:stCondLst>
                                    <p:cond delay="0"/>
                                  </p:stCondLst>
                                  <p:childTnLst>
                                    <p:animEffect transition="out" filter="fade">
                                      <p:cBhvr>
                                        <p:cTn id="14" dur="500"/>
                                        <p:tgtEl>
                                          <p:spTgt spid="6"/>
                                        </p:tgtEl>
                                      </p:cBhvr>
                                    </p:animEffect>
                                    <p:set>
                                      <p:cBhvr>
                                        <p:cTn id="15"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6" grpId="1"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Async</a:t>
            </a:r>
            <a:r>
              <a:rPr lang="en-US" dirty="0"/>
              <a:t> over events</a:t>
            </a:r>
          </a:p>
        </p:txBody>
      </p:sp>
      <p:sp>
        <p:nvSpPr>
          <p:cNvPr id="3" name="Text Placeholder 2"/>
          <p:cNvSpPr>
            <a:spLocks noGrp="1"/>
          </p:cNvSpPr>
          <p:nvPr>
            <p:ph type="body" sz="quarter" idx="10"/>
          </p:nvPr>
        </p:nvSpPr>
        <p:spPr>
          <a:xfrm>
            <a:off x="274638" y="1221157"/>
            <a:ext cx="11887199" cy="5613845"/>
          </a:xfrm>
        </p:spPr>
        <p:txBody>
          <a:bodyPr/>
          <a:lstStyle/>
          <a:p>
            <a:r>
              <a:rPr lang="en-US" sz="1800" dirty="0">
                <a:solidFill>
                  <a:srgbClr val="0000FF"/>
                </a:solidFill>
                <a:highlight>
                  <a:srgbClr val="FFFFFF"/>
                </a:highlight>
                <a:latin typeface="Consolas" panose="020B0609020204030204" pitchFamily="49" charset="0"/>
              </a:rPr>
              <a:t>Protected</a:t>
            </a:r>
            <a:r>
              <a:rPr lang="en-US" sz="1800" dirty="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Overrides</a:t>
            </a:r>
            <a:r>
              <a:rPr lang="en-US" sz="1800" dirty="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Sub</a:t>
            </a:r>
            <a:r>
              <a:rPr lang="en-US" sz="1800" dirty="0">
                <a:solidFill>
                  <a:srgbClr val="000000"/>
                </a:solidFill>
                <a:highlight>
                  <a:srgbClr val="FFFFFF"/>
                </a:highlight>
                <a:latin typeface="Consolas" panose="020B0609020204030204" pitchFamily="49" charset="0"/>
              </a:rPr>
              <a:t> </a:t>
            </a:r>
            <a:r>
              <a:rPr lang="en-US" sz="1800" dirty="0" err="1">
                <a:solidFill>
                  <a:srgbClr val="000000"/>
                </a:solidFill>
                <a:highlight>
                  <a:srgbClr val="FFFFFF"/>
                </a:highlight>
                <a:latin typeface="Consolas" panose="020B0609020204030204" pitchFamily="49" charset="0"/>
              </a:rPr>
              <a:t>OnPointerPressed</a:t>
            </a:r>
            <a:r>
              <a:rPr lang="en-US" sz="1800" dirty="0">
                <a:solidFill>
                  <a:srgbClr val="000000"/>
                </a:solidFill>
                <a:highlight>
                  <a:srgbClr val="FFFFFF"/>
                </a:highlight>
                <a:latin typeface="Consolas" panose="020B0609020204030204" pitchFamily="49" charset="0"/>
              </a:rPr>
              <a:t>(e </a:t>
            </a:r>
            <a:r>
              <a:rPr lang="en-US" sz="1800" dirty="0">
                <a:solidFill>
                  <a:srgbClr val="0000FF"/>
                </a:solidFill>
                <a:highlight>
                  <a:srgbClr val="FFFFFF"/>
                </a:highlight>
                <a:latin typeface="Consolas" panose="020B0609020204030204" pitchFamily="49" charset="0"/>
              </a:rPr>
              <a:t>As</a:t>
            </a:r>
            <a:r>
              <a:rPr lang="en-US" sz="1800" dirty="0">
                <a:solidFill>
                  <a:srgbClr val="000000"/>
                </a:solidFill>
                <a:highlight>
                  <a:srgbClr val="FFFFFF"/>
                </a:highlight>
                <a:latin typeface="Consolas" panose="020B0609020204030204" pitchFamily="49" charset="0"/>
              </a:rPr>
              <a:t> </a:t>
            </a:r>
            <a:r>
              <a:rPr lang="en-US" sz="1800" dirty="0" err="1">
                <a:solidFill>
                  <a:srgbClr val="2B91AF"/>
                </a:solidFill>
                <a:highlight>
                  <a:srgbClr val="FFFFFF"/>
                </a:highlight>
                <a:latin typeface="Consolas" panose="020B0609020204030204" pitchFamily="49" charset="0"/>
              </a:rPr>
              <a:t>PointerRoutedEventArgs</a:t>
            </a:r>
            <a:r>
              <a:rPr lang="en-US" sz="1800" dirty="0">
                <a:solidFill>
                  <a:srgbClr val="000000"/>
                </a:solidFill>
                <a:highlight>
                  <a:srgbClr val="FFFFFF"/>
                </a:highlight>
                <a:latin typeface="Consolas" panose="020B0609020204030204" pitchFamily="49" charset="0"/>
              </a:rPr>
              <a:t>)</a:t>
            </a:r>
          </a:p>
          <a:p>
            <a:r>
              <a:rPr lang="en-US" sz="1800" dirty="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Dim</a:t>
            </a:r>
            <a:r>
              <a:rPr lang="en-US" sz="1800" dirty="0">
                <a:solidFill>
                  <a:srgbClr val="000000"/>
                </a:solidFill>
                <a:highlight>
                  <a:srgbClr val="FFFFFF"/>
                </a:highlight>
                <a:latin typeface="Consolas" panose="020B0609020204030204" pitchFamily="49" charset="0"/>
              </a:rPr>
              <a:t> apple = </a:t>
            </a:r>
            <a:r>
              <a:rPr lang="en-US" sz="1800" dirty="0" err="1">
                <a:solidFill>
                  <a:srgbClr val="0000FF"/>
                </a:solidFill>
                <a:highlight>
                  <a:srgbClr val="FFFFFF"/>
                </a:highlight>
                <a:latin typeface="Consolas" panose="020B0609020204030204" pitchFamily="49" charset="0"/>
              </a:rPr>
              <a:t>CType</a:t>
            </a:r>
            <a:r>
              <a:rPr lang="en-US" sz="1800" dirty="0">
                <a:solidFill>
                  <a:srgbClr val="000000"/>
                </a:solidFill>
                <a:highlight>
                  <a:srgbClr val="FFFFFF"/>
                </a:highlight>
                <a:latin typeface="Consolas" panose="020B0609020204030204" pitchFamily="49" charset="0"/>
              </a:rPr>
              <a:t>(</a:t>
            </a:r>
            <a:r>
              <a:rPr lang="en-US" sz="1800" dirty="0" err="1">
                <a:solidFill>
                  <a:srgbClr val="000000"/>
                </a:solidFill>
                <a:highlight>
                  <a:srgbClr val="FFFFFF"/>
                </a:highlight>
                <a:latin typeface="Consolas" panose="020B0609020204030204" pitchFamily="49" charset="0"/>
              </a:rPr>
              <a:t>e.OriginalSource</a:t>
            </a:r>
            <a:r>
              <a:rPr lang="en-US" sz="1800" dirty="0">
                <a:solidFill>
                  <a:srgbClr val="000000"/>
                </a:solidFill>
                <a:highlight>
                  <a:srgbClr val="FFFFFF"/>
                </a:highlight>
                <a:latin typeface="Consolas" panose="020B0609020204030204" pitchFamily="49" charset="0"/>
              </a:rPr>
              <a:t>, </a:t>
            </a:r>
            <a:r>
              <a:rPr lang="en-US" sz="1800" dirty="0">
                <a:solidFill>
                  <a:srgbClr val="2B91AF"/>
                </a:solidFill>
                <a:highlight>
                  <a:srgbClr val="FFFFFF"/>
                </a:highlight>
                <a:latin typeface="Consolas" panose="020B0609020204030204" pitchFamily="49" charset="0"/>
              </a:rPr>
              <a:t>Image</a:t>
            </a:r>
            <a:r>
              <a:rPr lang="en-US" sz="1800" dirty="0">
                <a:solidFill>
                  <a:srgbClr val="000000"/>
                </a:solidFill>
                <a:highlight>
                  <a:srgbClr val="FFFFFF"/>
                </a:highlight>
                <a:latin typeface="Consolas" panose="020B0609020204030204" pitchFamily="49" charset="0"/>
              </a:rPr>
              <a:t>)</a:t>
            </a:r>
          </a:p>
          <a:p>
            <a:r>
              <a:rPr lang="en-US" sz="1800" dirty="0">
                <a:solidFill>
                  <a:srgbClr val="000000"/>
                </a:solidFill>
                <a:highlight>
                  <a:srgbClr val="FFFFFF"/>
                </a:highlight>
                <a:latin typeface="Consolas" panose="020B0609020204030204" pitchFamily="49" charset="0"/>
              </a:rPr>
              <a:t>    </a:t>
            </a:r>
            <a:r>
              <a:rPr lang="en-US" sz="1800" dirty="0" err="1">
                <a:solidFill>
                  <a:srgbClr val="0000FF"/>
                </a:solidFill>
                <a:highlight>
                  <a:srgbClr val="FFFFFF"/>
                </a:highlight>
                <a:latin typeface="Consolas" panose="020B0609020204030204" pitchFamily="49" charset="0"/>
              </a:rPr>
              <a:t>AddHandler</a:t>
            </a:r>
            <a:r>
              <a:rPr lang="en-US" sz="1800" dirty="0">
                <a:solidFill>
                  <a:srgbClr val="000000"/>
                </a:solidFill>
                <a:highlight>
                  <a:srgbClr val="FFFFFF"/>
                </a:highlight>
                <a:latin typeface="Consolas" panose="020B0609020204030204" pitchFamily="49" charset="0"/>
              </a:rPr>
              <a:t> </a:t>
            </a:r>
            <a:r>
              <a:rPr lang="en-US" sz="1800" dirty="0" err="1">
                <a:solidFill>
                  <a:srgbClr val="000000"/>
                </a:solidFill>
                <a:highlight>
                  <a:srgbClr val="FFFFFF"/>
                </a:highlight>
                <a:latin typeface="Consolas" panose="020B0609020204030204" pitchFamily="49" charset="0"/>
              </a:rPr>
              <a:t>apple.PointerReleased</a:t>
            </a:r>
            <a:r>
              <a:rPr lang="en-US" sz="1800" dirty="0">
                <a:solidFill>
                  <a:srgbClr val="000000"/>
                </a:solidFill>
                <a:highlight>
                  <a:srgbClr val="FFFFFF"/>
                </a:highlight>
                <a:latin typeface="Consolas" panose="020B0609020204030204" pitchFamily="49" charset="0"/>
              </a:rPr>
              <a:t>,</a:t>
            </a:r>
          </a:p>
          <a:p>
            <a:r>
              <a:rPr lang="en-US" sz="1800" dirty="0">
                <a:solidFill>
                  <a:srgbClr val="000000"/>
                </a:solidFill>
                <a:highlight>
                  <a:srgbClr val="FFFFFF"/>
                </a:highlight>
                <a:latin typeface="Consolas" panose="020B0609020204030204" pitchFamily="49" charset="0"/>
              </a:rPr>
              <a:t>        </a:t>
            </a:r>
            <a:r>
              <a:rPr lang="en-US" sz="1800" dirty="0">
                <a:solidFill>
                  <a:srgbClr val="0000FF"/>
                </a:solidFill>
                <a:effectLst>
                  <a:glow rad="381000">
                    <a:srgbClr val="FFFF00"/>
                  </a:glow>
                </a:effectLst>
                <a:highlight>
                  <a:srgbClr val="FFFFFF"/>
                </a:highlight>
                <a:latin typeface="Consolas" panose="020B0609020204030204" pitchFamily="49" charset="0"/>
              </a:rPr>
              <a:t>Sub</a:t>
            </a:r>
            <a:r>
              <a:rPr lang="en-US" sz="1800" dirty="0">
                <a:solidFill>
                  <a:srgbClr val="000000"/>
                </a:solidFill>
                <a:effectLst>
                  <a:glow rad="381000">
                    <a:srgbClr val="FFFF00"/>
                  </a:glow>
                </a:effectLst>
                <a:highlight>
                  <a:srgbClr val="FFFFFF"/>
                </a:highlight>
                <a:latin typeface="Consolas" panose="020B0609020204030204" pitchFamily="49" charset="0"/>
              </a:rPr>
              <a:t>(s, e2)</a:t>
            </a:r>
          </a:p>
          <a:p>
            <a:r>
              <a:rPr lang="en-US" sz="1800" dirty="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Dim</a:t>
            </a:r>
            <a:r>
              <a:rPr lang="en-US" sz="1800" dirty="0">
                <a:solidFill>
                  <a:srgbClr val="000000"/>
                </a:solidFill>
                <a:highlight>
                  <a:srgbClr val="FFFFFF"/>
                </a:highlight>
                <a:latin typeface="Consolas" panose="020B0609020204030204" pitchFamily="49" charset="0"/>
              </a:rPr>
              <a:t> </a:t>
            </a:r>
            <a:r>
              <a:rPr lang="en-US" sz="1800" dirty="0" err="1">
                <a:solidFill>
                  <a:srgbClr val="000000"/>
                </a:solidFill>
                <a:highlight>
                  <a:srgbClr val="FFFFFF"/>
                </a:highlight>
                <a:latin typeface="Consolas" panose="020B0609020204030204" pitchFamily="49" charset="0"/>
              </a:rPr>
              <a:t>endpt</a:t>
            </a:r>
            <a:r>
              <a:rPr lang="en-US" sz="1800" dirty="0">
                <a:solidFill>
                  <a:srgbClr val="000000"/>
                </a:solidFill>
                <a:highlight>
                  <a:srgbClr val="FFFFFF"/>
                </a:highlight>
                <a:latin typeface="Consolas" panose="020B0609020204030204" pitchFamily="49" charset="0"/>
              </a:rPr>
              <a:t> = e2.GetCurrentPoint(</a:t>
            </a:r>
            <a:r>
              <a:rPr lang="en-US" sz="1800" dirty="0">
                <a:solidFill>
                  <a:srgbClr val="0000FF"/>
                </a:solidFill>
                <a:highlight>
                  <a:srgbClr val="FFFFFF"/>
                </a:highlight>
                <a:latin typeface="Consolas" panose="020B0609020204030204" pitchFamily="49" charset="0"/>
              </a:rPr>
              <a:t>Nothing</a:t>
            </a:r>
            <a:r>
              <a:rPr lang="en-US" sz="1800" dirty="0">
                <a:solidFill>
                  <a:srgbClr val="000000"/>
                </a:solidFill>
                <a:highlight>
                  <a:srgbClr val="FFFFFF"/>
                </a:highlight>
                <a:latin typeface="Consolas" panose="020B0609020204030204" pitchFamily="49" charset="0"/>
              </a:rPr>
              <a:t>).Position</a:t>
            </a:r>
          </a:p>
          <a:p>
            <a:r>
              <a:rPr lang="en-US" sz="1800" dirty="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If</a:t>
            </a:r>
            <a:r>
              <a:rPr lang="en-US" sz="1800" dirty="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Not</a:t>
            </a:r>
            <a:r>
              <a:rPr lang="en-US" sz="1800" dirty="0">
                <a:solidFill>
                  <a:srgbClr val="000000"/>
                </a:solidFill>
                <a:highlight>
                  <a:srgbClr val="FFFFFF"/>
                </a:highlight>
                <a:latin typeface="Consolas" panose="020B0609020204030204" pitchFamily="49" charset="0"/>
              </a:rPr>
              <a:t> </a:t>
            </a:r>
            <a:r>
              <a:rPr lang="en-US" sz="1800" dirty="0" err="1">
                <a:solidFill>
                  <a:srgbClr val="2B91AF"/>
                </a:solidFill>
                <a:highlight>
                  <a:srgbClr val="FFFFFF"/>
                </a:highlight>
                <a:latin typeface="Consolas" panose="020B0609020204030204" pitchFamily="49" charset="0"/>
              </a:rPr>
              <a:t>BasketCatchmentArea</a:t>
            </a:r>
            <a:r>
              <a:rPr lang="en-US" sz="1800" dirty="0" err="1">
                <a:solidFill>
                  <a:srgbClr val="000000"/>
                </a:solidFill>
                <a:highlight>
                  <a:srgbClr val="FFFFFF"/>
                </a:highlight>
                <a:latin typeface="Consolas" panose="020B0609020204030204" pitchFamily="49" charset="0"/>
              </a:rPr>
              <a:t>.Bounds.Contains</a:t>
            </a:r>
            <a:r>
              <a:rPr lang="en-US" sz="1800" dirty="0">
                <a:solidFill>
                  <a:srgbClr val="000000"/>
                </a:solidFill>
                <a:highlight>
                  <a:srgbClr val="FFFFFF"/>
                </a:highlight>
                <a:latin typeface="Consolas" panose="020B0609020204030204" pitchFamily="49" charset="0"/>
              </a:rPr>
              <a:t>(</a:t>
            </a:r>
            <a:r>
              <a:rPr lang="en-US" sz="1800" dirty="0" err="1">
                <a:solidFill>
                  <a:srgbClr val="000000"/>
                </a:solidFill>
                <a:highlight>
                  <a:srgbClr val="FFFFFF"/>
                </a:highlight>
                <a:latin typeface="Consolas" panose="020B0609020204030204" pitchFamily="49" charset="0"/>
              </a:rPr>
              <a:t>endpt</a:t>
            </a:r>
            <a:r>
              <a:rPr lang="en-US" sz="1800" dirty="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Then</a:t>
            </a:r>
            <a:r>
              <a:rPr lang="en-US" sz="1800" dirty="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Return</a:t>
            </a:r>
            <a:endParaRPr lang="en-US" sz="1800" dirty="0">
              <a:solidFill>
                <a:srgbClr val="000000"/>
              </a:solidFill>
              <a:highlight>
                <a:srgbClr val="FFFFFF"/>
              </a:highlight>
              <a:latin typeface="Consolas" panose="020B0609020204030204" pitchFamily="49" charset="0"/>
            </a:endParaRPr>
          </a:p>
          <a:p>
            <a:r>
              <a:rPr lang="en-US" sz="1800" dirty="0">
                <a:solidFill>
                  <a:srgbClr val="000000"/>
                </a:solidFill>
                <a:highlight>
                  <a:srgbClr val="FFFFFF"/>
                </a:highlight>
                <a:latin typeface="Consolas" panose="020B0609020204030204" pitchFamily="49" charset="0"/>
              </a:rPr>
              <a:t>            </a:t>
            </a:r>
            <a:r>
              <a:rPr lang="en-US" sz="1800" dirty="0" err="1">
                <a:solidFill>
                  <a:srgbClr val="2B91AF"/>
                </a:solidFill>
                <a:highlight>
                  <a:srgbClr val="FFFFFF"/>
                </a:highlight>
                <a:latin typeface="Consolas" panose="020B0609020204030204" pitchFamily="49" charset="0"/>
              </a:rPr>
              <a:t>Canvas</a:t>
            </a:r>
            <a:r>
              <a:rPr lang="en-US" sz="1800" dirty="0" err="1">
                <a:solidFill>
                  <a:srgbClr val="000000"/>
                </a:solidFill>
                <a:highlight>
                  <a:srgbClr val="FFFFFF"/>
                </a:highlight>
                <a:latin typeface="Consolas" panose="020B0609020204030204" pitchFamily="49" charset="0"/>
              </a:rPr>
              <a:t>.SetZIndex</a:t>
            </a:r>
            <a:r>
              <a:rPr lang="en-US" sz="1800" dirty="0">
                <a:solidFill>
                  <a:srgbClr val="000000"/>
                </a:solidFill>
                <a:highlight>
                  <a:srgbClr val="FFFFFF"/>
                </a:highlight>
                <a:latin typeface="Consolas" panose="020B0609020204030204" pitchFamily="49" charset="0"/>
              </a:rPr>
              <a:t>(apple, 1) </a:t>
            </a:r>
            <a:r>
              <a:rPr lang="en-US" sz="1800" dirty="0">
                <a:solidFill>
                  <a:srgbClr val="008000"/>
                </a:solidFill>
                <a:highlight>
                  <a:srgbClr val="FFFFFF"/>
                </a:highlight>
                <a:latin typeface="Consolas" panose="020B0609020204030204" pitchFamily="49" charset="0"/>
              </a:rPr>
              <a:t>' mark apple as no longer free</a:t>
            </a:r>
            <a:endParaRPr lang="en-US" sz="1800" dirty="0">
              <a:solidFill>
                <a:srgbClr val="000000"/>
              </a:solidFill>
              <a:highlight>
                <a:srgbClr val="FFFFFF"/>
              </a:highlight>
              <a:latin typeface="Consolas" panose="020B0609020204030204" pitchFamily="49" charset="0"/>
            </a:endParaRPr>
          </a:p>
          <a:p>
            <a:r>
              <a:rPr lang="en-US" sz="1800" dirty="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If</a:t>
            </a:r>
            <a:r>
              <a:rPr lang="en-US" sz="1800" dirty="0">
                <a:solidFill>
                  <a:srgbClr val="000000"/>
                </a:solidFill>
                <a:highlight>
                  <a:srgbClr val="FFFFFF"/>
                </a:highlight>
                <a:latin typeface="Consolas" panose="020B0609020204030204" pitchFamily="49" charset="0"/>
              </a:rPr>
              <a:t> </a:t>
            </a:r>
            <a:r>
              <a:rPr lang="en-US" sz="1800" dirty="0" err="1">
                <a:solidFill>
                  <a:srgbClr val="000000"/>
                </a:solidFill>
                <a:highlight>
                  <a:srgbClr val="FFFFFF"/>
                </a:highlight>
                <a:latin typeface="Consolas" panose="020B0609020204030204" pitchFamily="49" charset="0"/>
              </a:rPr>
              <a:t>FreeApples.Count</a:t>
            </a:r>
            <a:r>
              <a:rPr lang="en-US" sz="1800" dirty="0">
                <a:solidFill>
                  <a:srgbClr val="000000"/>
                </a:solidFill>
                <a:highlight>
                  <a:srgbClr val="FFFFFF"/>
                </a:highlight>
                <a:latin typeface="Consolas" panose="020B0609020204030204" pitchFamily="49" charset="0"/>
              </a:rPr>
              <a:t> &gt; 0 </a:t>
            </a:r>
            <a:r>
              <a:rPr lang="en-US" sz="1800" dirty="0">
                <a:solidFill>
                  <a:srgbClr val="0000FF"/>
                </a:solidFill>
                <a:highlight>
                  <a:srgbClr val="FFFFFF"/>
                </a:highlight>
                <a:latin typeface="Consolas" panose="020B0609020204030204" pitchFamily="49" charset="0"/>
              </a:rPr>
              <a:t>Then</a:t>
            </a:r>
            <a:endParaRPr lang="en-US" sz="1800" dirty="0">
              <a:solidFill>
                <a:srgbClr val="000000"/>
              </a:solidFill>
              <a:highlight>
                <a:srgbClr val="FFFFFF"/>
              </a:highlight>
              <a:latin typeface="Consolas" panose="020B0609020204030204" pitchFamily="49" charset="0"/>
            </a:endParaRPr>
          </a:p>
          <a:p>
            <a:r>
              <a:rPr lang="en-US" sz="1800" dirty="0">
                <a:solidFill>
                  <a:srgbClr val="000000"/>
                </a:solidFill>
                <a:highlight>
                  <a:srgbClr val="FFFFFF"/>
                </a:highlight>
                <a:latin typeface="Consolas" panose="020B0609020204030204" pitchFamily="49" charset="0"/>
              </a:rPr>
              <a:t>                </a:t>
            </a:r>
            <a:r>
              <a:rPr lang="en-US" sz="1800" dirty="0" err="1">
                <a:solidFill>
                  <a:srgbClr val="000000"/>
                </a:solidFill>
                <a:highlight>
                  <a:srgbClr val="FFFFFF"/>
                </a:highlight>
                <a:latin typeface="Consolas" panose="020B0609020204030204" pitchFamily="49" charset="0"/>
              </a:rPr>
              <a:t>m_ActionAfterAnimation</a:t>
            </a:r>
            <a:r>
              <a:rPr lang="en-US" sz="1800" dirty="0">
                <a:solidFill>
                  <a:srgbClr val="000000"/>
                </a:solidFill>
                <a:highlight>
                  <a:srgbClr val="FFFFFF"/>
                </a:highlight>
                <a:latin typeface="Consolas" panose="020B0609020204030204" pitchFamily="49" charset="0"/>
              </a:rPr>
              <a:t> = </a:t>
            </a:r>
            <a:r>
              <a:rPr lang="en-US" sz="1800" dirty="0">
                <a:solidFill>
                  <a:srgbClr val="0000FF"/>
                </a:solidFill>
                <a:effectLst>
                  <a:glow rad="381000">
                    <a:srgbClr val="FFFF00"/>
                  </a:glow>
                </a:effectLst>
                <a:highlight>
                  <a:srgbClr val="FFFFFF"/>
                </a:highlight>
                <a:latin typeface="Consolas" panose="020B0609020204030204" pitchFamily="49" charset="0"/>
              </a:rPr>
              <a:t>Sub</a:t>
            </a:r>
            <a:r>
              <a:rPr lang="en-US" sz="1800" dirty="0">
                <a:solidFill>
                  <a:srgbClr val="000000"/>
                </a:solidFill>
                <a:effectLst>
                  <a:glow rad="381000">
                    <a:srgbClr val="FFFF00"/>
                  </a:glow>
                </a:effectLst>
                <a:highlight>
                  <a:srgbClr val="FFFFFF"/>
                </a:highlight>
                <a:latin typeface="Consolas" panose="020B0609020204030204" pitchFamily="49" charset="0"/>
              </a:rPr>
              <a:t>()</a:t>
            </a:r>
          </a:p>
          <a:p>
            <a:r>
              <a:rPr lang="en-US" sz="1800" dirty="0">
                <a:solidFill>
                  <a:srgbClr val="000000"/>
                </a:solidFill>
                <a:highlight>
                  <a:srgbClr val="FFFFFF"/>
                </a:highlight>
                <a:latin typeface="Consolas" panose="020B0609020204030204" pitchFamily="49" charset="0"/>
              </a:rPr>
              <a:t>                                             </a:t>
            </a:r>
            <a:r>
              <a:rPr lang="en-US" sz="1800" dirty="0" err="1">
                <a:solidFill>
                  <a:srgbClr val="000000"/>
                </a:solidFill>
                <a:highlight>
                  <a:srgbClr val="FFFFFF"/>
                </a:highlight>
                <a:latin typeface="Consolas" panose="020B0609020204030204" pitchFamily="49" charset="0"/>
              </a:rPr>
              <a:t>WhooshSound.Stop</a:t>
            </a:r>
            <a:r>
              <a:rPr lang="en-US" sz="1800" dirty="0">
                <a:solidFill>
                  <a:srgbClr val="000000"/>
                </a:solidFill>
                <a:highlight>
                  <a:srgbClr val="FFFFFF"/>
                </a:highlight>
                <a:latin typeface="Consolas" panose="020B0609020204030204" pitchFamily="49" charset="0"/>
              </a:rPr>
              <a:t>()</a:t>
            </a:r>
          </a:p>
          <a:p>
            <a:r>
              <a:rPr lang="en-US" sz="1800" dirty="0">
                <a:solidFill>
                  <a:srgbClr val="000000"/>
                </a:solidFill>
                <a:highlight>
                  <a:srgbClr val="FFFFFF"/>
                </a:highlight>
                <a:latin typeface="Consolas" panose="020B0609020204030204" pitchFamily="49" charset="0"/>
              </a:rPr>
              <a:t>                                             </a:t>
            </a:r>
            <a:r>
              <a:rPr lang="en-US" sz="1800" dirty="0" err="1">
                <a:solidFill>
                  <a:srgbClr val="000000"/>
                </a:solidFill>
                <a:highlight>
                  <a:srgbClr val="FFFFFF"/>
                </a:highlight>
                <a:latin typeface="Consolas" panose="020B0609020204030204" pitchFamily="49" charset="0"/>
              </a:rPr>
              <a:t>ShowVictoryWindow</a:t>
            </a:r>
            <a:r>
              <a:rPr lang="en-US" sz="1800" dirty="0">
                <a:solidFill>
                  <a:srgbClr val="000000"/>
                </a:solidFill>
                <a:highlight>
                  <a:srgbClr val="FFFFFF"/>
                </a:highlight>
                <a:latin typeface="Consolas" panose="020B0609020204030204" pitchFamily="49" charset="0"/>
              </a:rPr>
              <a:t>()</a:t>
            </a:r>
          </a:p>
          <a:p>
            <a:r>
              <a:rPr lang="en-US" sz="1800" dirty="0">
                <a:solidFill>
                  <a:srgbClr val="0000FF"/>
                </a:solidFill>
                <a:highlight>
                  <a:srgbClr val="FFFFFF"/>
                </a:highlight>
                <a:latin typeface="Consolas" panose="020B0609020204030204" pitchFamily="49" charset="0"/>
              </a:rPr>
              <a:t>                                             </a:t>
            </a:r>
            <a:r>
              <a:rPr lang="en-US" sz="1800" dirty="0" err="1">
                <a:solidFill>
                  <a:srgbClr val="0000FF"/>
                </a:solidFill>
                <a:highlight>
                  <a:srgbClr val="FFFFFF"/>
                </a:highlight>
                <a:latin typeface="Consolas" panose="020B0609020204030204" pitchFamily="49" charset="0"/>
              </a:rPr>
              <a:t>AddHandler</a:t>
            </a:r>
            <a:r>
              <a:rPr lang="en-US" sz="1800" dirty="0">
                <a:solidFill>
                  <a:srgbClr val="000000"/>
                </a:solidFill>
                <a:highlight>
                  <a:srgbClr val="FFFFFF"/>
                </a:highlight>
                <a:latin typeface="Consolas" panose="020B0609020204030204" pitchFamily="49" charset="0"/>
              </a:rPr>
              <a:t> </a:t>
            </a:r>
            <a:r>
              <a:rPr lang="en-US" sz="1800" dirty="0" err="1">
                <a:solidFill>
                  <a:srgbClr val="000000"/>
                </a:solidFill>
                <a:highlight>
                  <a:srgbClr val="FFFFFF"/>
                </a:highlight>
                <a:latin typeface="Consolas" panose="020B0609020204030204" pitchFamily="49" charset="0"/>
              </a:rPr>
              <a:t>btnOk.Click</a:t>
            </a:r>
            <a:r>
              <a:rPr lang="en-US" sz="1800" dirty="0">
                <a:solidFill>
                  <a:srgbClr val="000000"/>
                </a:solidFill>
                <a:highlight>
                  <a:srgbClr val="FFFFFF"/>
                </a:highlight>
                <a:latin typeface="Consolas" panose="020B0609020204030204" pitchFamily="49" charset="0"/>
              </a:rPr>
              <a:t>, </a:t>
            </a:r>
            <a:r>
              <a:rPr lang="en-US" sz="1800" dirty="0">
                <a:solidFill>
                  <a:srgbClr val="0000FF"/>
                </a:solidFill>
                <a:effectLst>
                  <a:glow rad="381000">
                    <a:srgbClr val="FFFF00"/>
                  </a:glow>
                </a:effectLst>
                <a:highlight>
                  <a:srgbClr val="FFFFFF"/>
                </a:highlight>
                <a:latin typeface="Consolas" panose="020B0609020204030204" pitchFamily="49" charset="0"/>
              </a:rPr>
              <a:t>Sub</a:t>
            </a:r>
            <a:r>
              <a:rPr lang="en-US" sz="1800" dirty="0">
                <a:solidFill>
                  <a:srgbClr val="000000"/>
                </a:solidFill>
                <a:effectLst>
                  <a:glow rad="381000">
                    <a:srgbClr val="FFFF00"/>
                  </a:glow>
                </a:effectLst>
                <a:highlight>
                  <a:srgbClr val="FFFFFF"/>
                </a:highlight>
                <a:latin typeface="Consolas" panose="020B0609020204030204" pitchFamily="49" charset="0"/>
              </a:rPr>
              <a:t>()</a:t>
            </a:r>
          </a:p>
          <a:p>
            <a:r>
              <a:rPr lang="en-US" sz="1800" dirty="0">
                <a:solidFill>
                  <a:srgbClr val="000000"/>
                </a:solidFill>
                <a:highlight>
                  <a:srgbClr val="FFFFFF"/>
                </a:highlight>
                <a:latin typeface="Consolas" panose="020B0609020204030204" pitchFamily="49" charset="0"/>
              </a:rPr>
              <a:t>                                                                         ....</a:t>
            </a:r>
          </a:p>
          <a:p>
            <a:r>
              <a:rPr lang="en-US" sz="1800" dirty="0">
                <a:solidFill>
                  <a:srgbClr val="000000"/>
                </a:solidFill>
                <a:effectLst>
                  <a:glow rad="254000">
                    <a:srgbClr val="FFFF00"/>
                  </a:glow>
                </a:effectLst>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End</a:t>
            </a:r>
            <a:r>
              <a:rPr lang="en-US" sz="1800" dirty="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Sub</a:t>
            </a:r>
          </a:p>
          <a:p>
            <a:r>
              <a:rPr lang="en-US" sz="1800" dirty="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End</a:t>
            </a:r>
            <a:r>
              <a:rPr lang="en-US" sz="1800" dirty="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Sub</a:t>
            </a:r>
            <a:endParaRPr lang="en-US" sz="1800" dirty="0">
              <a:solidFill>
                <a:srgbClr val="000000"/>
              </a:solidFill>
              <a:highlight>
                <a:srgbClr val="FFFFFF"/>
              </a:highlight>
              <a:latin typeface="Consolas" panose="020B0609020204030204" pitchFamily="49" charset="0"/>
            </a:endParaRPr>
          </a:p>
          <a:p>
            <a:r>
              <a:rPr lang="en-US" sz="1800" dirty="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End</a:t>
            </a:r>
            <a:r>
              <a:rPr lang="en-US" sz="1800" dirty="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If</a:t>
            </a:r>
            <a:endParaRPr lang="en-US" sz="1800" dirty="0">
              <a:solidFill>
                <a:srgbClr val="000000"/>
              </a:solidFill>
              <a:highlight>
                <a:srgbClr val="FFFFFF"/>
              </a:highlight>
              <a:latin typeface="Consolas" panose="020B0609020204030204" pitchFamily="49" charset="0"/>
            </a:endParaRPr>
          </a:p>
          <a:p>
            <a:r>
              <a:rPr lang="en-US" sz="1800" dirty="0">
                <a:solidFill>
                  <a:srgbClr val="000000"/>
                </a:solidFill>
                <a:highlight>
                  <a:srgbClr val="FFFFFF"/>
                </a:highlight>
                <a:latin typeface="Consolas" panose="020B0609020204030204" pitchFamily="49" charset="0"/>
              </a:rPr>
              <a:t>            </a:t>
            </a:r>
            <a:r>
              <a:rPr lang="en-US" sz="1800" dirty="0" err="1">
                <a:solidFill>
                  <a:srgbClr val="000000"/>
                </a:solidFill>
                <a:highlight>
                  <a:srgbClr val="FFFFFF"/>
                </a:highlight>
                <a:latin typeface="Consolas" panose="020B0609020204030204" pitchFamily="49" charset="0"/>
              </a:rPr>
              <a:t>WhooshSound.Play</a:t>
            </a:r>
            <a:r>
              <a:rPr lang="en-US" sz="1800" dirty="0">
                <a:solidFill>
                  <a:srgbClr val="000000"/>
                </a:solidFill>
                <a:highlight>
                  <a:srgbClr val="FFFFFF"/>
                </a:highlight>
                <a:latin typeface="Consolas" panose="020B0609020204030204" pitchFamily="49" charset="0"/>
              </a:rPr>
              <a:t>()</a:t>
            </a:r>
          </a:p>
          <a:p>
            <a:r>
              <a:rPr lang="en-US" sz="1800" dirty="0">
                <a:solidFill>
                  <a:srgbClr val="000000"/>
                </a:solidFill>
                <a:highlight>
                  <a:srgbClr val="FFFFFF"/>
                </a:highlight>
                <a:latin typeface="Consolas" panose="020B0609020204030204" pitchFamily="49" charset="0"/>
              </a:rPr>
              <a:t>            </a:t>
            </a:r>
            <a:r>
              <a:rPr lang="en-US" sz="1800" dirty="0" err="1">
                <a:solidFill>
                  <a:srgbClr val="000000"/>
                </a:solidFill>
                <a:highlight>
                  <a:srgbClr val="FFFFFF"/>
                </a:highlight>
                <a:latin typeface="Consolas" panose="020B0609020204030204" pitchFamily="49" charset="0"/>
              </a:rPr>
              <a:t>AnimateThenDoAction</a:t>
            </a:r>
            <a:r>
              <a:rPr lang="en-US" sz="1800" dirty="0">
                <a:solidFill>
                  <a:srgbClr val="000000"/>
                </a:solidFill>
                <a:highlight>
                  <a:srgbClr val="FFFFFF"/>
                </a:highlight>
                <a:latin typeface="Consolas" panose="020B0609020204030204" pitchFamily="49" charset="0"/>
              </a:rPr>
              <a:t>(</a:t>
            </a:r>
            <a:r>
              <a:rPr lang="en-US" sz="1800" dirty="0" err="1">
                <a:solidFill>
                  <a:srgbClr val="000000"/>
                </a:solidFill>
                <a:highlight>
                  <a:srgbClr val="FFFFFF"/>
                </a:highlight>
                <a:latin typeface="Consolas" panose="020B0609020204030204" pitchFamily="49" charset="0"/>
              </a:rPr>
              <a:t>AppleIntoBasketStoryboard</a:t>
            </a:r>
            <a:r>
              <a:rPr lang="en-US" sz="1800" dirty="0">
                <a:solidFill>
                  <a:srgbClr val="000000"/>
                </a:solidFill>
                <a:highlight>
                  <a:srgbClr val="FFFFFF"/>
                </a:highlight>
                <a:latin typeface="Consolas" panose="020B0609020204030204" pitchFamily="49" charset="0"/>
              </a:rPr>
              <a:t>)</a:t>
            </a:r>
          </a:p>
        </p:txBody>
      </p:sp>
    </p:spTree>
    <p:extLst>
      <p:ext uri="{BB962C8B-B14F-4D97-AF65-F5344CB8AC3E}">
        <p14:creationId xmlns:p14="http://schemas.microsoft.com/office/powerpoint/2010/main" val="531230994"/>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Async</a:t>
            </a:r>
            <a:r>
              <a:rPr lang="en-US" dirty="0"/>
              <a:t> over events</a:t>
            </a:r>
          </a:p>
        </p:txBody>
      </p:sp>
      <p:sp>
        <p:nvSpPr>
          <p:cNvPr id="3" name="Rectangle 2"/>
          <p:cNvSpPr/>
          <p:nvPr/>
        </p:nvSpPr>
        <p:spPr bwMode="auto">
          <a:xfrm>
            <a:off x="0" y="1212849"/>
            <a:ext cx="12436475" cy="5791200"/>
          </a:xfrm>
          <a:prstGeom prst="rect">
            <a:avLst/>
          </a:prstGeom>
          <a:blipFill dpi="0" rotWithShape="1">
            <a:blip r:embed="rId3"/>
            <a:srcRect/>
            <a:stretch>
              <a:fillRect l="-5488" t="-9204" r="-3658" b="-10532"/>
            </a:stretch>
          </a:bli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7" name="Rectangle 6"/>
          <p:cNvSpPr/>
          <p:nvPr/>
        </p:nvSpPr>
        <p:spPr bwMode="auto">
          <a:xfrm>
            <a:off x="0" y="1212849"/>
            <a:ext cx="12436475" cy="5791200"/>
          </a:xfrm>
          <a:prstGeom prst="rect">
            <a:avLst/>
          </a:prstGeom>
          <a:blipFill dpi="0" rotWithShape="1">
            <a:blip r:embed="rId4"/>
            <a:srcRect/>
            <a:stretch>
              <a:fillRect l="-5488" t="-9204" r="-3658" b="-10532"/>
            </a:stretch>
          </a:bli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8" name="Rectangle 7"/>
          <p:cNvSpPr/>
          <p:nvPr/>
        </p:nvSpPr>
        <p:spPr bwMode="auto">
          <a:xfrm>
            <a:off x="0" y="1212849"/>
            <a:ext cx="12436475" cy="5791200"/>
          </a:xfrm>
          <a:prstGeom prst="rect">
            <a:avLst/>
          </a:prstGeom>
          <a:blipFill dpi="0" rotWithShape="1">
            <a:blip r:embed="rId5"/>
            <a:srcRect/>
            <a:stretch>
              <a:fillRect l="-5488" t="-9204" r="-3658" b="-10532"/>
            </a:stretch>
          </a:bli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9" name="Rectangle 8"/>
          <p:cNvSpPr/>
          <p:nvPr/>
        </p:nvSpPr>
        <p:spPr bwMode="auto">
          <a:xfrm>
            <a:off x="0" y="1212849"/>
            <a:ext cx="12436475" cy="5791200"/>
          </a:xfrm>
          <a:prstGeom prst="rect">
            <a:avLst/>
          </a:prstGeom>
          <a:blipFill dpi="0" rotWithShape="1">
            <a:blip r:embed="rId6"/>
            <a:srcRect/>
            <a:stretch>
              <a:fillRect l="-5488" t="-9204" r="-3658" b="-10532"/>
            </a:stretch>
          </a:bli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0" name="Rectangle 9"/>
          <p:cNvSpPr/>
          <p:nvPr/>
        </p:nvSpPr>
        <p:spPr bwMode="auto">
          <a:xfrm>
            <a:off x="0" y="1212849"/>
            <a:ext cx="12436475" cy="5791200"/>
          </a:xfrm>
          <a:prstGeom prst="rect">
            <a:avLst/>
          </a:prstGeom>
          <a:blipFill dpi="0" rotWithShape="1">
            <a:blip r:embed="rId7"/>
            <a:srcRect/>
            <a:stretch>
              <a:fillRect l="-5488" t="-9204" r="-3658" b="-10532"/>
            </a:stretch>
          </a:bli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1" name="Rectangle 10"/>
          <p:cNvSpPr/>
          <p:nvPr/>
        </p:nvSpPr>
        <p:spPr bwMode="auto">
          <a:xfrm>
            <a:off x="0" y="1212849"/>
            <a:ext cx="12436475" cy="5791200"/>
          </a:xfrm>
          <a:prstGeom prst="rect">
            <a:avLst/>
          </a:prstGeom>
          <a:blipFill dpi="0" rotWithShape="1">
            <a:blip r:embed="rId8"/>
            <a:srcRect/>
            <a:stretch>
              <a:fillRect l="-5488" t="-9204" r="-3658" b="-10532"/>
            </a:stretch>
          </a:bli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2" name="Rectangle 11"/>
          <p:cNvSpPr/>
          <p:nvPr/>
        </p:nvSpPr>
        <p:spPr bwMode="auto">
          <a:xfrm>
            <a:off x="0" y="1212849"/>
            <a:ext cx="12436475" cy="5791200"/>
          </a:xfrm>
          <a:prstGeom prst="rect">
            <a:avLst/>
          </a:prstGeom>
          <a:blipFill dpi="0" rotWithShape="1">
            <a:blip r:embed="rId9"/>
            <a:srcRect/>
            <a:stretch>
              <a:fillRect l="-5488" t="-9204" r="-3658" b="-10532"/>
            </a:stretch>
          </a:bli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3" name="Rectangle 12"/>
          <p:cNvSpPr/>
          <p:nvPr/>
        </p:nvSpPr>
        <p:spPr bwMode="auto">
          <a:xfrm>
            <a:off x="0" y="1212849"/>
            <a:ext cx="12436475" cy="5791200"/>
          </a:xfrm>
          <a:prstGeom prst="rect">
            <a:avLst/>
          </a:prstGeom>
          <a:blipFill dpi="0" rotWithShape="1">
            <a:blip r:embed="rId10"/>
            <a:srcRect/>
            <a:stretch>
              <a:fillRect l="-5488" t="-9204" r="-3658" b="-10532"/>
            </a:stretch>
          </a:bli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4" name="Rectangle 13"/>
          <p:cNvSpPr/>
          <p:nvPr/>
        </p:nvSpPr>
        <p:spPr bwMode="auto">
          <a:xfrm>
            <a:off x="0" y="1212849"/>
            <a:ext cx="12436475" cy="5791200"/>
          </a:xfrm>
          <a:prstGeom prst="rect">
            <a:avLst/>
          </a:prstGeom>
          <a:blipFill dpi="0" rotWithShape="1">
            <a:blip r:embed="rId11"/>
            <a:srcRect/>
            <a:stretch>
              <a:fillRect l="-5488" t="-9204" r="-3658" b="-10532"/>
            </a:stretch>
          </a:bli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5" name="Rectangle 14"/>
          <p:cNvSpPr/>
          <p:nvPr/>
        </p:nvSpPr>
        <p:spPr bwMode="auto">
          <a:xfrm>
            <a:off x="0" y="1212849"/>
            <a:ext cx="12436475" cy="5791200"/>
          </a:xfrm>
          <a:prstGeom prst="rect">
            <a:avLst/>
          </a:prstGeom>
          <a:blipFill dpi="0" rotWithShape="1">
            <a:blip r:embed="rId12"/>
            <a:srcRect/>
            <a:stretch>
              <a:fillRect l="-5488" t="-9204" r="-3658" b="-10532"/>
            </a:stretch>
          </a:bli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6" name="Rectangle 15"/>
          <p:cNvSpPr/>
          <p:nvPr/>
        </p:nvSpPr>
        <p:spPr bwMode="auto">
          <a:xfrm>
            <a:off x="0" y="1212849"/>
            <a:ext cx="12436475" cy="5791200"/>
          </a:xfrm>
          <a:prstGeom prst="rect">
            <a:avLst/>
          </a:prstGeom>
          <a:blipFill dpi="0" rotWithShape="1">
            <a:blip r:embed="rId13"/>
            <a:srcRect/>
            <a:stretch>
              <a:fillRect l="-5488" t="-9204" r="-3658" b="-10532"/>
            </a:stretch>
          </a:bli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7" name="Rectangle 16"/>
          <p:cNvSpPr/>
          <p:nvPr/>
        </p:nvSpPr>
        <p:spPr bwMode="auto">
          <a:xfrm>
            <a:off x="0" y="1212849"/>
            <a:ext cx="12436475" cy="5791200"/>
          </a:xfrm>
          <a:prstGeom prst="rect">
            <a:avLst/>
          </a:prstGeom>
          <a:blipFill dpi="0" rotWithShape="1">
            <a:blip r:embed="rId14"/>
            <a:srcRect/>
            <a:stretch>
              <a:fillRect l="-5488" t="-9204" r="-3658" b="-10532"/>
            </a:stretch>
          </a:bli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8" name="Rectangle 17"/>
          <p:cNvSpPr/>
          <p:nvPr/>
        </p:nvSpPr>
        <p:spPr bwMode="auto">
          <a:xfrm>
            <a:off x="0" y="1212849"/>
            <a:ext cx="12436475" cy="5791200"/>
          </a:xfrm>
          <a:prstGeom prst="rect">
            <a:avLst/>
          </a:prstGeom>
          <a:blipFill dpi="0" rotWithShape="1">
            <a:blip r:embed="rId15"/>
            <a:srcRect/>
            <a:stretch>
              <a:fillRect l="-5488" t="-9204" r="-3658" b="-10532"/>
            </a:stretch>
          </a:bli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9" name="Rectangle 18"/>
          <p:cNvSpPr/>
          <p:nvPr/>
        </p:nvSpPr>
        <p:spPr bwMode="auto">
          <a:xfrm>
            <a:off x="0" y="1212849"/>
            <a:ext cx="12436475" cy="5791200"/>
          </a:xfrm>
          <a:prstGeom prst="rect">
            <a:avLst/>
          </a:prstGeom>
          <a:blipFill dpi="0" rotWithShape="1">
            <a:blip r:embed="rId16"/>
            <a:srcRect/>
            <a:stretch>
              <a:fillRect l="-5488" t="-9204" r="-3658" b="-10532"/>
            </a:stretch>
          </a:bli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0" name="Rectangle 19"/>
          <p:cNvSpPr/>
          <p:nvPr/>
        </p:nvSpPr>
        <p:spPr bwMode="auto">
          <a:xfrm>
            <a:off x="0" y="1212849"/>
            <a:ext cx="12436475" cy="5791200"/>
          </a:xfrm>
          <a:prstGeom prst="rect">
            <a:avLst/>
          </a:prstGeom>
          <a:blipFill dpi="0" rotWithShape="1">
            <a:blip r:embed="rId17"/>
            <a:srcRect/>
            <a:stretch>
              <a:fillRect l="-5488" t="-9204" r="-3658" b="-10532"/>
            </a:stretch>
          </a:bli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3774955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10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1500"/>
                            </p:stCondLst>
                            <p:childTnLst>
                              <p:par>
                                <p:cTn id="9" presetID="10" presetClass="entr" presetSubtype="0" fill="hold" grpId="0" nodeType="afterEffect">
                                  <p:stCondLst>
                                    <p:cond delay="100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par>
                          <p:cTn id="17" fill="hold">
                            <p:stCondLst>
                              <p:cond delay="500"/>
                            </p:stCondLst>
                            <p:childTnLst>
                              <p:par>
                                <p:cTn id="18" presetID="10" presetClass="entr" presetSubtype="0" fill="hold" grpId="0" nodeType="afterEffect">
                                  <p:stCondLst>
                                    <p:cond delay="100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childTnLst>
                          </p:cTn>
                        </p:par>
                        <p:par>
                          <p:cTn id="21" fill="hold">
                            <p:stCondLst>
                              <p:cond delay="2000"/>
                            </p:stCondLst>
                            <p:childTnLst>
                              <p:par>
                                <p:cTn id="22" presetID="10" presetClass="entr" presetSubtype="0" fill="hold" grpId="0" nodeType="afterEffect">
                                  <p:stCondLst>
                                    <p:cond delay="100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500"/>
                                        <p:tgtEl>
                                          <p:spTgt spid="11"/>
                                        </p:tgtEl>
                                      </p:cBhvr>
                                    </p:animEffect>
                                  </p:childTnLst>
                                </p:cTn>
                              </p:par>
                            </p:childTnLst>
                          </p:cTn>
                        </p:par>
                        <p:par>
                          <p:cTn id="25" fill="hold">
                            <p:stCondLst>
                              <p:cond delay="3500"/>
                            </p:stCondLst>
                            <p:childTnLst>
                              <p:par>
                                <p:cTn id="26" presetID="10" presetClass="entr" presetSubtype="0" fill="hold" grpId="0" nodeType="afterEffect">
                                  <p:stCondLst>
                                    <p:cond delay="100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500"/>
                                        <p:tgtEl>
                                          <p:spTgt spid="12"/>
                                        </p:tgtEl>
                                      </p:cBhvr>
                                    </p:animEffect>
                                  </p:childTnLst>
                                </p:cTn>
                              </p:par>
                            </p:childTnLst>
                          </p:cTn>
                        </p:par>
                        <p:par>
                          <p:cTn id="29" fill="hold">
                            <p:stCondLst>
                              <p:cond delay="5000"/>
                            </p:stCondLst>
                            <p:childTnLst>
                              <p:par>
                                <p:cTn id="30" presetID="10" presetClass="entr" presetSubtype="0" fill="hold" grpId="0" nodeType="afterEffect">
                                  <p:stCondLst>
                                    <p:cond delay="100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childTnLst>
                          </p:cTn>
                        </p:par>
                        <p:par>
                          <p:cTn id="33" fill="hold">
                            <p:stCondLst>
                              <p:cond delay="6500"/>
                            </p:stCondLst>
                            <p:childTnLst>
                              <p:par>
                                <p:cTn id="34" presetID="10" presetClass="entr" presetSubtype="0" fill="hold" grpId="0" nodeType="afterEffect">
                                  <p:stCondLst>
                                    <p:cond delay="100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500"/>
                                        <p:tgtEl>
                                          <p:spTgt spid="14"/>
                                        </p:tgtEl>
                                      </p:cBhvr>
                                    </p:animEffect>
                                  </p:childTnLst>
                                </p:cTn>
                              </p:par>
                            </p:childTnLst>
                          </p:cTn>
                        </p:par>
                        <p:par>
                          <p:cTn id="37" fill="hold">
                            <p:stCondLst>
                              <p:cond delay="8000"/>
                            </p:stCondLst>
                            <p:childTnLst>
                              <p:par>
                                <p:cTn id="38" presetID="10" presetClass="entr" presetSubtype="0" fill="hold" grpId="0" nodeType="afterEffect">
                                  <p:stCondLst>
                                    <p:cond delay="1000"/>
                                  </p:stCondLst>
                                  <p:childTnLst>
                                    <p:set>
                                      <p:cBhvr>
                                        <p:cTn id="39" dur="1" fill="hold">
                                          <p:stCondLst>
                                            <p:cond delay="0"/>
                                          </p:stCondLst>
                                        </p:cTn>
                                        <p:tgtEl>
                                          <p:spTgt spid="15"/>
                                        </p:tgtEl>
                                        <p:attrNameLst>
                                          <p:attrName>style.visibility</p:attrName>
                                        </p:attrNameLst>
                                      </p:cBhvr>
                                      <p:to>
                                        <p:strVal val="visible"/>
                                      </p:to>
                                    </p:set>
                                    <p:animEffect transition="in" filter="fade">
                                      <p:cBhvr>
                                        <p:cTn id="40" dur="500"/>
                                        <p:tgtEl>
                                          <p:spTgt spid="15"/>
                                        </p:tgtEl>
                                      </p:cBhvr>
                                    </p:animEffect>
                                  </p:childTnLst>
                                </p:cTn>
                              </p:par>
                            </p:childTnLst>
                          </p:cTn>
                        </p:par>
                        <p:par>
                          <p:cTn id="41" fill="hold">
                            <p:stCondLst>
                              <p:cond delay="9500"/>
                            </p:stCondLst>
                            <p:childTnLst>
                              <p:par>
                                <p:cTn id="42" presetID="10" presetClass="entr" presetSubtype="0" fill="hold" grpId="0" nodeType="afterEffect">
                                  <p:stCondLst>
                                    <p:cond delay="1000"/>
                                  </p:stCondLst>
                                  <p:childTnLst>
                                    <p:set>
                                      <p:cBhvr>
                                        <p:cTn id="43" dur="1" fill="hold">
                                          <p:stCondLst>
                                            <p:cond delay="0"/>
                                          </p:stCondLst>
                                        </p:cTn>
                                        <p:tgtEl>
                                          <p:spTgt spid="16"/>
                                        </p:tgtEl>
                                        <p:attrNameLst>
                                          <p:attrName>style.visibility</p:attrName>
                                        </p:attrNameLst>
                                      </p:cBhvr>
                                      <p:to>
                                        <p:strVal val="visible"/>
                                      </p:to>
                                    </p:set>
                                    <p:animEffect transition="in" filter="fade">
                                      <p:cBhvr>
                                        <p:cTn id="44" dur="500"/>
                                        <p:tgtEl>
                                          <p:spTgt spid="16"/>
                                        </p:tgtEl>
                                      </p:cBhvr>
                                    </p:animEffect>
                                  </p:childTnLst>
                                </p:cTn>
                              </p:par>
                            </p:childTnLst>
                          </p:cTn>
                        </p:par>
                        <p:par>
                          <p:cTn id="45" fill="hold">
                            <p:stCondLst>
                              <p:cond delay="11000"/>
                            </p:stCondLst>
                            <p:childTnLst>
                              <p:par>
                                <p:cTn id="46" presetID="10" presetClass="entr" presetSubtype="0" fill="hold" grpId="0" nodeType="afterEffect">
                                  <p:stCondLst>
                                    <p:cond delay="1000"/>
                                  </p:stCondLst>
                                  <p:childTnLst>
                                    <p:set>
                                      <p:cBhvr>
                                        <p:cTn id="47" dur="1" fill="hold">
                                          <p:stCondLst>
                                            <p:cond delay="0"/>
                                          </p:stCondLst>
                                        </p:cTn>
                                        <p:tgtEl>
                                          <p:spTgt spid="17"/>
                                        </p:tgtEl>
                                        <p:attrNameLst>
                                          <p:attrName>style.visibility</p:attrName>
                                        </p:attrNameLst>
                                      </p:cBhvr>
                                      <p:to>
                                        <p:strVal val="visible"/>
                                      </p:to>
                                    </p:set>
                                    <p:animEffect transition="in" filter="fade">
                                      <p:cBhvr>
                                        <p:cTn id="48" dur="500"/>
                                        <p:tgtEl>
                                          <p:spTgt spid="17"/>
                                        </p:tgtEl>
                                      </p:cBhvr>
                                    </p:animEffect>
                                  </p:childTnLst>
                                </p:cTn>
                              </p:par>
                            </p:childTnLst>
                          </p:cTn>
                        </p:par>
                        <p:par>
                          <p:cTn id="49" fill="hold">
                            <p:stCondLst>
                              <p:cond delay="12500"/>
                            </p:stCondLst>
                            <p:childTnLst>
                              <p:par>
                                <p:cTn id="50" presetID="10" presetClass="entr" presetSubtype="0" fill="hold" grpId="0" nodeType="afterEffect">
                                  <p:stCondLst>
                                    <p:cond delay="1000"/>
                                  </p:stCondLst>
                                  <p:childTnLst>
                                    <p:set>
                                      <p:cBhvr>
                                        <p:cTn id="51" dur="1" fill="hold">
                                          <p:stCondLst>
                                            <p:cond delay="0"/>
                                          </p:stCondLst>
                                        </p:cTn>
                                        <p:tgtEl>
                                          <p:spTgt spid="18"/>
                                        </p:tgtEl>
                                        <p:attrNameLst>
                                          <p:attrName>style.visibility</p:attrName>
                                        </p:attrNameLst>
                                      </p:cBhvr>
                                      <p:to>
                                        <p:strVal val="visible"/>
                                      </p:to>
                                    </p:set>
                                    <p:animEffect transition="in" filter="fade">
                                      <p:cBhvr>
                                        <p:cTn id="52" dur="500"/>
                                        <p:tgtEl>
                                          <p:spTgt spid="18"/>
                                        </p:tgtEl>
                                      </p:cBhvr>
                                    </p:animEffect>
                                  </p:childTnLst>
                                </p:cTn>
                              </p:par>
                            </p:childTnLst>
                          </p:cTn>
                        </p:par>
                        <p:par>
                          <p:cTn id="53" fill="hold">
                            <p:stCondLst>
                              <p:cond delay="14000"/>
                            </p:stCondLst>
                            <p:childTnLst>
                              <p:par>
                                <p:cTn id="54" presetID="10" presetClass="entr" presetSubtype="0" fill="hold" grpId="0" nodeType="afterEffect">
                                  <p:stCondLst>
                                    <p:cond delay="1000"/>
                                  </p:stCondLst>
                                  <p:childTnLst>
                                    <p:set>
                                      <p:cBhvr>
                                        <p:cTn id="55" dur="1" fill="hold">
                                          <p:stCondLst>
                                            <p:cond delay="0"/>
                                          </p:stCondLst>
                                        </p:cTn>
                                        <p:tgtEl>
                                          <p:spTgt spid="19"/>
                                        </p:tgtEl>
                                        <p:attrNameLst>
                                          <p:attrName>style.visibility</p:attrName>
                                        </p:attrNameLst>
                                      </p:cBhvr>
                                      <p:to>
                                        <p:strVal val="visible"/>
                                      </p:to>
                                    </p:set>
                                    <p:animEffect transition="in" filter="fade">
                                      <p:cBhvr>
                                        <p:cTn id="56" dur="500"/>
                                        <p:tgtEl>
                                          <p:spTgt spid="19"/>
                                        </p:tgtEl>
                                      </p:cBhvr>
                                    </p:animEffect>
                                  </p:childTnLst>
                                </p:cTn>
                              </p:par>
                            </p:childTnLst>
                          </p:cTn>
                        </p:par>
                        <p:par>
                          <p:cTn id="57" fill="hold">
                            <p:stCondLst>
                              <p:cond delay="15500"/>
                            </p:stCondLst>
                            <p:childTnLst>
                              <p:par>
                                <p:cTn id="58" presetID="10" presetClass="entr" presetSubtype="0" fill="hold" grpId="0" nodeType="afterEffect">
                                  <p:stCondLst>
                                    <p:cond delay="1000"/>
                                  </p:stCondLst>
                                  <p:childTnLst>
                                    <p:set>
                                      <p:cBhvr>
                                        <p:cTn id="59" dur="1" fill="hold">
                                          <p:stCondLst>
                                            <p:cond delay="0"/>
                                          </p:stCondLst>
                                        </p:cTn>
                                        <p:tgtEl>
                                          <p:spTgt spid="20"/>
                                        </p:tgtEl>
                                        <p:attrNameLst>
                                          <p:attrName>style.visibility</p:attrName>
                                        </p:attrNameLst>
                                      </p:cBhvr>
                                      <p:to>
                                        <p:strVal val="visible"/>
                                      </p:to>
                                    </p:set>
                                    <p:animEffect transition="in" filter="fade">
                                      <p:cBhvr>
                                        <p:cTn id="60"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0" y="2125663"/>
            <a:ext cx="11887200" cy="1831975"/>
          </a:xfrm>
        </p:spPr>
        <p:txBody>
          <a:bodyPr/>
          <a:lstStyle/>
          <a:p>
            <a:r>
              <a:rPr lang="en-US" sz="8800" dirty="0"/>
              <a:t>The problem is events.</a:t>
            </a:r>
            <a:br>
              <a:rPr lang="en-US" sz="8800" dirty="0"/>
            </a:br>
            <a:r>
              <a:rPr lang="en-US" sz="8800" dirty="0"/>
              <a:t>They’re not going away.</a:t>
            </a:r>
          </a:p>
        </p:txBody>
      </p:sp>
    </p:spTree>
    <p:extLst>
      <p:ext uri="{BB962C8B-B14F-4D97-AF65-F5344CB8AC3E}">
        <p14:creationId xmlns:p14="http://schemas.microsoft.com/office/powerpoint/2010/main" val="2270113271"/>
      </p:ext>
    </p:extLst>
  </p:cSld>
  <p:clrMapOvr>
    <a:masterClrMapping/>
  </p:clrMapOvr>
  <mc:AlternateContent xmlns:mc="http://schemas.openxmlformats.org/markup-compatibility/2006" xmlns:p15="http://schemas.microsoft.com/office/powerpoint/2012/main">
    <mc:Choice Requires="p15">
      <p:transition spd="slow">
        <p15:prstTrans prst="fracture"/>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4294967295"/>
          </p:nvPr>
        </p:nvSpPr>
        <p:spPr>
          <a:xfrm>
            <a:off x="350837" y="1516062"/>
            <a:ext cx="11887200" cy="4893647"/>
          </a:xfrm>
          <a:prstGeom prst="rect">
            <a:avLst/>
          </a:prstGeom>
        </p:spPr>
        <p:txBody>
          <a:bodyPr/>
          <a:lstStyle/>
          <a:p>
            <a:endParaRPr lang="en-US" sz="3200" dirty="0">
              <a:solidFill>
                <a:schemeClr val="tx1"/>
              </a:solidFill>
            </a:endParaRPr>
          </a:p>
          <a:p>
            <a:pPr marL="0" indent="0">
              <a:buNone/>
            </a:pPr>
            <a:r>
              <a:rPr lang="en-US" sz="3600" dirty="0" err="1">
                <a:solidFill>
                  <a:schemeClr val="accent2">
                    <a:lumMod val="60000"/>
                    <a:lumOff val="40000"/>
                  </a:schemeClr>
                </a:solidFill>
              </a:rPr>
              <a:t>Async</a:t>
            </a:r>
            <a:r>
              <a:rPr lang="en-US" sz="3600" dirty="0">
                <a:solidFill>
                  <a:schemeClr val="accent2">
                    <a:lumMod val="60000"/>
                    <a:lumOff val="40000"/>
                  </a:schemeClr>
                </a:solidFill>
              </a:rPr>
              <a:t> void</a:t>
            </a:r>
            <a:r>
              <a:rPr lang="en-US" sz="3600" dirty="0">
                <a:solidFill>
                  <a:schemeClr val="tx1"/>
                </a:solidFill>
              </a:rPr>
              <a:t> is only for top-level event handlers.</a:t>
            </a:r>
          </a:p>
          <a:p>
            <a:pPr marL="0" indent="0">
              <a:buNone/>
            </a:pPr>
            <a:endParaRPr lang="en-US" sz="3600" dirty="0">
              <a:solidFill>
                <a:schemeClr val="tx1"/>
              </a:solidFill>
            </a:endParaRPr>
          </a:p>
          <a:p>
            <a:pPr marL="0" indent="0">
              <a:buNone/>
            </a:pPr>
            <a:r>
              <a:rPr lang="en-US" sz="3600" dirty="0">
                <a:solidFill>
                  <a:schemeClr val="tx1"/>
                </a:solidFill>
              </a:rPr>
              <a:t>Use the </a:t>
            </a:r>
            <a:r>
              <a:rPr lang="en-US" sz="3600" dirty="0" err="1">
                <a:solidFill>
                  <a:schemeClr val="tx1"/>
                </a:solidFill>
              </a:rPr>
              <a:t>threadpool</a:t>
            </a:r>
            <a:r>
              <a:rPr lang="en-US" sz="3600" dirty="0">
                <a:solidFill>
                  <a:schemeClr val="tx1"/>
                </a:solidFill>
              </a:rPr>
              <a:t> for </a:t>
            </a:r>
            <a:r>
              <a:rPr lang="en-US" sz="3600" dirty="0">
                <a:solidFill>
                  <a:schemeClr val="bg2">
                    <a:lumMod val="25000"/>
                    <a:lumOff val="75000"/>
                  </a:schemeClr>
                </a:solidFill>
              </a:rPr>
              <a:t>CPU-bound</a:t>
            </a:r>
            <a:r>
              <a:rPr lang="en-US" sz="3600" dirty="0">
                <a:solidFill>
                  <a:schemeClr val="tx1"/>
                </a:solidFill>
              </a:rPr>
              <a:t> code, but not </a:t>
            </a:r>
            <a:r>
              <a:rPr lang="en-US" sz="3600" dirty="0">
                <a:solidFill>
                  <a:schemeClr val="bg2">
                    <a:lumMod val="25000"/>
                    <a:lumOff val="75000"/>
                  </a:schemeClr>
                </a:solidFill>
              </a:rPr>
              <a:t>IO-bound</a:t>
            </a:r>
            <a:r>
              <a:rPr lang="en-US" sz="3600" dirty="0">
                <a:solidFill>
                  <a:schemeClr val="tx1"/>
                </a:solidFill>
              </a:rPr>
              <a:t>.</a:t>
            </a:r>
          </a:p>
          <a:p>
            <a:pPr marL="0" indent="0">
              <a:buNone/>
            </a:pPr>
            <a:endParaRPr lang="en-US" sz="3600" dirty="0">
              <a:solidFill>
                <a:schemeClr val="tx1"/>
              </a:solidFill>
            </a:endParaRPr>
          </a:p>
          <a:p>
            <a:pPr marL="0" indent="0">
              <a:buNone/>
            </a:pPr>
            <a:r>
              <a:rPr lang="en-US" sz="3600" dirty="0">
                <a:solidFill>
                  <a:schemeClr val="tx1"/>
                </a:solidFill>
              </a:rPr>
              <a:t>Use </a:t>
            </a:r>
            <a:r>
              <a:rPr lang="en-US" sz="3600" dirty="0" err="1">
                <a:solidFill>
                  <a:schemeClr val="tx1"/>
                </a:solidFill>
              </a:rPr>
              <a:t>TaskCompletionSource</a:t>
            </a:r>
            <a:r>
              <a:rPr lang="en-US" sz="3600" dirty="0">
                <a:solidFill>
                  <a:schemeClr val="tx1"/>
                </a:solidFill>
              </a:rPr>
              <a:t> to wrap Tasks around </a:t>
            </a:r>
            <a:r>
              <a:rPr lang="en-US" sz="3600" dirty="0">
                <a:solidFill>
                  <a:schemeClr val="accent4">
                    <a:lumMod val="40000"/>
                    <a:lumOff val="60000"/>
                  </a:schemeClr>
                </a:solidFill>
              </a:rPr>
              <a:t>events</a:t>
            </a:r>
            <a:r>
              <a:rPr lang="en-US" sz="3600" dirty="0">
                <a:solidFill>
                  <a:schemeClr val="tx1"/>
                </a:solidFill>
              </a:rPr>
              <a:t>.</a:t>
            </a:r>
          </a:p>
          <a:p>
            <a:pPr marL="0" indent="0">
              <a:buNone/>
            </a:pPr>
            <a:endParaRPr lang="en-US" sz="3600" dirty="0">
              <a:solidFill>
                <a:schemeClr val="tx1"/>
              </a:solidFill>
            </a:endParaRPr>
          </a:p>
          <a:p>
            <a:pPr marL="0" indent="0">
              <a:buNone/>
            </a:pPr>
            <a:r>
              <a:rPr lang="en-US" sz="3600" dirty="0">
                <a:solidFill>
                  <a:schemeClr val="tx1"/>
                </a:solidFill>
              </a:rPr>
              <a:t>Libraries </a:t>
            </a:r>
            <a:r>
              <a:rPr lang="en-US" sz="3600" dirty="0">
                <a:solidFill>
                  <a:schemeClr val="accent5">
                    <a:lumMod val="40000"/>
                    <a:lumOff val="60000"/>
                  </a:schemeClr>
                </a:solidFill>
              </a:rPr>
              <a:t>shouldn't lie</a:t>
            </a:r>
            <a:r>
              <a:rPr lang="en-US" sz="3600" dirty="0">
                <a:solidFill>
                  <a:schemeClr val="tx1"/>
                </a:solidFill>
              </a:rPr>
              <a:t>, and should be chunky.</a:t>
            </a:r>
          </a:p>
        </p:txBody>
      </p:sp>
      <p:sp>
        <p:nvSpPr>
          <p:cNvPr id="4" name="Title 3"/>
          <p:cNvSpPr>
            <a:spLocks noGrp="1"/>
          </p:cNvSpPr>
          <p:nvPr>
            <p:ph type="title"/>
          </p:nvPr>
        </p:nvSpPr>
        <p:spPr/>
        <p:txBody>
          <a:bodyPr/>
          <a:lstStyle/>
          <a:p>
            <a:r>
              <a:rPr lang="en-US" dirty="0"/>
              <a:t>Key Takeaways</a:t>
            </a:r>
          </a:p>
        </p:txBody>
      </p:sp>
    </p:spTree>
    <p:extLst>
      <p:ext uri="{BB962C8B-B14F-4D97-AF65-F5344CB8AC3E}">
        <p14:creationId xmlns:p14="http://schemas.microsoft.com/office/powerpoint/2010/main" val="2658936916"/>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Async</a:t>
            </a:r>
            <a:r>
              <a:rPr lang="en-US" dirty="0"/>
              <a:t> over events</a:t>
            </a:r>
          </a:p>
        </p:txBody>
      </p:sp>
      <p:sp>
        <p:nvSpPr>
          <p:cNvPr id="6" name="Rectangle 5"/>
          <p:cNvSpPr/>
          <p:nvPr/>
        </p:nvSpPr>
        <p:spPr bwMode="auto">
          <a:xfrm>
            <a:off x="-11113" y="1211262"/>
            <a:ext cx="12447588" cy="5791200"/>
          </a:xfrm>
          <a:prstGeom prst="rect">
            <a:avLst/>
          </a:prstGeom>
          <a:blipFill dpi="0" rotWithShape="1">
            <a:blip r:embed="rId3"/>
            <a:srcRect/>
            <a:stretch>
              <a:fillRect t="-26042" b="-14474"/>
            </a:stretch>
          </a:bli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743902325"/>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Async</a:t>
            </a:r>
            <a:r>
              <a:rPr lang="en-US" dirty="0"/>
              <a:t> over events</a:t>
            </a:r>
          </a:p>
        </p:txBody>
      </p:sp>
      <p:sp>
        <p:nvSpPr>
          <p:cNvPr id="7" name="Text Placeholder 2"/>
          <p:cNvSpPr txBox="1">
            <a:spLocks/>
          </p:cNvSpPr>
          <p:nvPr/>
        </p:nvSpPr>
        <p:spPr>
          <a:xfrm>
            <a:off x="274637" y="1214437"/>
            <a:ext cx="11887199" cy="5635626"/>
          </a:xfrm>
          <a:prstGeom prst="rect">
            <a:avLst/>
          </a:prstGeom>
          <a:noFill/>
        </p:spPr>
        <p:txBody>
          <a:bodyPr vert="horz" wrap="square" lIns="146304" tIns="91440" rIns="146304" bIns="91440" rtlCol="0">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3300" kern="1200" spc="0" baseline="0">
                <a:gradFill>
                  <a:gsLst>
                    <a:gs pos="1250">
                      <a:srgbClr val="000000"/>
                    </a:gs>
                    <a:gs pos="100000">
                      <a:srgbClr val="000000"/>
                    </a:gs>
                  </a:gsLst>
                  <a:lin ang="5400000" scaled="0"/>
                </a:gradFill>
                <a:latin typeface="Segoe UI" pitchFamily="34" charset="0"/>
                <a:ea typeface="+mn-ea"/>
                <a:cs typeface="Segoe UI" pitchFamily="34" charset="0"/>
              </a:defRPr>
            </a:lvl1pPr>
            <a:lvl2pPr marL="346553"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kern="1200" spc="0" baseline="0">
                <a:gradFill>
                  <a:gsLst>
                    <a:gs pos="1250">
                      <a:srgbClr val="000000"/>
                    </a:gs>
                    <a:gs pos="100000">
                      <a:srgbClr val="000000"/>
                    </a:gs>
                  </a:gsLst>
                  <a:lin ang="5400000" scaled="0"/>
                </a:gradFill>
                <a:latin typeface="Segoe UI" pitchFamily="34" charset="0"/>
                <a:ea typeface="+mn-ea"/>
                <a:cs typeface="Segoe UI" pitchFamily="34" charset="0"/>
              </a:defRPr>
            </a:lvl2pPr>
            <a:lvl3pPr marL="584607"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rgbClr val="000000"/>
                    </a:gs>
                    <a:gs pos="100000">
                      <a:srgbClr val="000000"/>
                    </a:gs>
                  </a:gsLst>
                  <a:lin ang="5400000" scaled="0"/>
                </a:gradFill>
                <a:latin typeface="Segoe UI" pitchFamily="34" charset="0"/>
                <a:ea typeface="+mn-ea"/>
                <a:cs typeface="Segoe UI" pitchFamily="34" charset="0"/>
              </a:defRPr>
            </a:lvl3pPr>
            <a:lvl4pPr marL="814563"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rgbClr val="000000"/>
                    </a:gs>
                    <a:gs pos="100000">
                      <a:srgbClr val="000000"/>
                    </a:gs>
                  </a:gsLst>
                  <a:lin ang="5400000" scaled="0"/>
                </a:gradFill>
                <a:latin typeface="Segoe UI" pitchFamily="34" charset="0"/>
                <a:ea typeface="+mn-ea"/>
                <a:cs typeface="Segoe UI" pitchFamily="34" charset="0"/>
              </a:defRPr>
            </a:lvl4pPr>
            <a:lvl5pPr marL="1050997"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rgbClr val="000000"/>
                    </a:gs>
                    <a:gs pos="100000">
                      <a:srgbClr val="000000"/>
                    </a:gs>
                  </a:gsLst>
                  <a:lin ang="5400000" scaled="0"/>
                </a:gradFill>
                <a:latin typeface="Segoe UI" pitchFamily="34" charset="0"/>
                <a:ea typeface="+mn-ea"/>
                <a:cs typeface="Segoe UI"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800" dirty="0">
              <a:solidFill>
                <a:srgbClr val="000000"/>
              </a:solidFill>
              <a:highlight>
                <a:srgbClr val="FFFFFF"/>
              </a:highlight>
              <a:latin typeface="Consolas" panose="020B0609020204030204" pitchFamily="49" charset="0"/>
            </a:endParaRPr>
          </a:p>
          <a:p>
            <a:r>
              <a:rPr lang="en-US" sz="1800" dirty="0">
                <a:solidFill>
                  <a:srgbClr val="0000FF"/>
                </a:solidFill>
                <a:highlight>
                  <a:srgbClr val="FFFFFF"/>
                </a:highlight>
                <a:latin typeface="Consolas" panose="020B0609020204030204" pitchFamily="49" charset="0"/>
              </a:rPr>
              <a:t>Protected</a:t>
            </a:r>
            <a:r>
              <a:rPr lang="en-US" sz="1800" dirty="0">
                <a:solidFill>
                  <a:srgbClr val="000000"/>
                </a:solidFill>
                <a:highlight>
                  <a:srgbClr val="FFFFFF"/>
                </a:highlight>
                <a:latin typeface="Consolas" panose="020B0609020204030204" pitchFamily="49" charset="0"/>
              </a:rPr>
              <a:t> </a:t>
            </a:r>
            <a:r>
              <a:rPr lang="en-US" sz="1800" dirty="0" err="1">
                <a:solidFill>
                  <a:srgbClr val="0000FF"/>
                </a:solidFill>
                <a:highlight>
                  <a:srgbClr val="FFFFFF"/>
                </a:highlight>
                <a:latin typeface="Consolas" panose="020B0609020204030204" pitchFamily="49" charset="0"/>
              </a:rPr>
              <a:t>Async</a:t>
            </a:r>
            <a:r>
              <a:rPr lang="en-US" sz="1800" dirty="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Sub</a:t>
            </a:r>
            <a:r>
              <a:rPr lang="en-US" sz="1800" dirty="0">
                <a:solidFill>
                  <a:srgbClr val="000000"/>
                </a:solidFill>
                <a:highlight>
                  <a:srgbClr val="FFFFFF"/>
                </a:highlight>
                <a:latin typeface="Consolas" panose="020B0609020204030204" pitchFamily="49" charset="0"/>
              </a:rPr>
              <a:t> </a:t>
            </a:r>
            <a:r>
              <a:rPr lang="en-US" sz="1800" dirty="0" err="1">
                <a:solidFill>
                  <a:srgbClr val="000000"/>
                </a:solidFill>
                <a:highlight>
                  <a:srgbClr val="FFFFFF"/>
                </a:highlight>
                <a:latin typeface="Consolas" panose="020B0609020204030204" pitchFamily="49" charset="0"/>
              </a:rPr>
              <a:t>OnPointerPressed</a:t>
            </a:r>
            <a:r>
              <a:rPr lang="en-US" sz="1800" dirty="0">
                <a:solidFill>
                  <a:srgbClr val="000000"/>
                </a:solidFill>
                <a:highlight>
                  <a:srgbClr val="FFFFFF"/>
                </a:highlight>
                <a:latin typeface="Consolas" panose="020B0609020204030204" pitchFamily="49" charset="0"/>
              </a:rPr>
              <a:t>(e </a:t>
            </a:r>
            <a:r>
              <a:rPr lang="en-US" sz="1800" dirty="0">
                <a:solidFill>
                  <a:srgbClr val="0000FF"/>
                </a:solidFill>
                <a:highlight>
                  <a:srgbClr val="FFFFFF"/>
                </a:highlight>
                <a:latin typeface="Consolas" panose="020B0609020204030204" pitchFamily="49" charset="0"/>
              </a:rPr>
              <a:t>As</a:t>
            </a:r>
            <a:r>
              <a:rPr lang="en-US" sz="1800" dirty="0">
                <a:solidFill>
                  <a:srgbClr val="000000"/>
                </a:solidFill>
                <a:highlight>
                  <a:srgbClr val="FFFFFF"/>
                </a:highlight>
                <a:latin typeface="Consolas" panose="020B0609020204030204" pitchFamily="49" charset="0"/>
              </a:rPr>
              <a:t> </a:t>
            </a:r>
            <a:r>
              <a:rPr lang="en-US" sz="1800" dirty="0" err="1">
                <a:solidFill>
                  <a:srgbClr val="2B91AF"/>
                </a:solidFill>
                <a:highlight>
                  <a:srgbClr val="FFFFFF"/>
                </a:highlight>
                <a:latin typeface="Consolas" panose="020B0609020204030204" pitchFamily="49" charset="0"/>
              </a:rPr>
              <a:t>PointerRoutedEventArgs</a:t>
            </a:r>
            <a:r>
              <a:rPr lang="en-US" sz="1800" dirty="0">
                <a:solidFill>
                  <a:srgbClr val="000000"/>
                </a:solidFill>
                <a:highlight>
                  <a:srgbClr val="FFFFFF"/>
                </a:highlight>
                <a:latin typeface="Consolas" panose="020B0609020204030204" pitchFamily="49" charset="0"/>
              </a:rPr>
              <a:t>)</a:t>
            </a:r>
          </a:p>
          <a:p>
            <a:r>
              <a:rPr lang="en-US" sz="1800" dirty="0">
                <a:solidFill>
                  <a:srgbClr val="008000"/>
                </a:solidFill>
                <a:highlight>
                  <a:srgbClr val="FFFFFF"/>
                </a:highlight>
                <a:latin typeface="Consolas" panose="020B0609020204030204" pitchFamily="49" charset="0"/>
              </a:rPr>
              <a:t>   ' Let user drag the apple</a:t>
            </a:r>
            <a:endParaRPr lang="en-US" sz="1800" dirty="0">
              <a:solidFill>
                <a:srgbClr val="000000"/>
              </a:solidFill>
              <a:highlight>
                <a:srgbClr val="FFFFFF"/>
              </a:highlight>
              <a:latin typeface="Consolas" panose="020B0609020204030204" pitchFamily="49" charset="0"/>
            </a:endParaRPr>
          </a:p>
          <a:p>
            <a:r>
              <a:rPr lang="en-US" sz="1800" dirty="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Dim</a:t>
            </a:r>
            <a:r>
              <a:rPr lang="en-US" sz="1800" dirty="0">
                <a:solidFill>
                  <a:srgbClr val="000000"/>
                </a:solidFill>
                <a:highlight>
                  <a:srgbClr val="FFFFFF"/>
                </a:highlight>
                <a:latin typeface="Consolas" panose="020B0609020204030204" pitchFamily="49" charset="0"/>
              </a:rPr>
              <a:t> apple = </a:t>
            </a:r>
            <a:r>
              <a:rPr lang="en-US" sz="1800" dirty="0" err="1">
                <a:solidFill>
                  <a:srgbClr val="0000FF"/>
                </a:solidFill>
                <a:highlight>
                  <a:srgbClr val="FFFFFF"/>
                </a:highlight>
                <a:latin typeface="Consolas" panose="020B0609020204030204" pitchFamily="49" charset="0"/>
              </a:rPr>
              <a:t>CType</a:t>
            </a:r>
            <a:r>
              <a:rPr lang="en-US" sz="1800" dirty="0">
                <a:solidFill>
                  <a:srgbClr val="000000"/>
                </a:solidFill>
                <a:highlight>
                  <a:srgbClr val="FFFFFF"/>
                </a:highlight>
                <a:latin typeface="Consolas" panose="020B0609020204030204" pitchFamily="49" charset="0"/>
              </a:rPr>
              <a:t>(</a:t>
            </a:r>
            <a:r>
              <a:rPr lang="en-US" sz="1800" dirty="0" err="1">
                <a:solidFill>
                  <a:srgbClr val="000000"/>
                </a:solidFill>
                <a:highlight>
                  <a:srgbClr val="FFFFFF"/>
                </a:highlight>
                <a:latin typeface="Consolas" panose="020B0609020204030204" pitchFamily="49" charset="0"/>
              </a:rPr>
              <a:t>e.OriginalSource</a:t>
            </a:r>
            <a:r>
              <a:rPr lang="en-US" sz="1800" dirty="0">
                <a:solidFill>
                  <a:srgbClr val="000000"/>
                </a:solidFill>
                <a:highlight>
                  <a:srgbClr val="FFFFFF"/>
                </a:highlight>
                <a:latin typeface="Consolas" panose="020B0609020204030204" pitchFamily="49" charset="0"/>
              </a:rPr>
              <a:t>, </a:t>
            </a:r>
            <a:r>
              <a:rPr lang="en-US" sz="1800" dirty="0">
                <a:solidFill>
                  <a:srgbClr val="2B91AF"/>
                </a:solidFill>
                <a:highlight>
                  <a:srgbClr val="FFFFFF"/>
                </a:highlight>
                <a:latin typeface="Consolas" panose="020B0609020204030204" pitchFamily="49" charset="0"/>
              </a:rPr>
              <a:t>Image</a:t>
            </a:r>
            <a:r>
              <a:rPr lang="en-US" sz="1800" dirty="0">
                <a:solidFill>
                  <a:srgbClr val="000000"/>
                </a:solidFill>
                <a:highlight>
                  <a:srgbClr val="FFFFFF"/>
                </a:highlight>
                <a:latin typeface="Consolas" panose="020B0609020204030204" pitchFamily="49" charset="0"/>
              </a:rPr>
              <a:t>)</a:t>
            </a:r>
          </a:p>
          <a:p>
            <a:r>
              <a:rPr lang="en-US" sz="1800" dirty="0">
                <a:solidFill>
                  <a:srgbClr val="0000FF"/>
                </a:solidFill>
                <a:highlight>
                  <a:srgbClr val="FFFFFF"/>
                </a:highlight>
                <a:latin typeface="Consolas" panose="020B0609020204030204" pitchFamily="49" charset="0"/>
              </a:rPr>
              <a:t>    Dim</a:t>
            </a:r>
            <a:r>
              <a:rPr lang="en-US" sz="1800" dirty="0">
                <a:solidFill>
                  <a:srgbClr val="000000"/>
                </a:solidFill>
                <a:highlight>
                  <a:srgbClr val="FFFFFF"/>
                </a:highlight>
                <a:latin typeface="Consolas" panose="020B0609020204030204" pitchFamily="49" charset="0"/>
              </a:rPr>
              <a:t> </a:t>
            </a:r>
            <a:r>
              <a:rPr lang="en-US" sz="1800" dirty="0" err="1">
                <a:solidFill>
                  <a:srgbClr val="000000"/>
                </a:solidFill>
                <a:highlight>
                  <a:srgbClr val="FFFFFF"/>
                </a:highlight>
                <a:latin typeface="Consolas" panose="020B0609020204030204" pitchFamily="49" charset="0"/>
              </a:rPr>
              <a:t>endpt</a:t>
            </a:r>
            <a:r>
              <a:rPr lang="en-US" sz="1800" dirty="0">
                <a:solidFill>
                  <a:srgbClr val="000000"/>
                </a:solidFill>
                <a:highlight>
                  <a:srgbClr val="FFFFFF"/>
                </a:highlight>
                <a:latin typeface="Consolas" panose="020B0609020204030204" pitchFamily="49" charset="0"/>
              </a:rPr>
              <a:t> = </a:t>
            </a:r>
            <a:r>
              <a:rPr lang="en-US" sz="1800" dirty="0">
                <a:solidFill>
                  <a:srgbClr val="0000FF"/>
                </a:solidFill>
                <a:highlight>
                  <a:srgbClr val="FFFFFF"/>
                </a:highlight>
                <a:latin typeface="Consolas" panose="020B0609020204030204" pitchFamily="49" charset="0"/>
              </a:rPr>
              <a:t>Await</a:t>
            </a:r>
            <a:r>
              <a:rPr lang="en-US" sz="1800" dirty="0">
                <a:solidFill>
                  <a:srgbClr val="000000"/>
                </a:solidFill>
                <a:highlight>
                  <a:srgbClr val="FFFFFF"/>
                </a:highlight>
                <a:latin typeface="Consolas" panose="020B0609020204030204" pitchFamily="49" charset="0"/>
              </a:rPr>
              <a:t> </a:t>
            </a:r>
            <a:r>
              <a:rPr lang="en-US" sz="1800" dirty="0" err="1">
                <a:solidFill>
                  <a:srgbClr val="000000"/>
                </a:solidFill>
                <a:effectLst>
                  <a:glow rad="381000">
                    <a:srgbClr val="FFFF00"/>
                  </a:glow>
                </a:effectLst>
                <a:highlight>
                  <a:srgbClr val="FFFFFF"/>
                </a:highlight>
                <a:latin typeface="Consolas" panose="020B0609020204030204" pitchFamily="49" charset="0"/>
              </a:rPr>
              <a:t>DragAsync</a:t>
            </a:r>
            <a:r>
              <a:rPr lang="en-US" sz="1800" dirty="0">
                <a:solidFill>
                  <a:srgbClr val="000000"/>
                </a:solidFill>
                <a:highlight>
                  <a:srgbClr val="FFFFFF"/>
                </a:highlight>
                <a:latin typeface="Consolas" panose="020B0609020204030204" pitchFamily="49" charset="0"/>
              </a:rPr>
              <a:t>(apple)</a:t>
            </a:r>
          </a:p>
          <a:p>
            <a:r>
              <a:rPr lang="en-US" sz="1800" dirty="0">
                <a:solidFill>
                  <a:srgbClr val="0000FF"/>
                </a:solidFill>
                <a:highlight>
                  <a:srgbClr val="FFFFFF"/>
                </a:highlight>
                <a:latin typeface="Consolas" panose="020B0609020204030204" pitchFamily="49" charset="0"/>
              </a:rPr>
              <a:t>    If</a:t>
            </a:r>
            <a:r>
              <a:rPr lang="en-US" sz="1800" dirty="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Not</a:t>
            </a:r>
            <a:r>
              <a:rPr lang="en-US" sz="1800" dirty="0">
                <a:solidFill>
                  <a:srgbClr val="000000"/>
                </a:solidFill>
                <a:highlight>
                  <a:srgbClr val="FFFFFF"/>
                </a:highlight>
                <a:latin typeface="Consolas" panose="020B0609020204030204" pitchFamily="49" charset="0"/>
              </a:rPr>
              <a:t> </a:t>
            </a:r>
            <a:r>
              <a:rPr lang="en-US" sz="1800" dirty="0" err="1">
                <a:solidFill>
                  <a:srgbClr val="2B91AF"/>
                </a:solidFill>
                <a:highlight>
                  <a:srgbClr val="FFFFFF"/>
                </a:highlight>
                <a:latin typeface="Consolas" panose="020B0609020204030204" pitchFamily="49" charset="0"/>
              </a:rPr>
              <a:t>BasketCatchmentArea</a:t>
            </a:r>
            <a:r>
              <a:rPr lang="en-US" sz="1800" dirty="0" err="1">
                <a:solidFill>
                  <a:srgbClr val="000000"/>
                </a:solidFill>
                <a:highlight>
                  <a:srgbClr val="FFFFFF"/>
                </a:highlight>
                <a:latin typeface="Consolas" panose="020B0609020204030204" pitchFamily="49" charset="0"/>
              </a:rPr>
              <a:t>.Bounds.Contains</a:t>
            </a:r>
            <a:r>
              <a:rPr lang="en-US" sz="1800" dirty="0">
                <a:solidFill>
                  <a:srgbClr val="000000"/>
                </a:solidFill>
                <a:highlight>
                  <a:srgbClr val="FFFFFF"/>
                </a:highlight>
                <a:latin typeface="Consolas" panose="020B0609020204030204" pitchFamily="49" charset="0"/>
              </a:rPr>
              <a:t>(</a:t>
            </a:r>
            <a:r>
              <a:rPr lang="en-US" sz="1800" dirty="0" err="1">
                <a:solidFill>
                  <a:srgbClr val="000000"/>
                </a:solidFill>
                <a:highlight>
                  <a:srgbClr val="FFFFFF"/>
                </a:highlight>
                <a:latin typeface="Consolas" panose="020B0609020204030204" pitchFamily="49" charset="0"/>
              </a:rPr>
              <a:t>endpt</a:t>
            </a:r>
            <a:r>
              <a:rPr lang="en-US" sz="1800" dirty="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Then</a:t>
            </a:r>
            <a:r>
              <a:rPr lang="en-US" sz="1800" dirty="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Return</a:t>
            </a:r>
            <a:endParaRPr lang="en-US" sz="1800" dirty="0">
              <a:solidFill>
                <a:srgbClr val="000000"/>
              </a:solidFill>
              <a:highlight>
                <a:srgbClr val="FFFFFF"/>
              </a:highlight>
              <a:latin typeface="Consolas" panose="020B0609020204030204" pitchFamily="49" charset="0"/>
            </a:endParaRPr>
          </a:p>
          <a:p>
            <a:endParaRPr lang="en-US" sz="1800" dirty="0">
              <a:solidFill>
                <a:srgbClr val="0000FF"/>
              </a:solidFill>
              <a:highlight>
                <a:srgbClr val="FFFFFF"/>
              </a:highlight>
              <a:latin typeface="Consolas" panose="020B0609020204030204" pitchFamily="49" charset="0"/>
            </a:endParaRPr>
          </a:p>
          <a:p>
            <a:r>
              <a:rPr lang="en-US" sz="1800" dirty="0">
                <a:solidFill>
                  <a:srgbClr val="008000"/>
                </a:solidFill>
                <a:highlight>
                  <a:srgbClr val="FFFFFF"/>
                </a:highlight>
                <a:latin typeface="Consolas" panose="020B0609020204030204" pitchFamily="49" charset="0"/>
              </a:rPr>
              <a:t>    ' Animate and sound for apple to whoosh into basket</a:t>
            </a:r>
          </a:p>
          <a:p>
            <a:r>
              <a:rPr lang="en-US" sz="1800" dirty="0">
                <a:solidFill>
                  <a:srgbClr val="0000FF"/>
                </a:solidFill>
                <a:highlight>
                  <a:srgbClr val="FFFFFF"/>
                </a:highlight>
                <a:latin typeface="Consolas" panose="020B0609020204030204" pitchFamily="49" charset="0"/>
              </a:rPr>
              <a:t>    Dim</a:t>
            </a:r>
            <a:r>
              <a:rPr lang="en-US" sz="1800" dirty="0">
                <a:solidFill>
                  <a:srgbClr val="000000"/>
                </a:solidFill>
                <a:highlight>
                  <a:srgbClr val="FFFFFF"/>
                </a:highlight>
                <a:latin typeface="Consolas" panose="020B0609020204030204" pitchFamily="49" charset="0"/>
              </a:rPr>
              <a:t> </a:t>
            </a:r>
            <a:r>
              <a:rPr lang="en-US" sz="1800" dirty="0" err="1">
                <a:solidFill>
                  <a:srgbClr val="000000"/>
                </a:solidFill>
                <a:highlight>
                  <a:srgbClr val="FFFFFF"/>
                </a:highlight>
                <a:latin typeface="Consolas" panose="020B0609020204030204" pitchFamily="49" charset="0"/>
              </a:rPr>
              <a:t>animateTask</a:t>
            </a:r>
            <a:r>
              <a:rPr lang="en-US" sz="1800" dirty="0">
                <a:solidFill>
                  <a:srgbClr val="000000"/>
                </a:solidFill>
                <a:highlight>
                  <a:srgbClr val="FFFFFF"/>
                </a:highlight>
                <a:latin typeface="Consolas" panose="020B0609020204030204" pitchFamily="49" charset="0"/>
              </a:rPr>
              <a:t> = </a:t>
            </a:r>
            <a:r>
              <a:rPr lang="en-US" sz="1800" dirty="0" err="1">
                <a:solidFill>
                  <a:srgbClr val="000000"/>
                </a:solidFill>
                <a:highlight>
                  <a:srgbClr val="FFFFFF"/>
                </a:highlight>
                <a:latin typeface="Consolas" panose="020B0609020204030204" pitchFamily="49" charset="0"/>
              </a:rPr>
              <a:t>AppleStoryboard.</a:t>
            </a:r>
            <a:r>
              <a:rPr lang="en-US" sz="1800" dirty="0" err="1">
                <a:solidFill>
                  <a:srgbClr val="000000"/>
                </a:solidFill>
                <a:effectLst>
                  <a:glow rad="381000">
                    <a:srgbClr val="FFFF00"/>
                  </a:glow>
                </a:effectLst>
                <a:highlight>
                  <a:srgbClr val="FFFFFF"/>
                </a:highlight>
                <a:latin typeface="Consolas" panose="020B0609020204030204" pitchFamily="49" charset="0"/>
              </a:rPr>
              <a:t>PlayAsync</a:t>
            </a:r>
            <a:r>
              <a:rPr lang="en-US" sz="1800" dirty="0">
                <a:solidFill>
                  <a:srgbClr val="000000"/>
                </a:solidFill>
                <a:highlight>
                  <a:srgbClr val="FFFFFF"/>
                </a:highlight>
                <a:latin typeface="Consolas" panose="020B0609020204030204" pitchFamily="49" charset="0"/>
              </a:rPr>
              <a:t>()</a:t>
            </a:r>
          </a:p>
          <a:p>
            <a:r>
              <a:rPr lang="en-US" sz="1800" dirty="0">
                <a:solidFill>
                  <a:srgbClr val="0000FF"/>
                </a:solidFill>
                <a:highlight>
                  <a:srgbClr val="FFFFFF"/>
                </a:highlight>
                <a:latin typeface="Consolas" panose="020B0609020204030204" pitchFamily="49" charset="0"/>
              </a:rPr>
              <a:t>    Dim</a:t>
            </a:r>
            <a:r>
              <a:rPr lang="en-US" sz="1800" dirty="0">
                <a:solidFill>
                  <a:srgbClr val="000000"/>
                </a:solidFill>
                <a:highlight>
                  <a:srgbClr val="FFFFFF"/>
                </a:highlight>
                <a:latin typeface="Consolas" panose="020B0609020204030204" pitchFamily="49" charset="0"/>
              </a:rPr>
              <a:t> </a:t>
            </a:r>
            <a:r>
              <a:rPr lang="en-US" sz="1800" dirty="0" err="1">
                <a:solidFill>
                  <a:srgbClr val="000000"/>
                </a:solidFill>
                <a:highlight>
                  <a:srgbClr val="FFFFFF"/>
                </a:highlight>
                <a:latin typeface="Consolas" panose="020B0609020204030204" pitchFamily="49" charset="0"/>
              </a:rPr>
              <a:t>soundTask</a:t>
            </a:r>
            <a:r>
              <a:rPr lang="en-US" sz="1800" dirty="0">
                <a:solidFill>
                  <a:srgbClr val="000000"/>
                </a:solidFill>
                <a:highlight>
                  <a:srgbClr val="FFFFFF"/>
                </a:highlight>
                <a:latin typeface="Consolas" panose="020B0609020204030204" pitchFamily="49" charset="0"/>
              </a:rPr>
              <a:t> = </a:t>
            </a:r>
            <a:r>
              <a:rPr lang="en-US" sz="1800" dirty="0" err="1">
                <a:solidFill>
                  <a:srgbClr val="000000"/>
                </a:solidFill>
                <a:highlight>
                  <a:srgbClr val="FFFFFF"/>
                </a:highlight>
                <a:latin typeface="Consolas" panose="020B0609020204030204" pitchFamily="49" charset="0"/>
              </a:rPr>
              <a:t>WhooshSound.PlayAsync</a:t>
            </a:r>
            <a:r>
              <a:rPr lang="en-US" sz="1800" dirty="0">
                <a:solidFill>
                  <a:srgbClr val="000000"/>
                </a:solidFill>
                <a:highlight>
                  <a:srgbClr val="FFFFFF"/>
                </a:highlight>
                <a:latin typeface="Consolas" panose="020B0609020204030204" pitchFamily="49" charset="0"/>
              </a:rPr>
              <a:t>()</a:t>
            </a:r>
          </a:p>
          <a:p>
            <a:r>
              <a:rPr lang="en-US" sz="1800" dirty="0">
                <a:solidFill>
                  <a:srgbClr val="0000FF"/>
                </a:solidFill>
                <a:highlight>
                  <a:srgbClr val="FFFFFF"/>
                </a:highlight>
                <a:latin typeface="Consolas" panose="020B0609020204030204" pitchFamily="49" charset="0"/>
              </a:rPr>
              <a:t>    Await</a:t>
            </a:r>
            <a:r>
              <a:rPr lang="en-US" sz="1800" dirty="0">
                <a:solidFill>
                  <a:srgbClr val="000000"/>
                </a:solidFill>
                <a:highlight>
                  <a:srgbClr val="FFFFFF"/>
                </a:highlight>
                <a:latin typeface="Consolas" panose="020B0609020204030204" pitchFamily="49" charset="0"/>
              </a:rPr>
              <a:t> </a:t>
            </a:r>
            <a:r>
              <a:rPr lang="en-US" sz="1800" dirty="0" err="1">
                <a:solidFill>
                  <a:srgbClr val="2B91AF"/>
                </a:solidFill>
                <a:effectLst>
                  <a:glow rad="381000">
                    <a:srgbClr val="FFFF00"/>
                  </a:glow>
                </a:effectLst>
                <a:highlight>
                  <a:srgbClr val="FFFFFF"/>
                </a:highlight>
                <a:latin typeface="Consolas" panose="020B0609020204030204" pitchFamily="49" charset="0"/>
              </a:rPr>
              <a:t>Task</a:t>
            </a:r>
            <a:r>
              <a:rPr lang="en-US" sz="1800" dirty="0" err="1">
                <a:solidFill>
                  <a:srgbClr val="000000"/>
                </a:solidFill>
                <a:effectLst>
                  <a:glow rad="381000">
                    <a:srgbClr val="FFFF00"/>
                  </a:glow>
                </a:effectLst>
                <a:highlight>
                  <a:srgbClr val="FFFFFF"/>
                </a:highlight>
                <a:latin typeface="Consolas" panose="020B0609020204030204" pitchFamily="49" charset="0"/>
              </a:rPr>
              <a:t>.WhenAll</a:t>
            </a:r>
            <a:r>
              <a:rPr lang="en-US" sz="1800" dirty="0">
                <a:solidFill>
                  <a:srgbClr val="000000"/>
                </a:solidFill>
                <a:highlight>
                  <a:srgbClr val="FFFFFF"/>
                </a:highlight>
                <a:latin typeface="Consolas" panose="020B0609020204030204" pitchFamily="49" charset="0"/>
              </a:rPr>
              <a:t>(</a:t>
            </a:r>
            <a:r>
              <a:rPr lang="en-US" sz="1800" dirty="0" err="1">
                <a:solidFill>
                  <a:srgbClr val="000000"/>
                </a:solidFill>
                <a:highlight>
                  <a:srgbClr val="FFFFFF"/>
                </a:highlight>
                <a:latin typeface="Consolas" panose="020B0609020204030204" pitchFamily="49" charset="0"/>
              </a:rPr>
              <a:t>animateTask</a:t>
            </a:r>
            <a:r>
              <a:rPr lang="en-US" sz="1800" dirty="0">
                <a:solidFill>
                  <a:srgbClr val="000000"/>
                </a:solidFill>
                <a:highlight>
                  <a:srgbClr val="FFFFFF"/>
                </a:highlight>
                <a:latin typeface="Consolas" panose="020B0609020204030204" pitchFamily="49" charset="0"/>
              </a:rPr>
              <a:t>, </a:t>
            </a:r>
            <a:r>
              <a:rPr lang="en-US" sz="1800" dirty="0" err="1">
                <a:solidFill>
                  <a:srgbClr val="000000"/>
                </a:solidFill>
                <a:highlight>
                  <a:srgbClr val="FFFFFF"/>
                </a:highlight>
                <a:latin typeface="Consolas" panose="020B0609020204030204" pitchFamily="49" charset="0"/>
              </a:rPr>
              <a:t>soundTask</a:t>
            </a:r>
            <a:r>
              <a:rPr lang="en-US" sz="1800" dirty="0">
                <a:solidFill>
                  <a:srgbClr val="000000"/>
                </a:solidFill>
                <a:highlight>
                  <a:srgbClr val="FFFFFF"/>
                </a:highlight>
                <a:latin typeface="Consolas" panose="020B0609020204030204" pitchFamily="49" charset="0"/>
              </a:rPr>
              <a:t>)</a:t>
            </a:r>
          </a:p>
          <a:p>
            <a:r>
              <a:rPr lang="en-US" sz="1800" dirty="0">
                <a:solidFill>
                  <a:srgbClr val="0000FF"/>
                </a:solidFill>
                <a:highlight>
                  <a:srgbClr val="FFFFFF"/>
                </a:highlight>
                <a:latin typeface="Consolas" panose="020B0609020204030204" pitchFamily="49" charset="0"/>
              </a:rPr>
              <a:t>    If</a:t>
            </a:r>
            <a:r>
              <a:rPr lang="en-US" sz="1800" dirty="0">
                <a:solidFill>
                  <a:srgbClr val="000000"/>
                </a:solidFill>
                <a:highlight>
                  <a:srgbClr val="FFFFFF"/>
                </a:highlight>
                <a:latin typeface="Consolas" panose="020B0609020204030204" pitchFamily="49" charset="0"/>
              </a:rPr>
              <a:t> </a:t>
            </a:r>
            <a:r>
              <a:rPr lang="en-US" sz="1800" dirty="0" err="1">
                <a:solidFill>
                  <a:srgbClr val="000000"/>
                </a:solidFill>
                <a:highlight>
                  <a:srgbClr val="FFFFFF"/>
                </a:highlight>
                <a:latin typeface="Consolas" panose="020B0609020204030204" pitchFamily="49" charset="0"/>
              </a:rPr>
              <a:t>FreeApples.Count</a:t>
            </a:r>
            <a:r>
              <a:rPr lang="en-US" sz="1800" dirty="0">
                <a:solidFill>
                  <a:srgbClr val="000000"/>
                </a:solidFill>
                <a:highlight>
                  <a:srgbClr val="FFFFFF"/>
                </a:highlight>
                <a:latin typeface="Consolas" panose="020B0609020204030204" pitchFamily="49" charset="0"/>
              </a:rPr>
              <a:t> = 0 </a:t>
            </a:r>
            <a:r>
              <a:rPr lang="en-US" sz="1800" dirty="0">
                <a:solidFill>
                  <a:srgbClr val="0000FF"/>
                </a:solidFill>
                <a:highlight>
                  <a:srgbClr val="FFFFFF"/>
                </a:highlight>
                <a:latin typeface="Consolas" panose="020B0609020204030204" pitchFamily="49" charset="0"/>
              </a:rPr>
              <a:t>Then Return </a:t>
            </a:r>
          </a:p>
          <a:p>
            <a:endParaRPr lang="en-US" sz="1800" dirty="0">
              <a:solidFill>
                <a:srgbClr val="0000FF"/>
              </a:solidFill>
              <a:highlight>
                <a:srgbClr val="FFFFFF"/>
              </a:highlight>
              <a:latin typeface="Consolas" panose="020B0609020204030204" pitchFamily="49" charset="0"/>
            </a:endParaRPr>
          </a:p>
          <a:p>
            <a:r>
              <a:rPr lang="en-US" sz="1800" dirty="0">
                <a:solidFill>
                  <a:srgbClr val="008000"/>
                </a:solidFill>
                <a:highlight>
                  <a:srgbClr val="FFFFFF"/>
                </a:highlight>
                <a:latin typeface="Consolas" panose="020B0609020204030204" pitchFamily="49" charset="0"/>
              </a:rPr>
              <a:t>    ' Show victory screen, and wait for user to click button</a:t>
            </a:r>
          </a:p>
          <a:p>
            <a:r>
              <a:rPr lang="en-US" sz="1800" dirty="0">
                <a:solidFill>
                  <a:srgbClr val="0000FF"/>
                </a:solidFill>
                <a:highlight>
                  <a:srgbClr val="FFFFFF"/>
                </a:highlight>
                <a:latin typeface="Consolas" panose="020B0609020204030204" pitchFamily="49" charset="0"/>
              </a:rPr>
              <a:t>    Await</a:t>
            </a:r>
            <a:r>
              <a:rPr lang="en-US" sz="1800" dirty="0">
                <a:solidFill>
                  <a:srgbClr val="000000"/>
                </a:solidFill>
                <a:highlight>
                  <a:srgbClr val="FFFFFF"/>
                </a:highlight>
                <a:latin typeface="Consolas" panose="020B0609020204030204" pitchFamily="49" charset="0"/>
              </a:rPr>
              <a:t> </a:t>
            </a:r>
            <a:r>
              <a:rPr lang="en-US" sz="1800" dirty="0" err="1">
                <a:solidFill>
                  <a:srgbClr val="000000"/>
                </a:solidFill>
                <a:highlight>
                  <a:srgbClr val="FFFFFF"/>
                </a:highlight>
                <a:latin typeface="Consolas" panose="020B0609020204030204" pitchFamily="49" charset="0"/>
              </a:rPr>
              <a:t>StartVictoryScreenAsync</a:t>
            </a:r>
            <a:r>
              <a:rPr lang="en-US" sz="1800" dirty="0">
                <a:solidFill>
                  <a:srgbClr val="000000"/>
                </a:solidFill>
                <a:highlight>
                  <a:srgbClr val="FFFFFF"/>
                </a:highlight>
                <a:latin typeface="Consolas" panose="020B0609020204030204" pitchFamily="49" charset="0"/>
              </a:rPr>
              <a:t>()</a:t>
            </a:r>
          </a:p>
          <a:p>
            <a:r>
              <a:rPr lang="en-US" sz="1800" dirty="0">
                <a:solidFill>
                  <a:srgbClr val="0000FF"/>
                </a:solidFill>
                <a:highlight>
                  <a:srgbClr val="FFFFFF"/>
                </a:highlight>
                <a:latin typeface="Consolas" panose="020B0609020204030204" pitchFamily="49" charset="0"/>
              </a:rPr>
              <a:t>    Await</a:t>
            </a:r>
            <a:r>
              <a:rPr lang="en-US" sz="1800" dirty="0">
                <a:solidFill>
                  <a:srgbClr val="000000"/>
                </a:solidFill>
                <a:highlight>
                  <a:srgbClr val="FFFFFF"/>
                </a:highlight>
                <a:latin typeface="Consolas" panose="020B0609020204030204" pitchFamily="49" charset="0"/>
              </a:rPr>
              <a:t> </a:t>
            </a:r>
            <a:r>
              <a:rPr lang="en-US" sz="1800" dirty="0" err="1">
                <a:solidFill>
                  <a:srgbClr val="000000"/>
                </a:solidFill>
                <a:effectLst>
                  <a:glow rad="381000">
                    <a:srgbClr val="FFFF00"/>
                  </a:glow>
                </a:effectLst>
                <a:highlight>
                  <a:srgbClr val="FFFFFF"/>
                </a:highlight>
                <a:latin typeface="Consolas" panose="020B0609020204030204" pitchFamily="49" charset="0"/>
              </a:rPr>
              <a:t>btnPlayAgain.WhenClicked</a:t>
            </a:r>
            <a:r>
              <a:rPr lang="en-US" sz="1800" dirty="0">
                <a:solidFill>
                  <a:srgbClr val="000000"/>
                </a:solidFill>
                <a:highlight>
                  <a:srgbClr val="FFFFFF"/>
                </a:highlight>
                <a:latin typeface="Consolas" panose="020B0609020204030204" pitchFamily="49" charset="0"/>
              </a:rPr>
              <a:t>()</a:t>
            </a:r>
          </a:p>
          <a:p>
            <a:r>
              <a:rPr lang="en-US" sz="1800" dirty="0">
                <a:solidFill>
                  <a:srgbClr val="000000"/>
                </a:solidFill>
                <a:highlight>
                  <a:srgbClr val="FFFFFF"/>
                </a:highlight>
                <a:latin typeface="Consolas" panose="020B0609020204030204" pitchFamily="49" charset="0"/>
              </a:rPr>
              <a:t>    </a:t>
            </a:r>
            <a:r>
              <a:rPr lang="en-US" sz="1800" dirty="0" err="1">
                <a:solidFill>
                  <a:srgbClr val="000000"/>
                </a:solidFill>
                <a:highlight>
                  <a:srgbClr val="FFFFFF"/>
                </a:highlight>
                <a:latin typeface="Consolas" panose="020B0609020204030204" pitchFamily="49" charset="0"/>
              </a:rPr>
              <a:t>OnStart</a:t>
            </a:r>
            <a:r>
              <a:rPr lang="en-US" sz="1800" dirty="0">
                <a:solidFill>
                  <a:srgbClr val="000000"/>
                </a:solidFill>
                <a:highlight>
                  <a:srgbClr val="FFFFFF"/>
                </a:highlight>
                <a:latin typeface="Consolas" panose="020B0609020204030204" pitchFamily="49" charset="0"/>
              </a:rPr>
              <a:t>()</a:t>
            </a:r>
          </a:p>
          <a:p>
            <a:r>
              <a:rPr lang="en-US" sz="1800" dirty="0">
                <a:solidFill>
                  <a:srgbClr val="0000FF"/>
                </a:solidFill>
                <a:highlight>
                  <a:srgbClr val="FFFFFF"/>
                </a:highlight>
                <a:latin typeface="Consolas" panose="020B0609020204030204" pitchFamily="49" charset="0"/>
              </a:rPr>
              <a:t>End</a:t>
            </a:r>
            <a:r>
              <a:rPr lang="en-US" sz="1800" dirty="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Sub</a:t>
            </a:r>
            <a:endParaRPr lang="en-US" sz="1800" dirty="0">
              <a:solidFill>
                <a:srgbClr val="000000"/>
              </a:solidFill>
              <a:highlight>
                <a:srgbClr val="FFFFFF"/>
              </a:highlight>
              <a:latin typeface="Consolas" panose="020B0609020204030204" pitchFamily="49" charset="0"/>
            </a:endParaRPr>
          </a:p>
        </p:txBody>
      </p:sp>
    </p:spTree>
    <p:extLst>
      <p:ext uri="{BB962C8B-B14F-4D97-AF65-F5344CB8AC3E}">
        <p14:creationId xmlns:p14="http://schemas.microsoft.com/office/powerpoint/2010/main" val="37129563"/>
      </p:ext>
    </p:extLst>
  </p:cSld>
  <p:clrMapOvr>
    <a:masterClrMapping/>
  </p:clrMapOvr>
  <p:transition>
    <p:pull dir="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2"/>
          <p:cNvSpPr txBox="1">
            <a:spLocks/>
          </p:cNvSpPr>
          <p:nvPr/>
        </p:nvSpPr>
        <p:spPr>
          <a:xfrm>
            <a:off x="274637" y="1214436"/>
            <a:ext cx="11887199" cy="5309146"/>
          </a:xfrm>
          <a:prstGeom prst="rect">
            <a:avLst/>
          </a:prstGeom>
          <a:noFill/>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3300" kern="1200" spc="0" baseline="0">
                <a:gradFill>
                  <a:gsLst>
                    <a:gs pos="1250">
                      <a:srgbClr val="000000"/>
                    </a:gs>
                    <a:gs pos="100000">
                      <a:srgbClr val="000000"/>
                    </a:gs>
                  </a:gsLst>
                  <a:lin ang="5400000" scaled="0"/>
                </a:gradFill>
                <a:latin typeface="Segoe UI" pitchFamily="34" charset="0"/>
                <a:ea typeface="+mn-ea"/>
                <a:cs typeface="Segoe UI" pitchFamily="34" charset="0"/>
              </a:defRPr>
            </a:lvl1pPr>
            <a:lvl2pPr marL="346553"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kern="1200" spc="0" baseline="0">
                <a:gradFill>
                  <a:gsLst>
                    <a:gs pos="1250">
                      <a:srgbClr val="000000"/>
                    </a:gs>
                    <a:gs pos="100000">
                      <a:srgbClr val="000000"/>
                    </a:gs>
                  </a:gsLst>
                  <a:lin ang="5400000" scaled="0"/>
                </a:gradFill>
                <a:latin typeface="Segoe UI" pitchFamily="34" charset="0"/>
                <a:ea typeface="+mn-ea"/>
                <a:cs typeface="Segoe UI" pitchFamily="34" charset="0"/>
              </a:defRPr>
            </a:lvl2pPr>
            <a:lvl3pPr marL="584607"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rgbClr val="000000"/>
                    </a:gs>
                    <a:gs pos="100000">
                      <a:srgbClr val="000000"/>
                    </a:gs>
                  </a:gsLst>
                  <a:lin ang="5400000" scaled="0"/>
                </a:gradFill>
                <a:latin typeface="Segoe UI" pitchFamily="34" charset="0"/>
                <a:ea typeface="+mn-ea"/>
                <a:cs typeface="Segoe UI" pitchFamily="34" charset="0"/>
              </a:defRPr>
            </a:lvl3pPr>
            <a:lvl4pPr marL="814563"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rgbClr val="000000"/>
                    </a:gs>
                    <a:gs pos="100000">
                      <a:srgbClr val="000000"/>
                    </a:gs>
                  </a:gsLst>
                  <a:lin ang="5400000" scaled="0"/>
                </a:gradFill>
                <a:latin typeface="Segoe UI" pitchFamily="34" charset="0"/>
                <a:ea typeface="+mn-ea"/>
                <a:cs typeface="Segoe UI" pitchFamily="34" charset="0"/>
              </a:defRPr>
            </a:lvl4pPr>
            <a:lvl5pPr marL="1050997"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rgbClr val="000000"/>
                    </a:gs>
                    <a:gs pos="100000">
                      <a:srgbClr val="000000"/>
                    </a:gs>
                  </a:gsLst>
                  <a:lin ang="5400000" scaled="0"/>
                </a:gradFill>
                <a:latin typeface="Segoe UI" pitchFamily="34" charset="0"/>
                <a:ea typeface="+mn-ea"/>
                <a:cs typeface="Segoe UI"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800" dirty="0">
              <a:solidFill>
                <a:srgbClr val="008000"/>
              </a:solidFill>
              <a:highlight>
                <a:srgbClr val="FFFFFF"/>
              </a:highlight>
              <a:latin typeface="Consolas" panose="020B0609020204030204" pitchFamily="49" charset="0"/>
            </a:endParaRPr>
          </a:p>
          <a:p>
            <a:r>
              <a:rPr lang="en-US" sz="1800" dirty="0">
                <a:solidFill>
                  <a:srgbClr val="008000"/>
                </a:solidFill>
                <a:highlight>
                  <a:srgbClr val="FFFFFF"/>
                </a:highlight>
                <a:latin typeface="Consolas" panose="020B0609020204030204" pitchFamily="49" charset="0"/>
              </a:rPr>
              <a:t>// Usage: await storyboard1.PlayAsync();</a:t>
            </a:r>
            <a:endParaRPr lang="en-US" sz="1800" dirty="0">
              <a:solidFill>
                <a:srgbClr val="000000"/>
              </a:solidFill>
              <a:highlight>
                <a:srgbClr val="FFFFFF"/>
              </a:highlight>
              <a:latin typeface="Consolas" panose="020B0609020204030204" pitchFamily="49" charset="0"/>
            </a:endParaRPr>
          </a:p>
          <a:p>
            <a:endParaRPr lang="en-US" sz="1800" dirty="0">
              <a:solidFill>
                <a:srgbClr val="000000"/>
              </a:solidFill>
              <a:highlight>
                <a:srgbClr val="FFFFFF"/>
              </a:highlight>
              <a:latin typeface="Consolas" panose="020B0609020204030204" pitchFamily="49" charset="0"/>
            </a:endParaRPr>
          </a:p>
          <a:p>
            <a:r>
              <a:rPr lang="en-US" sz="1800" dirty="0">
                <a:solidFill>
                  <a:srgbClr val="0000FF"/>
                </a:solidFill>
                <a:highlight>
                  <a:srgbClr val="FFFFFF"/>
                </a:highlight>
                <a:latin typeface="Consolas" panose="020B0609020204030204" pitchFamily="49" charset="0"/>
              </a:rPr>
              <a:t>public</a:t>
            </a:r>
            <a:r>
              <a:rPr lang="en-US" sz="1800" dirty="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static</a:t>
            </a:r>
            <a:r>
              <a:rPr lang="en-US" sz="1800" dirty="0">
                <a:solidFill>
                  <a:srgbClr val="000000"/>
                </a:solidFill>
                <a:highlight>
                  <a:srgbClr val="FFFFFF"/>
                </a:highlight>
                <a:latin typeface="Consolas" panose="020B0609020204030204" pitchFamily="49" charset="0"/>
              </a:rPr>
              <a:t> </a:t>
            </a:r>
            <a:r>
              <a:rPr lang="en-US" sz="1800" dirty="0" err="1">
                <a:solidFill>
                  <a:srgbClr val="0000FF"/>
                </a:solidFill>
                <a:highlight>
                  <a:srgbClr val="FFFFFF"/>
                </a:highlight>
                <a:latin typeface="Consolas" panose="020B0609020204030204" pitchFamily="49" charset="0"/>
              </a:rPr>
              <a:t>async</a:t>
            </a:r>
            <a:r>
              <a:rPr lang="en-US" sz="1800" dirty="0">
                <a:solidFill>
                  <a:srgbClr val="000000"/>
                </a:solidFill>
                <a:highlight>
                  <a:srgbClr val="FFFFFF"/>
                </a:highlight>
                <a:latin typeface="Consolas" panose="020B0609020204030204" pitchFamily="49" charset="0"/>
              </a:rPr>
              <a:t> </a:t>
            </a:r>
            <a:r>
              <a:rPr lang="en-US" sz="1800" dirty="0">
                <a:solidFill>
                  <a:srgbClr val="2B91AF"/>
                </a:solidFill>
                <a:highlight>
                  <a:srgbClr val="FFFFFF"/>
                </a:highlight>
                <a:latin typeface="Consolas" panose="020B0609020204030204" pitchFamily="49" charset="0"/>
              </a:rPr>
              <a:t>Task</a:t>
            </a:r>
            <a:r>
              <a:rPr lang="en-US" sz="1800" dirty="0">
                <a:solidFill>
                  <a:srgbClr val="000000"/>
                </a:solidFill>
                <a:highlight>
                  <a:srgbClr val="FFFFFF"/>
                </a:highlight>
                <a:latin typeface="Consolas" panose="020B0609020204030204" pitchFamily="49" charset="0"/>
              </a:rPr>
              <a:t> </a:t>
            </a:r>
            <a:r>
              <a:rPr lang="en-US" sz="1800" dirty="0" err="1">
                <a:solidFill>
                  <a:srgbClr val="000000"/>
                </a:solidFill>
                <a:highlight>
                  <a:srgbClr val="FFFFFF"/>
                </a:highlight>
                <a:latin typeface="Consolas" panose="020B0609020204030204" pitchFamily="49" charset="0"/>
              </a:rPr>
              <a:t>PlayAsync</a:t>
            </a:r>
            <a:r>
              <a:rPr lang="en-US" sz="1800" dirty="0">
                <a:solidFill>
                  <a:srgbClr val="000000"/>
                </a:solidFill>
                <a:highlight>
                  <a:srgbClr val="FFFFFF"/>
                </a:highlight>
                <a:latin typeface="Consolas" panose="020B0609020204030204" pitchFamily="49" charset="0"/>
              </a:rPr>
              <a:t>(</a:t>
            </a:r>
            <a:r>
              <a:rPr lang="en-US" sz="1800" dirty="0">
                <a:solidFill>
                  <a:srgbClr val="0000FF"/>
                </a:solidFill>
                <a:highlight>
                  <a:srgbClr val="FFFFFF"/>
                </a:highlight>
                <a:latin typeface="Consolas" panose="020B0609020204030204" pitchFamily="49" charset="0"/>
              </a:rPr>
              <a:t>this</a:t>
            </a:r>
            <a:r>
              <a:rPr lang="en-US" sz="1800" dirty="0">
                <a:solidFill>
                  <a:srgbClr val="000000"/>
                </a:solidFill>
                <a:highlight>
                  <a:srgbClr val="FFFFFF"/>
                </a:highlight>
                <a:latin typeface="Consolas" panose="020B0609020204030204" pitchFamily="49" charset="0"/>
              </a:rPr>
              <a:t> </a:t>
            </a:r>
            <a:r>
              <a:rPr lang="en-US" sz="1800" dirty="0">
                <a:solidFill>
                  <a:srgbClr val="2B91AF"/>
                </a:solidFill>
                <a:highlight>
                  <a:srgbClr val="FFFFFF"/>
                </a:highlight>
                <a:latin typeface="Consolas" panose="020B0609020204030204" pitchFamily="49" charset="0"/>
              </a:rPr>
              <a:t>Storyboard</a:t>
            </a:r>
            <a:r>
              <a:rPr lang="en-US" sz="1800" dirty="0">
                <a:solidFill>
                  <a:srgbClr val="000000"/>
                </a:solidFill>
                <a:highlight>
                  <a:srgbClr val="FFFFFF"/>
                </a:highlight>
                <a:latin typeface="Consolas" panose="020B0609020204030204" pitchFamily="49" charset="0"/>
              </a:rPr>
              <a:t> storyboard)</a:t>
            </a:r>
          </a:p>
          <a:p>
            <a:r>
              <a:rPr lang="en-US" sz="1800" dirty="0">
                <a:solidFill>
                  <a:srgbClr val="000000"/>
                </a:solidFill>
                <a:highlight>
                  <a:srgbClr val="FFFFFF"/>
                </a:highlight>
                <a:latin typeface="Consolas" panose="020B0609020204030204" pitchFamily="49" charset="0"/>
              </a:rPr>
              <a:t>{</a:t>
            </a:r>
          </a:p>
          <a:p>
            <a:r>
              <a:rPr lang="en-US" sz="1800" dirty="0">
                <a:solidFill>
                  <a:srgbClr val="000000"/>
                </a:solidFill>
                <a:highlight>
                  <a:srgbClr val="FFFFFF"/>
                </a:highlight>
                <a:latin typeface="Consolas" panose="020B0609020204030204" pitchFamily="49" charset="0"/>
              </a:rPr>
              <a:t>    </a:t>
            </a:r>
            <a:r>
              <a:rPr lang="en-US" sz="1800" dirty="0" err="1">
                <a:solidFill>
                  <a:srgbClr val="0000FF"/>
                </a:solidFill>
                <a:highlight>
                  <a:srgbClr val="FFFFFF"/>
                </a:highlight>
                <a:latin typeface="Consolas" panose="020B0609020204030204" pitchFamily="49" charset="0"/>
              </a:rPr>
              <a:t>var</a:t>
            </a:r>
            <a:r>
              <a:rPr lang="en-US" sz="1800" dirty="0">
                <a:solidFill>
                  <a:srgbClr val="000000"/>
                </a:solidFill>
                <a:highlight>
                  <a:srgbClr val="FFFFFF"/>
                </a:highlight>
                <a:latin typeface="Consolas" panose="020B0609020204030204" pitchFamily="49" charset="0"/>
              </a:rPr>
              <a:t> </a:t>
            </a:r>
            <a:r>
              <a:rPr lang="en-US" sz="1800" dirty="0" err="1">
                <a:solidFill>
                  <a:srgbClr val="000000"/>
                </a:solidFill>
                <a:highlight>
                  <a:srgbClr val="FFFFFF"/>
                </a:highlight>
                <a:latin typeface="Consolas" panose="020B0609020204030204" pitchFamily="49" charset="0"/>
              </a:rPr>
              <a:t>tcs</a:t>
            </a:r>
            <a:r>
              <a:rPr lang="en-US" sz="1800" dirty="0">
                <a:solidFill>
                  <a:srgbClr val="000000"/>
                </a:solidFill>
                <a:highlight>
                  <a:srgbClr val="FFFFFF"/>
                </a:highlight>
                <a:latin typeface="Consolas" panose="020B0609020204030204" pitchFamily="49" charset="0"/>
              </a:rPr>
              <a:t> = </a:t>
            </a:r>
            <a:r>
              <a:rPr lang="en-US" sz="1800" dirty="0">
                <a:solidFill>
                  <a:srgbClr val="0000FF"/>
                </a:solidFill>
                <a:highlight>
                  <a:srgbClr val="FFFFFF"/>
                </a:highlight>
                <a:latin typeface="Consolas" panose="020B0609020204030204" pitchFamily="49" charset="0"/>
              </a:rPr>
              <a:t>new</a:t>
            </a:r>
            <a:r>
              <a:rPr lang="en-US" sz="1800" dirty="0">
                <a:solidFill>
                  <a:srgbClr val="000000"/>
                </a:solidFill>
                <a:highlight>
                  <a:srgbClr val="FFFFFF"/>
                </a:highlight>
                <a:latin typeface="Consolas" panose="020B0609020204030204" pitchFamily="49" charset="0"/>
              </a:rPr>
              <a:t> </a:t>
            </a:r>
            <a:r>
              <a:rPr lang="en-US" sz="1800" dirty="0" err="1">
                <a:solidFill>
                  <a:srgbClr val="2B91AF"/>
                </a:solidFill>
                <a:highlight>
                  <a:srgbClr val="FFFFFF"/>
                </a:highlight>
                <a:latin typeface="Consolas" panose="020B0609020204030204" pitchFamily="49" charset="0"/>
              </a:rPr>
              <a:t>TaskCompletionSource</a:t>
            </a:r>
            <a:r>
              <a:rPr lang="en-US" sz="1800" dirty="0">
                <a:solidFill>
                  <a:srgbClr val="000000"/>
                </a:solidFill>
                <a:highlight>
                  <a:srgbClr val="FFFFFF"/>
                </a:highlight>
                <a:latin typeface="Consolas" panose="020B0609020204030204" pitchFamily="49" charset="0"/>
              </a:rPr>
              <a:t>&lt;</a:t>
            </a:r>
            <a:r>
              <a:rPr lang="en-US" sz="1800" dirty="0">
                <a:solidFill>
                  <a:srgbClr val="0000FF"/>
                </a:solidFill>
                <a:highlight>
                  <a:srgbClr val="FFFFFF"/>
                </a:highlight>
                <a:latin typeface="Consolas" panose="020B0609020204030204" pitchFamily="49" charset="0"/>
              </a:rPr>
              <a:t>object</a:t>
            </a:r>
            <a:r>
              <a:rPr lang="en-US" sz="1800" dirty="0">
                <a:solidFill>
                  <a:srgbClr val="000000"/>
                </a:solidFill>
                <a:highlight>
                  <a:srgbClr val="FFFFFF"/>
                </a:highlight>
                <a:latin typeface="Consolas" panose="020B0609020204030204" pitchFamily="49" charset="0"/>
              </a:rPr>
              <a:t>&gt;();</a:t>
            </a:r>
          </a:p>
          <a:p>
            <a:r>
              <a:rPr lang="en-US" sz="1800" dirty="0">
                <a:solidFill>
                  <a:srgbClr val="000000"/>
                </a:solidFill>
                <a:highlight>
                  <a:srgbClr val="FFFFFF"/>
                </a:highlight>
                <a:latin typeface="Consolas" panose="020B0609020204030204" pitchFamily="49" charset="0"/>
              </a:rPr>
              <a:t>    </a:t>
            </a:r>
            <a:r>
              <a:rPr lang="en-US" sz="1800" dirty="0" err="1">
                <a:solidFill>
                  <a:srgbClr val="2B91AF"/>
                </a:solidFill>
                <a:highlight>
                  <a:srgbClr val="FFFFFF"/>
                </a:highlight>
                <a:latin typeface="Consolas" panose="020B0609020204030204" pitchFamily="49" charset="0"/>
              </a:rPr>
              <a:t>EventHandler</a:t>
            </a:r>
            <a:r>
              <a:rPr lang="en-US" sz="1800" dirty="0">
                <a:solidFill>
                  <a:srgbClr val="000000"/>
                </a:solidFill>
                <a:highlight>
                  <a:srgbClr val="FFFFFF"/>
                </a:highlight>
                <a:latin typeface="Consolas" panose="020B0609020204030204" pitchFamily="49" charset="0"/>
              </a:rPr>
              <a:t>&lt;</a:t>
            </a:r>
            <a:r>
              <a:rPr lang="en-US" sz="1800" dirty="0">
                <a:solidFill>
                  <a:srgbClr val="0000FF"/>
                </a:solidFill>
                <a:highlight>
                  <a:srgbClr val="FFFFFF"/>
                </a:highlight>
                <a:latin typeface="Consolas" panose="020B0609020204030204" pitchFamily="49" charset="0"/>
              </a:rPr>
              <a:t>object</a:t>
            </a:r>
            <a:r>
              <a:rPr lang="en-US" sz="1800" dirty="0">
                <a:solidFill>
                  <a:srgbClr val="000000"/>
                </a:solidFill>
                <a:highlight>
                  <a:srgbClr val="FFFFFF"/>
                </a:highlight>
                <a:latin typeface="Consolas" panose="020B0609020204030204" pitchFamily="49" charset="0"/>
              </a:rPr>
              <a:t>&gt; lambda = (</a:t>
            </a:r>
            <a:r>
              <a:rPr lang="en-US" sz="1800" dirty="0" err="1">
                <a:solidFill>
                  <a:srgbClr val="000000"/>
                </a:solidFill>
                <a:highlight>
                  <a:srgbClr val="FFFFFF"/>
                </a:highlight>
                <a:latin typeface="Consolas" panose="020B0609020204030204" pitchFamily="49" charset="0"/>
              </a:rPr>
              <a:t>s,e</a:t>
            </a:r>
            <a:r>
              <a:rPr lang="en-US" sz="1800" dirty="0">
                <a:solidFill>
                  <a:srgbClr val="000000"/>
                </a:solidFill>
                <a:highlight>
                  <a:srgbClr val="FFFFFF"/>
                </a:highlight>
                <a:latin typeface="Consolas" panose="020B0609020204030204" pitchFamily="49" charset="0"/>
              </a:rPr>
              <a:t>) =&gt; </a:t>
            </a:r>
            <a:r>
              <a:rPr lang="en-US" sz="1800" dirty="0" err="1">
                <a:solidFill>
                  <a:srgbClr val="000000"/>
                </a:solidFill>
                <a:highlight>
                  <a:srgbClr val="FFFFFF"/>
                </a:highlight>
                <a:latin typeface="Consolas" panose="020B0609020204030204" pitchFamily="49" charset="0"/>
              </a:rPr>
              <a:t>tcs.TrySetResult</a:t>
            </a:r>
            <a:r>
              <a:rPr lang="en-US" sz="1800" dirty="0">
                <a:solidFill>
                  <a:srgbClr val="000000"/>
                </a:solidFill>
                <a:highlight>
                  <a:srgbClr val="FFFFFF"/>
                </a:highlight>
                <a:latin typeface="Consolas" panose="020B0609020204030204" pitchFamily="49" charset="0"/>
              </a:rPr>
              <a:t>(</a:t>
            </a:r>
            <a:r>
              <a:rPr lang="en-US" sz="1800" dirty="0">
                <a:solidFill>
                  <a:srgbClr val="0000FF"/>
                </a:solidFill>
                <a:highlight>
                  <a:srgbClr val="FFFFFF"/>
                </a:highlight>
                <a:latin typeface="Consolas" panose="020B0609020204030204" pitchFamily="49" charset="0"/>
              </a:rPr>
              <a:t>null</a:t>
            </a:r>
            <a:r>
              <a:rPr lang="en-US" sz="1800" dirty="0">
                <a:solidFill>
                  <a:srgbClr val="000000"/>
                </a:solidFill>
                <a:highlight>
                  <a:srgbClr val="FFFFFF"/>
                </a:highlight>
                <a:latin typeface="Consolas" panose="020B0609020204030204" pitchFamily="49" charset="0"/>
              </a:rPr>
              <a:t>);</a:t>
            </a:r>
          </a:p>
          <a:p>
            <a:endParaRPr lang="en-US" sz="1800" dirty="0">
              <a:solidFill>
                <a:srgbClr val="000000"/>
              </a:solidFill>
              <a:highlight>
                <a:srgbClr val="FFFFFF"/>
              </a:highlight>
              <a:latin typeface="Consolas" panose="020B0609020204030204" pitchFamily="49" charset="0"/>
            </a:endParaRPr>
          </a:p>
          <a:p>
            <a:r>
              <a:rPr lang="en-US" sz="1800" dirty="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try</a:t>
            </a:r>
            <a:r>
              <a:rPr lang="en-US" sz="1800" dirty="0">
                <a:solidFill>
                  <a:srgbClr val="000000"/>
                </a:solidFill>
                <a:highlight>
                  <a:srgbClr val="FFFFFF"/>
                </a:highlight>
                <a:latin typeface="Consolas" panose="020B0609020204030204" pitchFamily="49" charset="0"/>
              </a:rPr>
              <a:t> {</a:t>
            </a:r>
          </a:p>
          <a:p>
            <a:r>
              <a:rPr lang="en-US" sz="1800" dirty="0">
                <a:solidFill>
                  <a:srgbClr val="000000"/>
                </a:solidFill>
                <a:highlight>
                  <a:srgbClr val="FFFFFF"/>
                </a:highlight>
                <a:latin typeface="Consolas" panose="020B0609020204030204" pitchFamily="49" charset="0"/>
              </a:rPr>
              <a:t>        </a:t>
            </a:r>
            <a:r>
              <a:rPr lang="en-US" sz="1800" dirty="0" err="1">
                <a:solidFill>
                  <a:srgbClr val="000000"/>
                </a:solidFill>
                <a:highlight>
                  <a:srgbClr val="FFFFFF"/>
                </a:highlight>
                <a:latin typeface="Consolas" panose="020B0609020204030204" pitchFamily="49" charset="0"/>
              </a:rPr>
              <a:t>storyboard.Completed</a:t>
            </a:r>
            <a:r>
              <a:rPr lang="en-US" sz="1800" dirty="0">
                <a:solidFill>
                  <a:srgbClr val="000000"/>
                </a:solidFill>
                <a:highlight>
                  <a:srgbClr val="FFFFFF"/>
                </a:highlight>
                <a:latin typeface="Consolas" panose="020B0609020204030204" pitchFamily="49" charset="0"/>
              </a:rPr>
              <a:t> += lambda;</a:t>
            </a:r>
          </a:p>
          <a:p>
            <a:r>
              <a:rPr lang="en-US" sz="1800" dirty="0">
                <a:solidFill>
                  <a:srgbClr val="000000"/>
                </a:solidFill>
                <a:highlight>
                  <a:srgbClr val="FFFFFF"/>
                </a:highlight>
                <a:latin typeface="Consolas" panose="020B0609020204030204" pitchFamily="49" charset="0"/>
              </a:rPr>
              <a:t>        </a:t>
            </a:r>
            <a:r>
              <a:rPr lang="en-US" sz="1800" dirty="0" err="1">
                <a:solidFill>
                  <a:srgbClr val="000000"/>
                </a:solidFill>
                <a:highlight>
                  <a:srgbClr val="FFFFFF"/>
                </a:highlight>
                <a:latin typeface="Consolas" panose="020B0609020204030204" pitchFamily="49" charset="0"/>
              </a:rPr>
              <a:t>storyboard.Begin</a:t>
            </a:r>
            <a:r>
              <a:rPr lang="en-US" sz="1800" dirty="0">
                <a:solidFill>
                  <a:srgbClr val="000000"/>
                </a:solidFill>
                <a:highlight>
                  <a:srgbClr val="FFFFFF"/>
                </a:highlight>
                <a:latin typeface="Consolas" panose="020B0609020204030204" pitchFamily="49" charset="0"/>
              </a:rPr>
              <a:t>();</a:t>
            </a:r>
          </a:p>
          <a:p>
            <a:r>
              <a:rPr lang="en-US" sz="1800" dirty="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await</a:t>
            </a:r>
            <a:r>
              <a:rPr lang="en-US" sz="1800" dirty="0">
                <a:solidFill>
                  <a:srgbClr val="000000"/>
                </a:solidFill>
                <a:highlight>
                  <a:srgbClr val="FFFFFF"/>
                </a:highlight>
                <a:latin typeface="Consolas" panose="020B0609020204030204" pitchFamily="49" charset="0"/>
              </a:rPr>
              <a:t> </a:t>
            </a:r>
            <a:r>
              <a:rPr lang="en-US" sz="1800" dirty="0" err="1">
                <a:solidFill>
                  <a:srgbClr val="000000"/>
                </a:solidFill>
                <a:highlight>
                  <a:srgbClr val="FFFFFF"/>
                </a:highlight>
                <a:latin typeface="Consolas" panose="020B0609020204030204" pitchFamily="49" charset="0"/>
              </a:rPr>
              <a:t>tcs.Task</a:t>
            </a:r>
            <a:r>
              <a:rPr lang="en-US" sz="1800" dirty="0">
                <a:solidFill>
                  <a:srgbClr val="000000"/>
                </a:solidFill>
                <a:highlight>
                  <a:srgbClr val="FFFFFF"/>
                </a:highlight>
                <a:latin typeface="Consolas" panose="020B0609020204030204" pitchFamily="49" charset="0"/>
              </a:rPr>
              <a:t>;</a:t>
            </a:r>
          </a:p>
          <a:p>
            <a:r>
              <a:rPr lang="en-US" sz="1800" dirty="0">
                <a:solidFill>
                  <a:srgbClr val="000000"/>
                </a:solidFill>
                <a:highlight>
                  <a:srgbClr val="FFFFFF"/>
                </a:highlight>
                <a:latin typeface="Consolas" panose="020B0609020204030204" pitchFamily="49" charset="0"/>
              </a:rPr>
              <a:t>    }</a:t>
            </a:r>
          </a:p>
          <a:p>
            <a:r>
              <a:rPr lang="en-US" sz="1800" dirty="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finally</a:t>
            </a:r>
            <a:r>
              <a:rPr lang="en-US" sz="1800" dirty="0">
                <a:solidFill>
                  <a:srgbClr val="000000"/>
                </a:solidFill>
                <a:highlight>
                  <a:srgbClr val="FFFFFF"/>
                </a:highlight>
                <a:latin typeface="Consolas" panose="020B0609020204030204" pitchFamily="49" charset="0"/>
              </a:rPr>
              <a:t> {</a:t>
            </a:r>
          </a:p>
          <a:p>
            <a:r>
              <a:rPr lang="en-US" sz="1800" dirty="0">
                <a:solidFill>
                  <a:srgbClr val="000000"/>
                </a:solidFill>
                <a:highlight>
                  <a:srgbClr val="FFFFFF"/>
                </a:highlight>
                <a:latin typeface="Consolas" panose="020B0609020204030204" pitchFamily="49" charset="0"/>
              </a:rPr>
              <a:t>        </a:t>
            </a:r>
            <a:r>
              <a:rPr lang="en-US" sz="1800" dirty="0" err="1">
                <a:solidFill>
                  <a:srgbClr val="000000"/>
                </a:solidFill>
                <a:highlight>
                  <a:srgbClr val="FFFFFF"/>
                </a:highlight>
                <a:latin typeface="Consolas" panose="020B0609020204030204" pitchFamily="49" charset="0"/>
              </a:rPr>
              <a:t>storyboard.Completed</a:t>
            </a:r>
            <a:r>
              <a:rPr lang="en-US" sz="1800" dirty="0">
                <a:solidFill>
                  <a:srgbClr val="000000"/>
                </a:solidFill>
                <a:highlight>
                  <a:srgbClr val="FFFFFF"/>
                </a:highlight>
                <a:latin typeface="Consolas" panose="020B0609020204030204" pitchFamily="49" charset="0"/>
              </a:rPr>
              <a:t> -= lambda;</a:t>
            </a:r>
          </a:p>
          <a:p>
            <a:r>
              <a:rPr lang="en-US" sz="1800" dirty="0">
                <a:solidFill>
                  <a:srgbClr val="000000"/>
                </a:solidFill>
                <a:highlight>
                  <a:srgbClr val="FFFFFF"/>
                </a:highlight>
                <a:latin typeface="Consolas" panose="020B0609020204030204" pitchFamily="49" charset="0"/>
              </a:rPr>
              <a:t>    }</a:t>
            </a:r>
          </a:p>
          <a:p>
            <a:r>
              <a:rPr lang="en-US" sz="1800" dirty="0">
                <a:solidFill>
                  <a:srgbClr val="000000"/>
                </a:solidFill>
                <a:highlight>
                  <a:srgbClr val="FFFFFF"/>
                </a:highlight>
                <a:latin typeface="Consolas" panose="020B0609020204030204" pitchFamily="49" charset="0"/>
              </a:rPr>
              <a:t>}</a:t>
            </a:r>
          </a:p>
        </p:txBody>
      </p:sp>
      <p:sp>
        <p:nvSpPr>
          <p:cNvPr id="21" name="Text Placeholder 2"/>
          <p:cNvSpPr txBox="1">
            <a:spLocks/>
          </p:cNvSpPr>
          <p:nvPr/>
        </p:nvSpPr>
        <p:spPr>
          <a:xfrm>
            <a:off x="274637" y="1211262"/>
            <a:ext cx="11887199" cy="5004447"/>
          </a:xfrm>
          <a:prstGeom prst="rect">
            <a:avLst/>
          </a:prstGeom>
          <a:solidFill>
            <a:schemeClr val="tx1"/>
          </a:solidFill>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3300" kern="1200" spc="0" baseline="0">
                <a:gradFill>
                  <a:gsLst>
                    <a:gs pos="1250">
                      <a:srgbClr val="000000"/>
                    </a:gs>
                    <a:gs pos="100000">
                      <a:srgbClr val="000000"/>
                    </a:gs>
                  </a:gsLst>
                  <a:lin ang="5400000" scaled="0"/>
                </a:gradFill>
                <a:latin typeface="Segoe UI" pitchFamily="34" charset="0"/>
                <a:ea typeface="+mn-ea"/>
                <a:cs typeface="Segoe UI" pitchFamily="34" charset="0"/>
              </a:defRPr>
            </a:lvl1pPr>
            <a:lvl2pPr marL="346553"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kern="1200" spc="0" baseline="0">
                <a:gradFill>
                  <a:gsLst>
                    <a:gs pos="1250">
                      <a:srgbClr val="000000"/>
                    </a:gs>
                    <a:gs pos="100000">
                      <a:srgbClr val="000000"/>
                    </a:gs>
                  </a:gsLst>
                  <a:lin ang="5400000" scaled="0"/>
                </a:gradFill>
                <a:latin typeface="Segoe UI" pitchFamily="34" charset="0"/>
                <a:ea typeface="+mn-ea"/>
                <a:cs typeface="Segoe UI" pitchFamily="34" charset="0"/>
              </a:defRPr>
            </a:lvl2pPr>
            <a:lvl3pPr marL="584607"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rgbClr val="000000"/>
                    </a:gs>
                    <a:gs pos="100000">
                      <a:srgbClr val="000000"/>
                    </a:gs>
                  </a:gsLst>
                  <a:lin ang="5400000" scaled="0"/>
                </a:gradFill>
                <a:latin typeface="Segoe UI" pitchFamily="34" charset="0"/>
                <a:ea typeface="+mn-ea"/>
                <a:cs typeface="Segoe UI" pitchFamily="34" charset="0"/>
              </a:defRPr>
            </a:lvl3pPr>
            <a:lvl4pPr marL="814563"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rgbClr val="000000"/>
                    </a:gs>
                    <a:gs pos="100000">
                      <a:srgbClr val="000000"/>
                    </a:gs>
                  </a:gsLst>
                  <a:lin ang="5400000" scaled="0"/>
                </a:gradFill>
                <a:latin typeface="Segoe UI" pitchFamily="34" charset="0"/>
                <a:ea typeface="+mn-ea"/>
                <a:cs typeface="Segoe UI" pitchFamily="34" charset="0"/>
              </a:defRPr>
            </a:lvl4pPr>
            <a:lvl5pPr marL="1050997"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rgbClr val="000000"/>
                    </a:gs>
                    <a:gs pos="100000">
                      <a:srgbClr val="000000"/>
                    </a:gs>
                  </a:gsLst>
                  <a:lin ang="5400000" scaled="0"/>
                </a:gradFill>
                <a:latin typeface="Segoe UI" pitchFamily="34" charset="0"/>
                <a:ea typeface="+mn-ea"/>
                <a:cs typeface="Segoe UI"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800" dirty="0">
              <a:solidFill>
                <a:srgbClr val="000000"/>
              </a:solidFill>
              <a:highlight>
                <a:srgbClr val="FFFFFF"/>
              </a:highlight>
              <a:latin typeface="Consolas" panose="020B0609020204030204" pitchFamily="49" charset="0"/>
            </a:endParaRPr>
          </a:p>
          <a:p>
            <a:r>
              <a:rPr lang="en-US" sz="1800" dirty="0">
                <a:solidFill>
                  <a:srgbClr val="008000"/>
                </a:solidFill>
                <a:highlight>
                  <a:srgbClr val="FFFFFF"/>
                </a:highlight>
                <a:latin typeface="Consolas" panose="020B0609020204030204" pitchFamily="49" charset="0"/>
              </a:rPr>
              <a:t>'  Usage: Await storyboard1.PlayAsync()</a:t>
            </a:r>
            <a:endParaRPr lang="en-US" sz="1800" dirty="0">
              <a:solidFill>
                <a:srgbClr val="000000"/>
              </a:solidFill>
              <a:highlight>
                <a:srgbClr val="FFFFFF"/>
              </a:highlight>
              <a:latin typeface="Consolas" panose="020B0609020204030204" pitchFamily="49" charset="0"/>
            </a:endParaRPr>
          </a:p>
          <a:p>
            <a:endParaRPr lang="en-US" sz="1800" dirty="0">
              <a:solidFill>
                <a:srgbClr val="000000"/>
              </a:solidFill>
              <a:highlight>
                <a:srgbClr val="FFFFFF"/>
              </a:highlight>
              <a:latin typeface="Consolas" panose="020B0609020204030204" pitchFamily="49" charset="0"/>
            </a:endParaRPr>
          </a:p>
          <a:p>
            <a:r>
              <a:rPr lang="en-US" sz="1800" dirty="0">
                <a:solidFill>
                  <a:srgbClr val="000000"/>
                </a:solidFill>
                <a:highlight>
                  <a:srgbClr val="FFFFFF"/>
                </a:highlight>
                <a:latin typeface="Consolas" panose="020B0609020204030204" pitchFamily="49" charset="0"/>
              </a:rPr>
              <a:t>&lt;</a:t>
            </a:r>
            <a:r>
              <a:rPr lang="en-US" sz="1800" dirty="0">
                <a:solidFill>
                  <a:srgbClr val="2B91AF"/>
                </a:solidFill>
                <a:highlight>
                  <a:srgbClr val="FFFFFF"/>
                </a:highlight>
                <a:latin typeface="Consolas" panose="020B0609020204030204" pitchFamily="49" charset="0"/>
              </a:rPr>
              <a:t>Extension</a:t>
            </a:r>
            <a:r>
              <a:rPr lang="en-US" sz="1800" dirty="0">
                <a:solidFill>
                  <a:srgbClr val="000000"/>
                </a:solidFill>
                <a:highlight>
                  <a:srgbClr val="FFFFFF"/>
                </a:highlight>
                <a:latin typeface="Consolas" panose="020B0609020204030204" pitchFamily="49" charset="0"/>
              </a:rPr>
              <a:t>&gt; </a:t>
            </a:r>
            <a:r>
              <a:rPr lang="en-US" sz="1800" dirty="0" err="1">
                <a:solidFill>
                  <a:srgbClr val="0000FF"/>
                </a:solidFill>
                <a:highlight>
                  <a:srgbClr val="FFFFFF"/>
                </a:highlight>
                <a:latin typeface="Consolas" panose="020B0609020204030204" pitchFamily="49" charset="0"/>
              </a:rPr>
              <a:t>Async</a:t>
            </a:r>
            <a:r>
              <a:rPr lang="en-US" sz="1800" dirty="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Function</a:t>
            </a:r>
            <a:r>
              <a:rPr lang="en-US" sz="1800" dirty="0">
                <a:solidFill>
                  <a:srgbClr val="000000"/>
                </a:solidFill>
                <a:highlight>
                  <a:srgbClr val="FFFFFF"/>
                </a:highlight>
                <a:latin typeface="Consolas" panose="020B0609020204030204" pitchFamily="49" charset="0"/>
              </a:rPr>
              <a:t> </a:t>
            </a:r>
            <a:r>
              <a:rPr lang="en-US" sz="1800" dirty="0" err="1">
                <a:solidFill>
                  <a:srgbClr val="000000"/>
                </a:solidFill>
                <a:highlight>
                  <a:srgbClr val="FFFFFF"/>
                </a:highlight>
                <a:latin typeface="Consolas" panose="020B0609020204030204" pitchFamily="49" charset="0"/>
              </a:rPr>
              <a:t>PlayAsync</a:t>
            </a:r>
            <a:r>
              <a:rPr lang="en-US" sz="1800" dirty="0">
                <a:solidFill>
                  <a:srgbClr val="000000"/>
                </a:solidFill>
                <a:highlight>
                  <a:srgbClr val="FFFFFF"/>
                </a:highlight>
                <a:latin typeface="Consolas" panose="020B0609020204030204" pitchFamily="49" charset="0"/>
              </a:rPr>
              <a:t>(</a:t>
            </a:r>
            <a:r>
              <a:rPr lang="en-US" sz="1800" dirty="0" err="1">
                <a:solidFill>
                  <a:srgbClr val="000000"/>
                </a:solidFill>
                <a:highlight>
                  <a:srgbClr val="FFFFFF"/>
                </a:highlight>
                <a:latin typeface="Consolas" panose="020B0609020204030204" pitchFamily="49" charset="0"/>
              </a:rPr>
              <a:t>sb</a:t>
            </a:r>
            <a:r>
              <a:rPr lang="en-US" sz="1800" dirty="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As</a:t>
            </a:r>
            <a:r>
              <a:rPr lang="en-US" sz="1800" dirty="0">
                <a:solidFill>
                  <a:srgbClr val="000000"/>
                </a:solidFill>
                <a:highlight>
                  <a:srgbClr val="FFFFFF"/>
                </a:highlight>
                <a:latin typeface="Consolas" panose="020B0609020204030204" pitchFamily="49" charset="0"/>
              </a:rPr>
              <a:t> </a:t>
            </a:r>
            <a:r>
              <a:rPr lang="en-US" sz="1800" dirty="0" err="1">
                <a:solidFill>
                  <a:srgbClr val="000000"/>
                </a:solidFill>
                <a:highlight>
                  <a:srgbClr val="FFFFFF"/>
                </a:highlight>
                <a:latin typeface="Consolas" panose="020B0609020204030204" pitchFamily="49" charset="0"/>
              </a:rPr>
              <a:t>Animation.</a:t>
            </a:r>
            <a:r>
              <a:rPr lang="en-US" sz="1800" dirty="0" err="1">
                <a:solidFill>
                  <a:srgbClr val="2B91AF"/>
                </a:solidFill>
                <a:highlight>
                  <a:srgbClr val="FFFFFF"/>
                </a:highlight>
                <a:latin typeface="Consolas" panose="020B0609020204030204" pitchFamily="49" charset="0"/>
              </a:rPr>
              <a:t>Storyboard</a:t>
            </a:r>
            <a:r>
              <a:rPr lang="en-US" sz="1800" dirty="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As</a:t>
            </a:r>
            <a:r>
              <a:rPr lang="en-US" sz="1800" dirty="0">
                <a:solidFill>
                  <a:srgbClr val="000000"/>
                </a:solidFill>
                <a:highlight>
                  <a:srgbClr val="FFFFFF"/>
                </a:highlight>
                <a:latin typeface="Consolas" panose="020B0609020204030204" pitchFamily="49" charset="0"/>
              </a:rPr>
              <a:t> </a:t>
            </a:r>
            <a:r>
              <a:rPr lang="en-US" sz="1800" dirty="0">
                <a:solidFill>
                  <a:srgbClr val="2B91AF"/>
                </a:solidFill>
                <a:highlight>
                  <a:srgbClr val="FFFFFF"/>
                </a:highlight>
                <a:latin typeface="Consolas" panose="020B0609020204030204" pitchFamily="49" charset="0"/>
              </a:rPr>
              <a:t>Task</a:t>
            </a:r>
            <a:endParaRPr lang="en-US" sz="1800" dirty="0">
              <a:solidFill>
                <a:srgbClr val="000000"/>
              </a:solidFill>
              <a:highlight>
                <a:srgbClr val="FFFFFF"/>
              </a:highlight>
              <a:latin typeface="Consolas" panose="020B0609020204030204" pitchFamily="49" charset="0"/>
            </a:endParaRPr>
          </a:p>
          <a:p>
            <a:endParaRPr lang="en-US" sz="1800" dirty="0">
              <a:solidFill>
                <a:srgbClr val="000000"/>
              </a:solidFill>
              <a:highlight>
                <a:srgbClr val="FFFFFF"/>
              </a:highlight>
              <a:latin typeface="Consolas" panose="020B0609020204030204" pitchFamily="49" charset="0"/>
            </a:endParaRPr>
          </a:p>
          <a:p>
            <a:r>
              <a:rPr lang="en-US" sz="1800" dirty="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Dim</a:t>
            </a:r>
            <a:r>
              <a:rPr lang="en-US" sz="1800" dirty="0">
                <a:solidFill>
                  <a:srgbClr val="000000"/>
                </a:solidFill>
                <a:highlight>
                  <a:srgbClr val="FFFFFF"/>
                </a:highlight>
                <a:latin typeface="Consolas" panose="020B0609020204030204" pitchFamily="49" charset="0"/>
              </a:rPr>
              <a:t> </a:t>
            </a:r>
            <a:r>
              <a:rPr lang="en-US" sz="1800" dirty="0" err="1">
                <a:solidFill>
                  <a:srgbClr val="000000"/>
                </a:solidFill>
                <a:highlight>
                  <a:srgbClr val="FFFFFF"/>
                </a:highlight>
                <a:latin typeface="Consolas" panose="020B0609020204030204" pitchFamily="49" charset="0"/>
              </a:rPr>
              <a:t>tcs</a:t>
            </a:r>
            <a:r>
              <a:rPr lang="en-US" sz="1800" dirty="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As</a:t>
            </a:r>
            <a:r>
              <a:rPr lang="en-US" sz="1800" dirty="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New</a:t>
            </a:r>
            <a:r>
              <a:rPr lang="en-US" sz="1800" dirty="0">
                <a:solidFill>
                  <a:srgbClr val="000000"/>
                </a:solidFill>
                <a:highlight>
                  <a:srgbClr val="FFFFFF"/>
                </a:highlight>
                <a:latin typeface="Consolas" panose="020B0609020204030204" pitchFamily="49" charset="0"/>
              </a:rPr>
              <a:t> </a:t>
            </a:r>
            <a:r>
              <a:rPr lang="en-US" sz="1800" dirty="0" err="1">
                <a:solidFill>
                  <a:srgbClr val="2B91AF"/>
                </a:solidFill>
                <a:highlight>
                  <a:srgbClr val="FFFFFF"/>
                </a:highlight>
                <a:latin typeface="Consolas" panose="020B0609020204030204" pitchFamily="49" charset="0"/>
              </a:rPr>
              <a:t>TaskCompletionSource</a:t>
            </a:r>
            <a:r>
              <a:rPr lang="en-US" sz="1800" dirty="0">
                <a:solidFill>
                  <a:srgbClr val="000000"/>
                </a:solidFill>
                <a:highlight>
                  <a:srgbClr val="FFFFFF"/>
                </a:highlight>
                <a:latin typeface="Consolas" panose="020B0609020204030204" pitchFamily="49" charset="0"/>
              </a:rPr>
              <a:t>(</a:t>
            </a:r>
            <a:r>
              <a:rPr lang="en-US" sz="1800" dirty="0">
                <a:solidFill>
                  <a:srgbClr val="0000FF"/>
                </a:solidFill>
                <a:highlight>
                  <a:srgbClr val="FFFFFF"/>
                </a:highlight>
                <a:latin typeface="Consolas" panose="020B0609020204030204" pitchFamily="49" charset="0"/>
              </a:rPr>
              <a:t>Of</a:t>
            </a:r>
            <a:r>
              <a:rPr lang="en-US" sz="1800" dirty="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Object</a:t>
            </a:r>
            <a:r>
              <a:rPr lang="en-US" sz="1800" dirty="0">
                <a:solidFill>
                  <a:srgbClr val="000000"/>
                </a:solidFill>
                <a:highlight>
                  <a:srgbClr val="FFFFFF"/>
                </a:highlight>
                <a:latin typeface="Consolas" panose="020B0609020204030204" pitchFamily="49" charset="0"/>
              </a:rPr>
              <a:t>)</a:t>
            </a:r>
          </a:p>
          <a:p>
            <a:r>
              <a:rPr lang="en-US" sz="1800" dirty="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Dim</a:t>
            </a:r>
            <a:r>
              <a:rPr lang="en-US" sz="1800" dirty="0">
                <a:solidFill>
                  <a:srgbClr val="000000"/>
                </a:solidFill>
                <a:highlight>
                  <a:srgbClr val="FFFFFF"/>
                </a:highlight>
                <a:latin typeface="Consolas" panose="020B0609020204030204" pitchFamily="49" charset="0"/>
              </a:rPr>
              <a:t> lambda </a:t>
            </a:r>
            <a:r>
              <a:rPr lang="en-US" sz="1800" dirty="0">
                <a:solidFill>
                  <a:srgbClr val="0000FF"/>
                </a:solidFill>
                <a:highlight>
                  <a:srgbClr val="FFFFFF"/>
                </a:highlight>
                <a:latin typeface="Consolas" panose="020B0609020204030204" pitchFamily="49" charset="0"/>
              </a:rPr>
              <a:t>As</a:t>
            </a:r>
            <a:r>
              <a:rPr lang="en-US" sz="1800" dirty="0">
                <a:solidFill>
                  <a:srgbClr val="000000"/>
                </a:solidFill>
                <a:highlight>
                  <a:srgbClr val="FFFFFF"/>
                </a:highlight>
                <a:latin typeface="Consolas" panose="020B0609020204030204" pitchFamily="49" charset="0"/>
              </a:rPr>
              <a:t> </a:t>
            </a:r>
            <a:r>
              <a:rPr lang="en-US" sz="1800" dirty="0" err="1">
                <a:solidFill>
                  <a:srgbClr val="2B91AF"/>
                </a:solidFill>
                <a:highlight>
                  <a:srgbClr val="FFFFFF"/>
                </a:highlight>
                <a:latin typeface="Consolas" panose="020B0609020204030204" pitchFamily="49" charset="0"/>
              </a:rPr>
              <a:t>EventHandler</a:t>
            </a:r>
            <a:r>
              <a:rPr lang="en-US" sz="1800" dirty="0">
                <a:solidFill>
                  <a:srgbClr val="000000"/>
                </a:solidFill>
                <a:highlight>
                  <a:srgbClr val="FFFFFF"/>
                </a:highlight>
                <a:latin typeface="Consolas" panose="020B0609020204030204" pitchFamily="49" charset="0"/>
              </a:rPr>
              <a:t>(</a:t>
            </a:r>
            <a:r>
              <a:rPr lang="en-US" sz="1800" dirty="0">
                <a:solidFill>
                  <a:srgbClr val="0000FF"/>
                </a:solidFill>
                <a:highlight>
                  <a:srgbClr val="FFFFFF"/>
                </a:highlight>
                <a:latin typeface="Consolas" panose="020B0609020204030204" pitchFamily="49" charset="0"/>
              </a:rPr>
              <a:t>Of</a:t>
            </a:r>
            <a:r>
              <a:rPr lang="en-US" sz="1800" dirty="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Object</a:t>
            </a:r>
            <a:r>
              <a:rPr lang="en-US" sz="1800" dirty="0">
                <a:solidFill>
                  <a:srgbClr val="000000"/>
                </a:solidFill>
                <a:highlight>
                  <a:srgbClr val="FFFFFF"/>
                </a:highlight>
                <a:latin typeface="Consolas" panose="020B0609020204030204" pitchFamily="49" charset="0"/>
              </a:rPr>
              <a:t>) = </a:t>
            </a:r>
            <a:r>
              <a:rPr lang="en-US" sz="1800" dirty="0">
                <a:solidFill>
                  <a:srgbClr val="0000FF"/>
                </a:solidFill>
                <a:highlight>
                  <a:srgbClr val="FFFFFF"/>
                </a:highlight>
                <a:latin typeface="Consolas" panose="020B0609020204030204" pitchFamily="49" charset="0"/>
              </a:rPr>
              <a:t>Sub</a:t>
            </a:r>
            <a:r>
              <a:rPr lang="en-US" sz="1800" dirty="0">
                <a:solidFill>
                  <a:srgbClr val="000000"/>
                </a:solidFill>
                <a:highlight>
                  <a:srgbClr val="FFFFFF"/>
                </a:highlight>
                <a:latin typeface="Consolas" panose="020B0609020204030204" pitchFamily="49" charset="0"/>
              </a:rPr>
              <a:t>() </a:t>
            </a:r>
            <a:r>
              <a:rPr lang="en-US" sz="1800" dirty="0" err="1">
                <a:solidFill>
                  <a:srgbClr val="000000"/>
                </a:solidFill>
                <a:highlight>
                  <a:srgbClr val="FFFFFF"/>
                </a:highlight>
                <a:latin typeface="Consolas" panose="020B0609020204030204" pitchFamily="49" charset="0"/>
              </a:rPr>
              <a:t>tcs.TrySetResult</a:t>
            </a:r>
            <a:r>
              <a:rPr lang="en-US" sz="1800" dirty="0">
                <a:solidFill>
                  <a:srgbClr val="000000"/>
                </a:solidFill>
                <a:highlight>
                  <a:srgbClr val="FFFFFF"/>
                </a:highlight>
                <a:latin typeface="Consolas" panose="020B0609020204030204" pitchFamily="49" charset="0"/>
              </a:rPr>
              <a:t>(</a:t>
            </a:r>
            <a:r>
              <a:rPr lang="en-US" sz="1800" dirty="0">
                <a:solidFill>
                  <a:srgbClr val="0000FF"/>
                </a:solidFill>
                <a:highlight>
                  <a:srgbClr val="FFFFFF"/>
                </a:highlight>
                <a:latin typeface="Consolas" panose="020B0609020204030204" pitchFamily="49" charset="0"/>
              </a:rPr>
              <a:t>Nothing</a:t>
            </a:r>
            <a:r>
              <a:rPr lang="en-US" sz="1800" dirty="0">
                <a:solidFill>
                  <a:srgbClr val="000000"/>
                </a:solidFill>
                <a:highlight>
                  <a:srgbClr val="FFFFFF"/>
                </a:highlight>
                <a:latin typeface="Consolas" panose="020B0609020204030204" pitchFamily="49" charset="0"/>
              </a:rPr>
              <a:t>)</a:t>
            </a:r>
          </a:p>
          <a:p>
            <a:endParaRPr lang="en-US" sz="1800" dirty="0">
              <a:solidFill>
                <a:srgbClr val="000000"/>
              </a:solidFill>
              <a:highlight>
                <a:srgbClr val="FFFFFF"/>
              </a:highlight>
              <a:latin typeface="Consolas" panose="020B0609020204030204" pitchFamily="49" charset="0"/>
            </a:endParaRPr>
          </a:p>
          <a:p>
            <a:r>
              <a:rPr lang="en-US" sz="1800" dirty="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Try</a:t>
            </a:r>
            <a:endParaRPr lang="en-US" sz="1800" dirty="0">
              <a:solidFill>
                <a:srgbClr val="000000"/>
              </a:solidFill>
              <a:highlight>
                <a:srgbClr val="FFFFFF"/>
              </a:highlight>
              <a:latin typeface="Consolas" panose="020B0609020204030204" pitchFamily="49" charset="0"/>
            </a:endParaRPr>
          </a:p>
          <a:p>
            <a:r>
              <a:rPr lang="en-US" sz="1800" dirty="0">
                <a:solidFill>
                  <a:srgbClr val="000000"/>
                </a:solidFill>
                <a:highlight>
                  <a:srgbClr val="FFFFFF"/>
                </a:highlight>
                <a:latin typeface="Consolas" panose="020B0609020204030204" pitchFamily="49" charset="0"/>
              </a:rPr>
              <a:t>        </a:t>
            </a:r>
            <a:r>
              <a:rPr lang="en-US" sz="1800" dirty="0" err="1">
                <a:solidFill>
                  <a:srgbClr val="0000FF"/>
                </a:solidFill>
                <a:highlight>
                  <a:srgbClr val="FFFFFF"/>
                </a:highlight>
                <a:latin typeface="Consolas" panose="020B0609020204030204" pitchFamily="49" charset="0"/>
              </a:rPr>
              <a:t>AddHandler</a:t>
            </a:r>
            <a:r>
              <a:rPr lang="en-US" sz="1800" dirty="0">
                <a:solidFill>
                  <a:srgbClr val="000000"/>
                </a:solidFill>
                <a:highlight>
                  <a:srgbClr val="FFFFFF"/>
                </a:highlight>
                <a:latin typeface="Consolas" panose="020B0609020204030204" pitchFamily="49" charset="0"/>
              </a:rPr>
              <a:t> </a:t>
            </a:r>
            <a:r>
              <a:rPr lang="en-US" sz="1800" dirty="0" err="1">
                <a:solidFill>
                  <a:srgbClr val="000000"/>
                </a:solidFill>
                <a:highlight>
                  <a:srgbClr val="FFFFFF"/>
                </a:highlight>
                <a:latin typeface="Consolas" panose="020B0609020204030204" pitchFamily="49" charset="0"/>
              </a:rPr>
              <a:t>sb.Completed</a:t>
            </a:r>
            <a:r>
              <a:rPr lang="en-US" sz="1800" dirty="0">
                <a:solidFill>
                  <a:srgbClr val="000000"/>
                </a:solidFill>
                <a:highlight>
                  <a:srgbClr val="FFFFFF"/>
                </a:highlight>
                <a:latin typeface="Consolas" panose="020B0609020204030204" pitchFamily="49" charset="0"/>
              </a:rPr>
              <a:t>, lambda</a:t>
            </a:r>
          </a:p>
          <a:p>
            <a:r>
              <a:rPr lang="en-US" sz="1800" dirty="0">
                <a:solidFill>
                  <a:srgbClr val="000000"/>
                </a:solidFill>
                <a:highlight>
                  <a:srgbClr val="FFFFFF"/>
                </a:highlight>
                <a:latin typeface="Consolas" panose="020B0609020204030204" pitchFamily="49" charset="0"/>
              </a:rPr>
              <a:t>        </a:t>
            </a:r>
            <a:r>
              <a:rPr lang="en-US" sz="1800" dirty="0" err="1">
                <a:solidFill>
                  <a:srgbClr val="000000"/>
                </a:solidFill>
                <a:highlight>
                  <a:srgbClr val="FFFFFF"/>
                </a:highlight>
                <a:latin typeface="Consolas" panose="020B0609020204030204" pitchFamily="49" charset="0"/>
              </a:rPr>
              <a:t>sb.Begin</a:t>
            </a:r>
            <a:r>
              <a:rPr lang="en-US" sz="1800" dirty="0">
                <a:solidFill>
                  <a:srgbClr val="000000"/>
                </a:solidFill>
                <a:highlight>
                  <a:srgbClr val="FFFFFF"/>
                </a:highlight>
                <a:latin typeface="Consolas" panose="020B0609020204030204" pitchFamily="49" charset="0"/>
              </a:rPr>
              <a:t>()</a:t>
            </a:r>
          </a:p>
          <a:p>
            <a:r>
              <a:rPr lang="en-US" sz="1800" dirty="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Await</a:t>
            </a:r>
            <a:r>
              <a:rPr lang="en-US" sz="1800" dirty="0">
                <a:solidFill>
                  <a:srgbClr val="000000"/>
                </a:solidFill>
                <a:highlight>
                  <a:srgbClr val="FFFFFF"/>
                </a:highlight>
                <a:latin typeface="Consolas" panose="020B0609020204030204" pitchFamily="49" charset="0"/>
              </a:rPr>
              <a:t> </a:t>
            </a:r>
            <a:r>
              <a:rPr lang="en-US" sz="1800" dirty="0" err="1">
                <a:solidFill>
                  <a:srgbClr val="000000"/>
                </a:solidFill>
                <a:highlight>
                  <a:srgbClr val="FFFFFF"/>
                </a:highlight>
                <a:latin typeface="Consolas" panose="020B0609020204030204" pitchFamily="49" charset="0"/>
              </a:rPr>
              <a:t>tcs.Task</a:t>
            </a:r>
            <a:endParaRPr lang="en-US" sz="1800" dirty="0">
              <a:solidFill>
                <a:srgbClr val="000000"/>
              </a:solidFill>
              <a:highlight>
                <a:srgbClr val="FFFFFF"/>
              </a:highlight>
              <a:latin typeface="Consolas" panose="020B0609020204030204" pitchFamily="49" charset="0"/>
            </a:endParaRPr>
          </a:p>
          <a:p>
            <a:r>
              <a:rPr lang="en-US" sz="1800" dirty="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Finally</a:t>
            </a:r>
            <a:endParaRPr lang="en-US" sz="1800" dirty="0">
              <a:solidFill>
                <a:srgbClr val="000000"/>
              </a:solidFill>
              <a:highlight>
                <a:srgbClr val="FFFFFF"/>
              </a:highlight>
              <a:latin typeface="Consolas" panose="020B0609020204030204" pitchFamily="49" charset="0"/>
            </a:endParaRPr>
          </a:p>
          <a:p>
            <a:r>
              <a:rPr lang="en-US" sz="1800" dirty="0">
                <a:solidFill>
                  <a:srgbClr val="000000"/>
                </a:solidFill>
                <a:highlight>
                  <a:srgbClr val="FFFFFF"/>
                </a:highlight>
                <a:latin typeface="Consolas" panose="020B0609020204030204" pitchFamily="49" charset="0"/>
              </a:rPr>
              <a:t>        </a:t>
            </a:r>
            <a:r>
              <a:rPr lang="en-US" sz="1800" dirty="0" err="1">
                <a:solidFill>
                  <a:srgbClr val="0000FF"/>
                </a:solidFill>
                <a:highlight>
                  <a:srgbClr val="FFFFFF"/>
                </a:highlight>
                <a:latin typeface="Consolas" panose="020B0609020204030204" pitchFamily="49" charset="0"/>
              </a:rPr>
              <a:t>RemoveHandler</a:t>
            </a:r>
            <a:r>
              <a:rPr lang="en-US" sz="1800" dirty="0">
                <a:solidFill>
                  <a:srgbClr val="000000"/>
                </a:solidFill>
                <a:highlight>
                  <a:srgbClr val="FFFFFF"/>
                </a:highlight>
                <a:latin typeface="Consolas" panose="020B0609020204030204" pitchFamily="49" charset="0"/>
              </a:rPr>
              <a:t> </a:t>
            </a:r>
            <a:r>
              <a:rPr lang="en-US" sz="1800" dirty="0" err="1">
                <a:solidFill>
                  <a:srgbClr val="000000"/>
                </a:solidFill>
                <a:highlight>
                  <a:srgbClr val="FFFFFF"/>
                </a:highlight>
                <a:latin typeface="Consolas" panose="020B0609020204030204" pitchFamily="49" charset="0"/>
              </a:rPr>
              <a:t>sb.Completed</a:t>
            </a:r>
            <a:r>
              <a:rPr lang="en-US" sz="1800" dirty="0">
                <a:solidFill>
                  <a:srgbClr val="000000"/>
                </a:solidFill>
                <a:highlight>
                  <a:srgbClr val="FFFFFF"/>
                </a:highlight>
                <a:latin typeface="Consolas" panose="020B0609020204030204" pitchFamily="49" charset="0"/>
              </a:rPr>
              <a:t>, lambda</a:t>
            </a:r>
          </a:p>
          <a:p>
            <a:r>
              <a:rPr lang="en-US" sz="1800" dirty="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End</a:t>
            </a:r>
            <a:r>
              <a:rPr lang="en-US" sz="1800" dirty="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Try</a:t>
            </a:r>
            <a:endParaRPr lang="en-US" sz="1800" dirty="0">
              <a:solidFill>
                <a:srgbClr val="000000"/>
              </a:solidFill>
              <a:highlight>
                <a:srgbClr val="FFFFFF"/>
              </a:highlight>
              <a:latin typeface="Consolas" panose="020B0609020204030204" pitchFamily="49" charset="0"/>
            </a:endParaRPr>
          </a:p>
          <a:p>
            <a:r>
              <a:rPr lang="en-US" sz="1800" dirty="0">
                <a:solidFill>
                  <a:srgbClr val="0000FF"/>
                </a:solidFill>
                <a:highlight>
                  <a:srgbClr val="FFFFFF"/>
                </a:highlight>
                <a:latin typeface="Consolas" panose="020B0609020204030204" pitchFamily="49" charset="0"/>
              </a:rPr>
              <a:t>End</a:t>
            </a:r>
            <a:r>
              <a:rPr lang="en-US" sz="1800" dirty="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Function</a:t>
            </a:r>
          </a:p>
        </p:txBody>
      </p:sp>
      <p:sp>
        <p:nvSpPr>
          <p:cNvPr id="2" name="Title 1"/>
          <p:cNvSpPr>
            <a:spLocks noGrp="1"/>
          </p:cNvSpPr>
          <p:nvPr>
            <p:ph type="title"/>
          </p:nvPr>
        </p:nvSpPr>
        <p:spPr/>
        <p:txBody>
          <a:bodyPr/>
          <a:lstStyle/>
          <a:p>
            <a:r>
              <a:rPr lang="en-US" dirty="0" err="1"/>
              <a:t>Async</a:t>
            </a:r>
            <a:r>
              <a:rPr lang="en-US" dirty="0"/>
              <a:t> over events</a:t>
            </a:r>
          </a:p>
        </p:txBody>
      </p:sp>
      <p:grpSp>
        <p:nvGrpSpPr>
          <p:cNvPr id="35" name="Group 34"/>
          <p:cNvGrpSpPr/>
          <p:nvPr/>
        </p:nvGrpSpPr>
        <p:grpSpPr>
          <a:xfrm>
            <a:off x="2357133" y="1973262"/>
            <a:ext cx="155448" cy="2549733"/>
            <a:chOff x="2357133" y="1403209"/>
            <a:chExt cx="155448" cy="2549733"/>
          </a:xfrm>
        </p:grpSpPr>
        <p:cxnSp>
          <p:nvCxnSpPr>
            <p:cNvPr id="9" name="Straight Arrow Connector 8"/>
            <p:cNvCxnSpPr/>
            <p:nvPr/>
          </p:nvCxnSpPr>
          <p:spPr>
            <a:xfrm flipH="1">
              <a:off x="2416252" y="1403209"/>
              <a:ext cx="18605" cy="2298544"/>
            </a:xfrm>
            <a:prstGeom prst="straightConnector1">
              <a:avLst/>
            </a:prstGeom>
            <a:ln w="57150">
              <a:solidFill>
                <a:srgbClr val="FF0000">
                  <a:alpha val="60000"/>
                </a:srgb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0" name="Oval 9"/>
            <p:cNvSpPr/>
            <p:nvPr/>
          </p:nvSpPr>
          <p:spPr bwMode="auto">
            <a:xfrm>
              <a:off x="2357133" y="3798954"/>
              <a:ext cx="155448" cy="153988"/>
            </a:xfrm>
            <a:prstGeom prst="ellipse">
              <a:avLst/>
            </a:prstGeom>
            <a:solidFill>
              <a:srgbClr val="FF0000">
                <a:alpha val="6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cxnSp>
        <p:nvCxnSpPr>
          <p:cNvPr id="22" name="Straight Arrow Connector 21"/>
          <p:cNvCxnSpPr/>
          <p:nvPr/>
        </p:nvCxnSpPr>
        <p:spPr>
          <a:xfrm flipH="1" flipV="1">
            <a:off x="329084" y="3407612"/>
            <a:ext cx="1966587" cy="1247201"/>
          </a:xfrm>
          <a:prstGeom prst="straightConnector1">
            <a:avLst/>
          </a:prstGeom>
          <a:ln w="57150">
            <a:solidFill>
              <a:srgbClr val="FF0000">
                <a:alpha val="60000"/>
              </a:srgb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9" name="Oval 18"/>
          <p:cNvSpPr/>
          <p:nvPr/>
        </p:nvSpPr>
        <p:spPr bwMode="auto">
          <a:xfrm>
            <a:off x="2357133" y="4654813"/>
            <a:ext cx="155448" cy="153988"/>
          </a:xfrm>
          <a:prstGeom prst="ellipse">
            <a:avLst/>
          </a:prstGeom>
          <a:solidFill>
            <a:srgbClr val="FF0000">
              <a:alpha val="6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nvGrpSpPr>
          <p:cNvPr id="37" name="Group 36"/>
          <p:cNvGrpSpPr/>
          <p:nvPr/>
        </p:nvGrpSpPr>
        <p:grpSpPr>
          <a:xfrm>
            <a:off x="6991605" y="2438400"/>
            <a:ext cx="2012695" cy="863671"/>
            <a:chOff x="8389938" y="1868047"/>
            <a:chExt cx="2012695" cy="863671"/>
          </a:xfrm>
        </p:grpSpPr>
        <p:cxnSp>
          <p:nvCxnSpPr>
            <p:cNvPr id="11" name="Straight Arrow Connector 10"/>
            <p:cNvCxnSpPr/>
            <p:nvPr/>
          </p:nvCxnSpPr>
          <p:spPr>
            <a:xfrm flipH="1">
              <a:off x="8637333" y="1868047"/>
              <a:ext cx="1765300" cy="736600"/>
            </a:xfrm>
            <a:prstGeom prst="straightConnector1">
              <a:avLst/>
            </a:prstGeom>
            <a:ln w="57150">
              <a:solidFill>
                <a:srgbClr val="FF0000">
                  <a:alpha val="60000"/>
                </a:srgbClr>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sp>
          <p:nvSpPr>
            <p:cNvPr id="27" name="Oval 26"/>
            <p:cNvSpPr/>
            <p:nvPr/>
          </p:nvSpPr>
          <p:spPr bwMode="auto">
            <a:xfrm>
              <a:off x="8389938" y="2577730"/>
              <a:ext cx="155448" cy="153988"/>
            </a:xfrm>
            <a:prstGeom prst="ellipse">
              <a:avLst/>
            </a:prstGeom>
            <a:solidFill>
              <a:srgbClr val="FF0000">
                <a:alpha val="6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cxnSp>
        <p:nvCxnSpPr>
          <p:cNvPr id="33" name="Straight Arrow Connector 32"/>
          <p:cNvCxnSpPr/>
          <p:nvPr/>
        </p:nvCxnSpPr>
        <p:spPr>
          <a:xfrm flipH="1">
            <a:off x="2588455" y="3302071"/>
            <a:ext cx="4315582" cy="1403884"/>
          </a:xfrm>
          <a:prstGeom prst="straightConnector1">
            <a:avLst/>
          </a:prstGeom>
          <a:ln w="57150">
            <a:solidFill>
              <a:srgbClr val="FF0000">
                <a:alpha val="60000"/>
              </a:srgbClr>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grpSp>
        <p:nvGrpSpPr>
          <p:cNvPr id="38" name="Group 37"/>
          <p:cNvGrpSpPr/>
          <p:nvPr/>
        </p:nvGrpSpPr>
        <p:grpSpPr>
          <a:xfrm>
            <a:off x="2347424" y="4846593"/>
            <a:ext cx="155448" cy="1852657"/>
            <a:chOff x="2347424" y="4276540"/>
            <a:chExt cx="155448" cy="1852657"/>
          </a:xfrm>
        </p:grpSpPr>
        <p:cxnSp>
          <p:nvCxnSpPr>
            <p:cNvPr id="20" name="Straight Arrow Connector 19"/>
            <p:cNvCxnSpPr/>
            <p:nvPr/>
          </p:nvCxnSpPr>
          <p:spPr>
            <a:xfrm>
              <a:off x="2434860" y="4276540"/>
              <a:ext cx="3540" cy="1579607"/>
            </a:xfrm>
            <a:prstGeom prst="straightConnector1">
              <a:avLst/>
            </a:prstGeom>
            <a:ln w="57150">
              <a:solidFill>
                <a:srgbClr val="FF0000">
                  <a:alpha val="60000"/>
                </a:srgbClr>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sp>
          <p:nvSpPr>
            <p:cNvPr id="28" name="Oval 27"/>
            <p:cNvSpPr/>
            <p:nvPr/>
          </p:nvSpPr>
          <p:spPr bwMode="auto">
            <a:xfrm>
              <a:off x="2347424" y="5975209"/>
              <a:ext cx="155448" cy="153988"/>
            </a:xfrm>
            <a:prstGeom prst="ellipse">
              <a:avLst/>
            </a:prstGeom>
            <a:solidFill>
              <a:srgbClr val="FF0000">
                <a:alpha val="6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spTree>
    <p:extLst>
      <p:ext uri="{BB962C8B-B14F-4D97-AF65-F5344CB8AC3E}">
        <p14:creationId xmlns:p14="http://schemas.microsoft.com/office/powerpoint/2010/main" val="10374109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21"/>
                                        </p:tgtEl>
                                      </p:cBhvr>
                                    </p:animEffect>
                                    <p:set>
                                      <p:cBhvr>
                                        <p:cTn id="7" dur="1" fill="hold">
                                          <p:stCondLst>
                                            <p:cond delay="499"/>
                                          </p:stCondLst>
                                        </p:cTn>
                                        <p:tgtEl>
                                          <p:spTgt spid="21"/>
                                        </p:tgtEl>
                                        <p:attrNameLst>
                                          <p:attrName>style.visibility</p:attrName>
                                        </p:attrNameLst>
                                      </p:cBhvr>
                                      <p:to>
                                        <p:strVal val="hidden"/>
                                      </p:to>
                                    </p:se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nodeType="clickEffect">
                                  <p:stCondLst>
                                    <p:cond delay="0"/>
                                  </p:stCondLst>
                                  <p:childTnLst>
                                    <p:set>
                                      <p:cBhvr>
                                        <p:cTn id="14" dur="1" fill="hold">
                                          <p:stCondLst>
                                            <p:cond delay="0"/>
                                          </p:stCondLst>
                                        </p:cTn>
                                        <p:tgtEl>
                                          <p:spTgt spid="35"/>
                                        </p:tgtEl>
                                        <p:attrNameLst>
                                          <p:attrName>style.visibility</p:attrName>
                                        </p:attrNameLst>
                                      </p:cBhvr>
                                      <p:to>
                                        <p:strVal val="visible"/>
                                      </p:to>
                                    </p:set>
                                    <p:animEffect transition="in" filter="wipe(up)">
                                      <p:cBhvr>
                                        <p:cTn id="15" dur="500"/>
                                        <p:tgtEl>
                                          <p:spTgt spid="3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fade">
                                      <p:cBhvr>
                                        <p:cTn id="20" dur="500"/>
                                        <p:tgtEl>
                                          <p:spTgt spid="19"/>
                                        </p:tgtEl>
                                      </p:cBhvr>
                                    </p:animEffect>
                                  </p:childTnLst>
                                </p:cTn>
                              </p:par>
                            </p:childTnLst>
                          </p:cTn>
                        </p:par>
                        <p:par>
                          <p:cTn id="21" fill="hold">
                            <p:stCondLst>
                              <p:cond delay="500"/>
                            </p:stCondLst>
                            <p:childTnLst>
                              <p:par>
                                <p:cTn id="22" presetID="22" presetClass="entr" presetSubtype="2" fill="hold" nodeType="afterEffect">
                                  <p:stCondLst>
                                    <p:cond delay="0"/>
                                  </p:stCondLst>
                                  <p:childTnLst>
                                    <p:set>
                                      <p:cBhvr>
                                        <p:cTn id="23" dur="1" fill="hold">
                                          <p:stCondLst>
                                            <p:cond delay="0"/>
                                          </p:stCondLst>
                                        </p:cTn>
                                        <p:tgtEl>
                                          <p:spTgt spid="22"/>
                                        </p:tgtEl>
                                        <p:attrNameLst>
                                          <p:attrName>style.visibility</p:attrName>
                                        </p:attrNameLst>
                                      </p:cBhvr>
                                      <p:to>
                                        <p:strVal val="visible"/>
                                      </p:to>
                                    </p:set>
                                    <p:animEffect transition="in" filter="wipe(right)">
                                      <p:cBhvr>
                                        <p:cTn id="24" dur="500"/>
                                        <p:tgtEl>
                                          <p:spTgt spid="22"/>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2" fill="hold" nodeType="clickEffect">
                                  <p:stCondLst>
                                    <p:cond delay="0"/>
                                  </p:stCondLst>
                                  <p:childTnLst>
                                    <p:set>
                                      <p:cBhvr>
                                        <p:cTn id="28" dur="1" fill="hold">
                                          <p:stCondLst>
                                            <p:cond delay="0"/>
                                          </p:stCondLst>
                                        </p:cTn>
                                        <p:tgtEl>
                                          <p:spTgt spid="37"/>
                                        </p:tgtEl>
                                        <p:attrNameLst>
                                          <p:attrName>style.visibility</p:attrName>
                                        </p:attrNameLst>
                                      </p:cBhvr>
                                      <p:to>
                                        <p:strVal val="visible"/>
                                      </p:to>
                                    </p:set>
                                    <p:animEffect transition="in" filter="wipe(right)">
                                      <p:cBhvr>
                                        <p:cTn id="29" dur="500"/>
                                        <p:tgtEl>
                                          <p:spTgt spid="37"/>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2" fill="hold" nodeType="clickEffect">
                                  <p:stCondLst>
                                    <p:cond delay="0"/>
                                  </p:stCondLst>
                                  <p:childTnLst>
                                    <p:set>
                                      <p:cBhvr>
                                        <p:cTn id="33" dur="1" fill="hold">
                                          <p:stCondLst>
                                            <p:cond delay="0"/>
                                          </p:stCondLst>
                                        </p:cTn>
                                        <p:tgtEl>
                                          <p:spTgt spid="33"/>
                                        </p:tgtEl>
                                        <p:attrNameLst>
                                          <p:attrName>style.visibility</p:attrName>
                                        </p:attrNameLst>
                                      </p:cBhvr>
                                      <p:to>
                                        <p:strVal val="visible"/>
                                      </p:to>
                                    </p:set>
                                    <p:animEffect transition="in" filter="wipe(right)">
                                      <p:cBhvr>
                                        <p:cTn id="34" dur="500"/>
                                        <p:tgtEl>
                                          <p:spTgt spid="33"/>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1" fill="hold" nodeType="clickEffect">
                                  <p:stCondLst>
                                    <p:cond delay="0"/>
                                  </p:stCondLst>
                                  <p:childTnLst>
                                    <p:set>
                                      <p:cBhvr>
                                        <p:cTn id="38" dur="1" fill="hold">
                                          <p:stCondLst>
                                            <p:cond delay="0"/>
                                          </p:stCondLst>
                                        </p:cTn>
                                        <p:tgtEl>
                                          <p:spTgt spid="38"/>
                                        </p:tgtEl>
                                        <p:attrNameLst>
                                          <p:attrName>style.visibility</p:attrName>
                                        </p:attrNameLst>
                                      </p:cBhvr>
                                      <p:to>
                                        <p:strVal val="visible"/>
                                      </p:to>
                                    </p:set>
                                    <p:animEffect transition="in" filter="wipe(up)">
                                      <p:cBhvr>
                                        <p:cTn id="39"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1" grpId="0" animBg="1"/>
      <p:bldP spid="19"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Async</a:t>
            </a:r>
            <a:r>
              <a:rPr lang="en-US" dirty="0"/>
              <a:t> over events</a:t>
            </a:r>
          </a:p>
        </p:txBody>
      </p:sp>
      <p:sp>
        <p:nvSpPr>
          <p:cNvPr id="7" name="Text Placeholder 2"/>
          <p:cNvSpPr txBox="1">
            <a:spLocks/>
          </p:cNvSpPr>
          <p:nvPr/>
        </p:nvSpPr>
        <p:spPr>
          <a:xfrm>
            <a:off x="274637" y="1214436"/>
            <a:ext cx="11887199" cy="5309146"/>
          </a:xfrm>
          <a:prstGeom prst="rect">
            <a:avLst/>
          </a:prstGeom>
          <a:noFill/>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3300" kern="1200" spc="0" baseline="0">
                <a:gradFill>
                  <a:gsLst>
                    <a:gs pos="1250">
                      <a:srgbClr val="000000"/>
                    </a:gs>
                    <a:gs pos="100000">
                      <a:srgbClr val="000000"/>
                    </a:gs>
                  </a:gsLst>
                  <a:lin ang="5400000" scaled="0"/>
                </a:gradFill>
                <a:latin typeface="Segoe UI" pitchFamily="34" charset="0"/>
                <a:ea typeface="+mn-ea"/>
                <a:cs typeface="Segoe UI" pitchFamily="34" charset="0"/>
              </a:defRPr>
            </a:lvl1pPr>
            <a:lvl2pPr marL="346553"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kern="1200" spc="0" baseline="0">
                <a:gradFill>
                  <a:gsLst>
                    <a:gs pos="1250">
                      <a:srgbClr val="000000"/>
                    </a:gs>
                    <a:gs pos="100000">
                      <a:srgbClr val="000000"/>
                    </a:gs>
                  </a:gsLst>
                  <a:lin ang="5400000" scaled="0"/>
                </a:gradFill>
                <a:latin typeface="Segoe UI" pitchFamily="34" charset="0"/>
                <a:ea typeface="+mn-ea"/>
                <a:cs typeface="Segoe UI" pitchFamily="34" charset="0"/>
              </a:defRPr>
            </a:lvl2pPr>
            <a:lvl3pPr marL="584607"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rgbClr val="000000"/>
                    </a:gs>
                    <a:gs pos="100000">
                      <a:srgbClr val="000000"/>
                    </a:gs>
                  </a:gsLst>
                  <a:lin ang="5400000" scaled="0"/>
                </a:gradFill>
                <a:latin typeface="Segoe UI" pitchFamily="34" charset="0"/>
                <a:ea typeface="+mn-ea"/>
                <a:cs typeface="Segoe UI" pitchFamily="34" charset="0"/>
              </a:defRPr>
            </a:lvl3pPr>
            <a:lvl4pPr marL="814563"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rgbClr val="000000"/>
                    </a:gs>
                    <a:gs pos="100000">
                      <a:srgbClr val="000000"/>
                    </a:gs>
                  </a:gsLst>
                  <a:lin ang="5400000" scaled="0"/>
                </a:gradFill>
                <a:latin typeface="Segoe UI" pitchFamily="34" charset="0"/>
                <a:ea typeface="+mn-ea"/>
                <a:cs typeface="Segoe UI" pitchFamily="34" charset="0"/>
              </a:defRPr>
            </a:lvl4pPr>
            <a:lvl5pPr marL="1050997"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rgbClr val="000000"/>
                    </a:gs>
                    <a:gs pos="100000">
                      <a:srgbClr val="000000"/>
                    </a:gs>
                  </a:gsLst>
                  <a:lin ang="5400000" scaled="0"/>
                </a:gradFill>
                <a:latin typeface="Segoe UI" pitchFamily="34" charset="0"/>
                <a:ea typeface="+mn-ea"/>
                <a:cs typeface="Segoe UI"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800" dirty="0">
              <a:solidFill>
                <a:srgbClr val="008000"/>
              </a:solidFill>
              <a:highlight>
                <a:srgbClr val="FFFFFF"/>
              </a:highlight>
              <a:latin typeface="Consolas" panose="020B0609020204030204" pitchFamily="49" charset="0"/>
            </a:endParaRPr>
          </a:p>
          <a:p>
            <a:r>
              <a:rPr lang="en-US" sz="1800" dirty="0">
                <a:solidFill>
                  <a:srgbClr val="008000"/>
                </a:solidFill>
                <a:highlight>
                  <a:srgbClr val="FFFFFF"/>
                </a:highlight>
                <a:latin typeface="Consolas" panose="020B0609020204030204" pitchFamily="49" charset="0"/>
              </a:rPr>
              <a:t>// Usage: await button1.WhenClicked();</a:t>
            </a:r>
            <a:endParaRPr lang="en-US" sz="1800" dirty="0">
              <a:solidFill>
                <a:srgbClr val="000000"/>
              </a:solidFill>
              <a:highlight>
                <a:srgbClr val="FFFFFF"/>
              </a:highlight>
              <a:latin typeface="Consolas" panose="020B0609020204030204" pitchFamily="49" charset="0"/>
            </a:endParaRPr>
          </a:p>
          <a:p>
            <a:endParaRPr lang="en-US" sz="1800" dirty="0">
              <a:solidFill>
                <a:srgbClr val="000000"/>
              </a:solidFill>
              <a:highlight>
                <a:srgbClr val="FFFFFF"/>
              </a:highlight>
              <a:latin typeface="Consolas" panose="020B0609020204030204" pitchFamily="49" charset="0"/>
            </a:endParaRPr>
          </a:p>
          <a:p>
            <a:r>
              <a:rPr lang="en-US" sz="1800" dirty="0">
                <a:solidFill>
                  <a:srgbClr val="0000FF"/>
                </a:solidFill>
                <a:highlight>
                  <a:srgbClr val="FFFFFF"/>
                </a:highlight>
                <a:latin typeface="Consolas" panose="020B0609020204030204" pitchFamily="49" charset="0"/>
              </a:rPr>
              <a:t>public</a:t>
            </a:r>
            <a:r>
              <a:rPr lang="en-US" sz="1800" dirty="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static</a:t>
            </a:r>
            <a:r>
              <a:rPr lang="en-US" sz="1800" dirty="0">
                <a:solidFill>
                  <a:srgbClr val="000000"/>
                </a:solidFill>
                <a:highlight>
                  <a:srgbClr val="FFFFFF"/>
                </a:highlight>
                <a:latin typeface="Consolas" panose="020B0609020204030204" pitchFamily="49" charset="0"/>
              </a:rPr>
              <a:t> </a:t>
            </a:r>
            <a:r>
              <a:rPr lang="en-US" sz="1800" dirty="0" err="1">
                <a:solidFill>
                  <a:srgbClr val="0000FF"/>
                </a:solidFill>
                <a:highlight>
                  <a:srgbClr val="FFFFFF"/>
                </a:highlight>
                <a:latin typeface="Consolas" panose="020B0609020204030204" pitchFamily="49" charset="0"/>
              </a:rPr>
              <a:t>async</a:t>
            </a:r>
            <a:r>
              <a:rPr lang="en-US" sz="1800" dirty="0">
                <a:solidFill>
                  <a:srgbClr val="000000"/>
                </a:solidFill>
                <a:highlight>
                  <a:srgbClr val="FFFFFF"/>
                </a:highlight>
                <a:latin typeface="Consolas" panose="020B0609020204030204" pitchFamily="49" charset="0"/>
              </a:rPr>
              <a:t> </a:t>
            </a:r>
            <a:r>
              <a:rPr lang="en-US" sz="1800" dirty="0">
                <a:solidFill>
                  <a:srgbClr val="2B91AF"/>
                </a:solidFill>
                <a:highlight>
                  <a:srgbClr val="FFFFFF"/>
                </a:highlight>
                <a:latin typeface="Consolas" panose="020B0609020204030204" pitchFamily="49" charset="0"/>
              </a:rPr>
              <a:t>Task</a:t>
            </a:r>
            <a:r>
              <a:rPr lang="en-US" sz="1800" dirty="0">
                <a:solidFill>
                  <a:srgbClr val="000000"/>
                </a:solidFill>
                <a:highlight>
                  <a:srgbClr val="FFFFFF"/>
                </a:highlight>
                <a:latin typeface="Consolas" panose="020B0609020204030204" pitchFamily="49" charset="0"/>
              </a:rPr>
              <a:t> </a:t>
            </a:r>
            <a:r>
              <a:rPr lang="en-US" sz="1800" dirty="0" err="1">
                <a:solidFill>
                  <a:srgbClr val="000000"/>
                </a:solidFill>
                <a:highlight>
                  <a:srgbClr val="FFFFFF"/>
                </a:highlight>
                <a:latin typeface="Consolas" panose="020B0609020204030204" pitchFamily="49" charset="0"/>
              </a:rPr>
              <a:t>WhenClicked</a:t>
            </a:r>
            <a:r>
              <a:rPr lang="en-US" sz="1800" dirty="0">
                <a:solidFill>
                  <a:srgbClr val="000000"/>
                </a:solidFill>
                <a:highlight>
                  <a:srgbClr val="FFFFFF"/>
                </a:highlight>
                <a:latin typeface="Consolas" panose="020B0609020204030204" pitchFamily="49" charset="0"/>
              </a:rPr>
              <a:t>(</a:t>
            </a:r>
            <a:r>
              <a:rPr lang="en-US" sz="1800" dirty="0">
                <a:solidFill>
                  <a:srgbClr val="0000FF"/>
                </a:solidFill>
                <a:highlight>
                  <a:srgbClr val="FFFFFF"/>
                </a:highlight>
                <a:latin typeface="Consolas" panose="020B0609020204030204" pitchFamily="49" charset="0"/>
              </a:rPr>
              <a:t>this</a:t>
            </a:r>
            <a:r>
              <a:rPr lang="en-US" sz="1800" dirty="0">
                <a:solidFill>
                  <a:srgbClr val="000000"/>
                </a:solidFill>
                <a:highlight>
                  <a:srgbClr val="FFFFFF"/>
                </a:highlight>
                <a:latin typeface="Consolas" panose="020B0609020204030204" pitchFamily="49" charset="0"/>
              </a:rPr>
              <a:t> </a:t>
            </a:r>
            <a:r>
              <a:rPr lang="en-US" sz="1800" dirty="0">
                <a:solidFill>
                  <a:srgbClr val="2B91AF"/>
                </a:solidFill>
                <a:highlight>
                  <a:srgbClr val="FFFFFF"/>
                </a:highlight>
                <a:latin typeface="Consolas" panose="020B0609020204030204" pitchFamily="49" charset="0"/>
              </a:rPr>
              <a:t>Button</a:t>
            </a:r>
            <a:r>
              <a:rPr lang="en-US" sz="1800" dirty="0">
                <a:solidFill>
                  <a:srgbClr val="000000"/>
                </a:solidFill>
                <a:highlight>
                  <a:srgbClr val="FFFFFF"/>
                </a:highlight>
                <a:latin typeface="Consolas" panose="020B0609020204030204" pitchFamily="49" charset="0"/>
              </a:rPr>
              <a:t> button)</a:t>
            </a:r>
          </a:p>
          <a:p>
            <a:r>
              <a:rPr lang="en-US" sz="1800" dirty="0">
                <a:solidFill>
                  <a:srgbClr val="000000"/>
                </a:solidFill>
                <a:highlight>
                  <a:srgbClr val="FFFFFF"/>
                </a:highlight>
                <a:latin typeface="Consolas" panose="020B0609020204030204" pitchFamily="49" charset="0"/>
              </a:rPr>
              <a:t>{</a:t>
            </a:r>
          </a:p>
          <a:p>
            <a:r>
              <a:rPr lang="en-US" sz="1800" dirty="0">
                <a:solidFill>
                  <a:srgbClr val="000000"/>
                </a:solidFill>
                <a:highlight>
                  <a:srgbClr val="FFFFFF"/>
                </a:highlight>
                <a:latin typeface="Consolas" panose="020B0609020204030204" pitchFamily="49" charset="0"/>
              </a:rPr>
              <a:t>    </a:t>
            </a:r>
            <a:r>
              <a:rPr lang="en-US" sz="1800" dirty="0" err="1">
                <a:solidFill>
                  <a:srgbClr val="0000FF"/>
                </a:solidFill>
                <a:highlight>
                  <a:srgbClr val="FFFFFF"/>
                </a:highlight>
                <a:latin typeface="Consolas" panose="020B0609020204030204" pitchFamily="49" charset="0"/>
              </a:rPr>
              <a:t>var</a:t>
            </a:r>
            <a:r>
              <a:rPr lang="en-US" sz="1800" dirty="0">
                <a:solidFill>
                  <a:srgbClr val="000000"/>
                </a:solidFill>
                <a:highlight>
                  <a:srgbClr val="FFFFFF"/>
                </a:highlight>
                <a:latin typeface="Consolas" panose="020B0609020204030204" pitchFamily="49" charset="0"/>
              </a:rPr>
              <a:t> </a:t>
            </a:r>
            <a:r>
              <a:rPr lang="en-US" sz="1800" dirty="0" err="1">
                <a:solidFill>
                  <a:srgbClr val="000000"/>
                </a:solidFill>
                <a:highlight>
                  <a:srgbClr val="FFFFFF"/>
                </a:highlight>
                <a:latin typeface="Consolas" panose="020B0609020204030204" pitchFamily="49" charset="0"/>
              </a:rPr>
              <a:t>tcs</a:t>
            </a:r>
            <a:r>
              <a:rPr lang="en-US" sz="1800" dirty="0">
                <a:solidFill>
                  <a:srgbClr val="000000"/>
                </a:solidFill>
                <a:highlight>
                  <a:srgbClr val="FFFFFF"/>
                </a:highlight>
                <a:latin typeface="Consolas" panose="020B0609020204030204" pitchFamily="49" charset="0"/>
              </a:rPr>
              <a:t> = </a:t>
            </a:r>
            <a:r>
              <a:rPr lang="en-US" sz="1800" dirty="0">
                <a:solidFill>
                  <a:srgbClr val="0000FF"/>
                </a:solidFill>
                <a:highlight>
                  <a:srgbClr val="FFFFFF"/>
                </a:highlight>
                <a:latin typeface="Consolas" panose="020B0609020204030204" pitchFamily="49" charset="0"/>
              </a:rPr>
              <a:t>new</a:t>
            </a:r>
            <a:r>
              <a:rPr lang="en-US" sz="1800" dirty="0">
                <a:solidFill>
                  <a:srgbClr val="000000"/>
                </a:solidFill>
                <a:highlight>
                  <a:srgbClr val="FFFFFF"/>
                </a:highlight>
                <a:latin typeface="Consolas" panose="020B0609020204030204" pitchFamily="49" charset="0"/>
              </a:rPr>
              <a:t> </a:t>
            </a:r>
            <a:r>
              <a:rPr lang="en-US" sz="1800" dirty="0" err="1">
                <a:solidFill>
                  <a:srgbClr val="2B91AF"/>
                </a:solidFill>
                <a:highlight>
                  <a:srgbClr val="FFFFFF"/>
                </a:highlight>
                <a:latin typeface="Consolas" panose="020B0609020204030204" pitchFamily="49" charset="0"/>
              </a:rPr>
              <a:t>TaskCompletionSource</a:t>
            </a:r>
            <a:r>
              <a:rPr lang="en-US" sz="1800" dirty="0">
                <a:solidFill>
                  <a:srgbClr val="000000"/>
                </a:solidFill>
                <a:highlight>
                  <a:srgbClr val="FFFFFF"/>
                </a:highlight>
                <a:latin typeface="Consolas" panose="020B0609020204030204" pitchFamily="49" charset="0"/>
              </a:rPr>
              <a:t>&lt;</a:t>
            </a:r>
            <a:r>
              <a:rPr lang="en-US" sz="1800" dirty="0">
                <a:solidFill>
                  <a:srgbClr val="0000FF"/>
                </a:solidFill>
                <a:highlight>
                  <a:srgbClr val="FFFFFF"/>
                </a:highlight>
                <a:latin typeface="Consolas" panose="020B0609020204030204" pitchFamily="49" charset="0"/>
              </a:rPr>
              <a:t>object</a:t>
            </a:r>
            <a:r>
              <a:rPr lang="en-US" sz="1800" dirty="0">
                <a:solidFill>
                  <a:srgbClr val="000000"/>
                </a:solidFill>
                <a:highlight>
                  <a:srgbClr val="FFFFFF"/>
                </a:highlight>
                <a:latin typeface="Consolas" panose="020B0609020204030204" pitchFamily="49" charset="0"/>
              </a:rPr>
              <a:t>&gt;();</a:t>
            </a:r>
          </a:p>
          <a:p>
            <a:r>
              <a:rPr lang="en-US" sz="1800" dirty="0">
                <a:solidFill>
                  <a:srgbClr val="000000"/>
                </a:solidFill>
                <a:highlight>
                  <a:srgbClr val="FFFFFF"/>
                </a:highlight>
                <a:latin typeface="Consolas" panose="020B0609020204030204" pitchFamily="49" charset="0"/>
              </a:rPr>
              <a:t>    </a:t>
            </a:r>
            <a:r>
              <a:rPr lang="en-US" sz="1800" dirty="0" err="1">
                <a:solidFill>
                  <a:srgbClr val="2B91AF"/>
                </a:solidFill>
                <a:highlight>
                  <a:srgbClr val="FFFFFF"/>
                </a:highlight>
                <a:latin typeface="Consolas" panose="020B0609020204030204" pitchFamily="49" charset="0"/>
              </a:rPr>
              <a:t>RoutedEventHandler</a:t>
            </a:r>
            <a:r>
              <a:rPr lang="en-US" sz="1800" dirty="0">
                <a:solidFill>
                  <a:srgbClr val="000000"/>
                </a:solidFill>
                <a:highlight>
                  <a:srgbClr val="FFFFFF"/>
                </a:highlight>
                <a:latin typeface="Consolas" panose="020B0609020204030204" pitchFamily="49" charset="0"/>
              </a:rPr>
              <a:t> lambda = (</a:t>
            </a:r>
            <a:r>
              <a:rPr lang="en-US" sz="1800" dirty="0" err="1">
                <a:solidFill>
                  <a:srgbClr val="000000"/>
                </a:solidFill>
                <a:highlight>
                  <a:srgbClr val="FFFFFF"/>
                </a:highlight>
                <a:latin typeface="Consolas" panose="020B0609020204030204" pitchFamily="49" charset="0"/>
              </a:rPr>
              <a:t>s,e</a:t>
            </a:r>
            <a:r>
              <a:rPr lang="en-US" sz="1800" dirty="0">
                <a:solidFill>
                  <a:srgbClr val="000000"/>
                </a:solidFill>
                <a:highlight>
                  <a:srgbClr val="FFFFFF"/>
                </a:highlight>
                <a:latin typeface="Consolas" panose="020B0609020204030204" pitchFamily="49" charset="0"/>
              </a:rPr>
              <a:t>) =&gt; </a:t>
            </a:r>
            <a:r>
              <a:rPr lang="en-US" sz="1800" dirty="0" err="1">
                <a:solidFill>
                  <a:srgbClr val="000000"/>
                </a:solidFill>
                <a:highlight>
                  <a:srgbClr val="FFFFFF"/>
                </a:highlight>
                <a:latin typeface="Consolas" panose="020B0609020204030204" pitchFamily="49" charset="0"/>
              </a:rPr>
              <a:t>tcs.TrySetResult</a:t>
            </a:r>
            <a:r>
              <a:rPr lang="en-US" sz="1800" dirty="0">
                <a:solidFill>
                  <a:srgbClr val="000000"/>
                </a:solidFill>
                <a:highlight>
                  <a:srgbClr val="FFFFFF"/>
                </a:highlight>
                <a:latin typeface="Consolas" panose="020B0609020204030204" pitchFamily="49" charset="0"/>
              </a:rPr>
              <a:t>(</a:t>
            </a:r>
            <a:r>
              <a:rPr lang="en-US" sz="1800" dirty="0">
                <a:solidFill>
                  <a:srgbClr val="0000FF"/>
                </a:solidFill>
                <a:highlight>
                  <a:srgbClr val="FFFFFF"/>
                </a:highlight>
                <a:latin typeface="Consolas" panose="020B0609020204030204" pitchFamily="49" charset="0"/>
              </a:rPr>
              <a:t>null</a:t>
            </a:r>
            <a:r>
              <a:rPr lang="en-US" sz="1800" dirty="0">
                <a:solidFill>
                  <a:srgbClr val="000000"/>
                </a:solidFill>
                <a:highlight>
                  <a:srgbClr val="FFFFFF"/>
                </a:highlight>
                <a:latin typeface="Consolas" panose="020B0609020204030204" pitchFamily="49" charset="0"/>
              </a:rPr>
              <a:t>);</a:t>
            </a:r>
          </a:p>
          <a:p>
            <a:endParaRPr lang="en-US" sz="1800" dirty="0">
              <a:solidFill>
                <a:srgbClr val="000000"/>
              </a:solidFill>
              <a:highlight>
                <a:srgbClr val="FFFFFF"/>
              </a:highlight>
              <a:latin typeface="Consolas" panose="020B0609020204030204" pitchFamily="49" charset="0"/>
            </a:endParaRPr>
          </a:p>
          <a:p>
            <a:r>
              <a:rPr lang="en-US" sz="1800" dirty="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try</a:t>
            </a:r>
            <a:r>
              <a:rPr lang="en-US" sz="1800" dirty="0">
                <a:solidFill>
                  <a:srgbClr val="000000"/>
                </a:solidFill>
                <a:highlight>
                  <a:srgbClr val="FFFFFF"/>
                </a:highlight>
                <a:latin typeface="Consolas" panose="020B0609020204030204" pitchFamily="49" charset="0"/>
              </a:rPr>
              <a:t> {</a:t>
            </a:r>
          </a:p>
          <a:p>
            <a:r>
              <a:rPr lang="en-US" sz="1800" dirty="0">
                <a:solidFill>
                  <a:srgbClr val="000000"/>
                </a:solidFill>
                <a:highlight>
                  <a:srgbClr val="FFFFFF"/>
                </a:highlight>
                <a:latin typeface="Consolas" panose="020B0609020204030204" pitchFamily="49" charset="0"/>
              </a:rPr>
              <a:t>        </a:t>
            </a:r>
            <a:r>
              <a:rPr lang="en-US" sz="1800" dirty="0" err="1">
                <a:solidFill>
                  <a:srgbClr val="000000"/>
                </a:solidFill>
                <a:highlight>
                  <a:srgbClr val="FFFFFF"/>
                </a:highlight>
                <a:latin typeface="Consolas" panose="020B0609020204030204" pitchFamily="49" charset="0"/>
              </a:rPr>
              <a:t>button.Click</a:t>
            </a:r>
            <a:r>
              <a:rPr lang="en-US" sz="1800" dirty="0">
                <a:solidFill>
                  <a:srgbClr val="000000"/>
                </a:solidFill>
                <a:highlight>
                  <a:srgbClr val="FFFFFF"/>
                </a:highlight>
                <a:latin typeface="Consolas" panose="020B0609020204030204" pitchFamily="49" charset="0"/>
              </a:rPr>
              <a:t> += lambda;</a:t>
            </a:r>
          </a:p>
          <a:p>
            <a:endParaRPr lang="en-US" sz="1800" dirty="0">
              <a:solidFill>
                <a:srgbClr val="000000"/>
              </a:solidFill>
              <a:highlight>
                <a:srgbClr val="FFFFFF"/>
              </a:highlight>
              <a:latin typeface="Consolas" panose="020B0609020204030204" pitchFamily="49" charset="0"/>
            </a:endParaRPr>
          </a:p>
          <a:p>
            <a:r>
              <a:rPr lang="en-US" sz="1800" dirty="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await</a:t>
            </a:r>
            <a:r>
              <a:rPr lang="en-US" sz="1800" dirty="0">
                <a:solidFill>
                  <a:srgbClr val="000000"/>
                </a:solidFill>
                <a:highlight>
                  <a:srgbClr val="FFFFFF"/>
                </a:highlight>
                <a:latin typeface="Consolas" panose="020B0609020204030204" pitchFamily="49" charset="0"/>
              </a:rPr>
              <a:t> </a:t>
            </a:r>
            <a:r>
              <a:rPr lang="en-US" sz="1800" dirty="0" err="1">
                <a:solidFill>
                  <a:srgbClr val="000000"/>
                </a:solidFill>
                <a:highlight>
                  <a:srgbClr val="FFFFFF"/>
                </a:highlight>
                <a:latin typeface="Consolas" panose="020B0609020204030204" pitchFamily="49" charset="0"/>
              </a:rPr>
              <a:t>tcs.Task</a:t>
            </a:r>
            <a:r>
              <a:rPr lang="en-US" sz="1800" dirty="0">
                <a:solidFill>
                  <a:srgbClr val="000000"/>
                </a:solidFill>
                <a:highlight>
                  <a:srgbClr val="FFFFFF"/>
                </a:highlight>
                <a:latin typeface="Consolas" panose="020B0609020204030204" pitchFamily="49" charset="0"/>
              </a:rPr>
              <a:t>;</a:t>
            </a:r>
          </a:p>
          <a:p>
            <a:r>
              <a:rPr lang="en-US" sz="1800" dirty="0">
                <a:solidFill>
                  <a:srgbClr val="000000"/>
                </a:solidFill>
                <a:highlight>
                  <a:srgbClr val="FFFFFF"/>
                </a:highlight>
                <a:latin typeface="Consolas" panose="020B0609020204030204" pitchFamily="49" charset="0"/>
              </a:rPr>
              <a:t>    }</a:t>
            </a:r>
          </a:p>
          <a:p>
            <a:r>
              <a:rPr lang="en-US" sz="1800" dirty="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finally</a:t>
            </a:r>
            <a:r>
              <a:rPr lang="en-US" sz="1800" dirty="0">
                <a:solidFill>
                  <a:srgbClr val="000000"/>
                </a:solidFill>
                <a:highlight>
                  <a:srgbClr val="FFFFFF"/>
                </a:highlight>
                <a:latin typeface="Consolas" panose="020B0609020204030204" pitchFamily="49" charset="0"/>
              </a:rPr>
              <a:t> {</a:t>
            </a:r>
          </a:p>
          <a:p>
            <a:r>
              <a:rPr lang="en-US" sz="1800" dirty="0">
                <a:solidFill>
                  <a:srgbClr val="000000"/>
                </a:solidFill>
                <a:highlight>
                  <a:srgbClr val="FFFFFF"/>
                </a:highlight>
                <a:latin typeface="Consolas" panose="020B0609020204030204" pitchFamily="49" charset="0"/>
              </a:rPr>
              <a:t>        </a:t>
            </a:r>
            <a:r>
              <a:rPr lang="en-US" sz="1800" dirty="0" err="1">
                <a:solidFill>
                  <a:srgbClr val="000000"/>
                </a:solidFill>
                <a:highlight>
                  <a:srgbClr val="FFFFFF"/>
                </a:highlight>
                <a:latin typeface="Consolas" panose="020B0609020204030204" pitchFamily="49" charset="0"/>
              </a:rPr>
              <a:t>button.Click</a:t>
            </a:r>
            <a:r>
              <a:rPr lang="en-US" sz="1800" dirty="0">
                <a:solidFill>
                  <a:srgbClr val="000000"/>
                </a:solidFill>
                <a:highlight>
                  <a:srgbClr val="FFFFFF"/>
                </a:highlight>
                <a:latin typeface="Consolas" panose="020B0609020204030204" pitchFamily="49" charset="0"/>
              </a:rPr>
              <a:t> -= lambda;</a:t>
            </a:r>
          </a:p>
          <a:p>
            <a:r>
              <a:rPr lang="en-US" sz="1800" dirty="0">
                <a:solidFill>
                  <a:srgbClr val="000000"/>
                </a:solidFill>
                <a:highlight>
                  <a:srgbClr val="FFFFFF"/>
                </a:highlight>
                <a:latin typeface="Consolas" panose="020B0609020204030204" pitchFamily="49" charset="0"/>
              </a:rPr>
              <a:t>    }</a:t>
            </a:r>
          </a:p>
          <a:p>
            <a:r>
              <a:rPr lang="en-US" sz="1800" dirty="0">
                <a:solidFill>
                  <a:srgbClr val="000000"/>
                </a:solidFill>
                <a:highlight>
                  <a:srgbClr val="FFFFFF"/>
                </a:highlight>
                <a:latin typeface="Consolas" panose="020B0609020204030204" pitchFamily="49" charset="0"/>
              </a:rPr>
              <a:t>}</a:t>
            </a:r>
          </a:p>
        </p:txBody>
      </p:sp>
      <p:grpSp>
        <p:nvGrpSpPr>
          <p:cNvPr id="16" name="Group 15"/>
          <p:cNvGrpSpPr/>
          <p:nvPr/>
        </p:nvGrpSpPr>
        <p:grpSpPr>
          <a:xfrm>
            <a:off x="2357133" y="1665165"/>
            <a:ext cx="155448" cy="2549733"/>
            <a:chOff x="2357133" y="1403209"/>
            <a:chExt cx="155448" cy="2549733"/>
          </a:xfrm>
        </p:grpSpPr>
        <p:cxnSp>
          <p:nvCxnSpPr>
            <p:cNvPr id="17" name="Straight Arrow Connector 16"/>
            <p:cNvCxnSpPr/>
            <p:nvPr/>
          </p:nvCxnSpPr>
          <p:spPr>
            <a:xfrm flipH="1">
              <a:off x="2416252" y="1403209"/>
              <a:ext cx="18605" cy="2298544"/>
            </a:xfrm>
            <a:prstGeom prst="straightConnector1">
              <a:avLst/>
            </a:prstGeom>
            <a:ln w="57150">
              <a:solidFill>
                <a:srgbClr val="FF0000">
                  <a:alpha val="60000"/>
                </a:srgb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8" name="Oval 17"/>
            <p:cNvSpPr/>
            <p:nvPr/>
          </p:nvSpPr>
          <p:spPr bwMode="auto">
            <a:xfrm>
              <a:off x="2357133" y="3798954"/>
              <a:ext cx="155448" cy="153988"/>
            </a:xfrm>
            <a:prstGeom prst="ellipse">
              <a:avLst/>
            </a:prstGeom>
            <a:solidFill>
              <a:srgbClr val="FF0000">
                <a:alpha val="6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cxnSp>
        <p:nvCxnSpPr>
          <p:cNvPr id="19" name="Straight Arrow Connector 18"/>
          <p:cNvCxnSpPr/>
          <p:nvPr/>
        </p:nvCxnSpPr>
        <p:spPr>
          <a:xfrm flipH="1" flipV="1">
            <a:off x="329084" y="3407612"/>
            <a:ext cx="1966587" cy="1247201"/>
          </a:xfrm>
          <a:prstGeom prst="straightConnector1">
            <a:avLst/>
          </a:prstGeom>
          <a:ln w="57150">
            <a:solidFill>
              <a:srgbClr val="FF0000">
                <a:alpha val="60000"/>
              </a:srgb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0" name="Oval 19"/>
          <p:cNvSpPr/>
          <p:nvPr/>
        </p:nvSpPr>
        <p:spPr bwMode="auto">
          <a:xfrm>
            <a:off x="2357133" y="4654813"/>
            <a:ext cx="155448" cy="153988"/>
          </a:xfrm>
          <a:prstGeom prst="ellipse">
            <a:avLst/>
          </a:prstGeom>
          <a:solidFill>
            <a:srgbClr val="FF0000">
              <a:alpha val="6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nvGrpSpPr>
          <p:cNvPr id="21" name="Group 20"/>
          <p:cNvGrpSpPr/>
          <p:nvPr/>
        </p:nvGrpSpPr>
        <p:grpSpPr>
          <a:xfrm>
            <a:off x="6991605" y="2438400"/>
            <a:ext cx="2012695" cy="863671"/>
            <a:chOff x="8389938" y="1868047"/>
            <a:chExt cx="2012695" cy="863671"/>
          </a:xfrm>
        </p:grpSpPr>
        <p:cxnSp>
          <p:nvCxnSpPr>
            <p:cNvPr id="22" name="Straight Arrow Connector 21"/>
            <p:cNvCxnSpPr/>
            <p:nvPr/>
          </p:nvCxnSpPr>
          <p:spPr>
            <a:xfrm flipH="1">
              <a:off x="8637333" y="1868047"/>
              <a:ext cx="1765300" cy="736600"/>
            </a:xfrm>
            <a:prstGeom prst="straightConnector1">
              <a:avLst/>
            </a:prstGeom>
            <a:ln w="57150">
              <a:solidFill>
                <a:srgbClr val="FF0000">
                  <a:alpha val="60000"/>
                </a:srgbClr>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sp>
          <p:nvSpPr>
            <p:cNvPr id="23" name="Oval 22"/>
            <p:cNvSpPr/>
            <p:nvPr/>
          </p:nvSpPr>
          <p:spPr bwMode="auto">
            <a:xfrm>
              <a:off x="8389938" y="2577730"/>
              <a:ext cx="155448" cy="153988"/>
            </a:xfrm>
            <a:prstGeom prst="ellipse">
              <a:avLst/>
            </a:prstGeom>
            <a:solidFill>
              <a:srgbClr val="FF0000">
                <a:alpha val="6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cxnSp>
        <p:nvCxnSpPr>
          <p:cNvPr id="24" name="Straight Arrow Connector 23"/>
          <p:cNvCxnSpPr/>
          <p:nvPr/>
        </p:nvCxnSpPr>
        <p:spPr>
          <a:xfrm flipH="1">
            <a:off x="2588455" y="3302071"/>
            <a:ext cx="4315582" cy="1403884"/>
          </a:xfrm>
          <a:prstGeom prst="straightConnector1">
            <a:avLst/>
          </a:prstGeom>
          <a:ln w="57150">
            <a:solidFill>
              <a:srgbClr val="FF0000">
                <a:alpha val="60000"/>
              </a:srgbClr>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5" name="Group 24"/>
          <p:cNvGrpSpPr/>
          <p:nvPr/>
        </p:nvGrpSpPr>
        <p:grpSpPr>
          <a:xfrm>
            <a:off x="2347424" y="4846593"/>
            <a:ext cx="155448" cy="1852657"/>
            <a:chOff x="2347424" y="4276540"/>
            <a:chExt cx="155448" cy="1852657"/>
          </a:xfrm>
        </p:grpSpPr>
        <p:cxnSp>
          <p:nvCxnSpPr>
            <p:cNvPr id="26" name="Straight Arrow Connector 25"/>
            <p:cNvCxnSpPr/>
            <p:nvPr/>
          </p:nvCxnSpPr>
          <p:spPr>
            <a:xfrm>
              <a:off x="2434860" y="4276540"/>
              <a:ext cx="3540" cy="1579607"/>
            </a:xfrm>
            <a:prstGeom prst="straightConnector1">
              <a:avLst/>
            </a:prstGeom>
            <a:ln w="57150">
              <a:solidFill>
                <a:srgbClr val="FF0000">
                  <a:alpha val="60000"/>
                </a:srgbClr>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sp>
          <p:nvSpPr>
            <p:cNvPr id="27" name="Oval 26"/>
            <p:cNvSpPr/>
            <p:nvPr/>
          </p:nvSpPr>
          <p:spPr bwMode="auto">
            <a:xfrm>
              <a:off x="2347424" y="5975209"/>
              <a:ext cx="155448" cy="153988"/>
            </a:xfrm>
            <a:prstGeom prst="ellipse">
              <a:avLst/>
            </a:prstGeom>
            <a:solidFill>
              <a:srgbClr val="FF0000">
                <a:alpha val="6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spTree>
    <p:extLst>
      <p:ext uri="{BB962C8B-B14F-4D97-AF65-F5344CB8AC3E}">
        <p14:creationId xmlns:p14="http://schemas.microsoft.com/office/powerpoint/2010/main" val="414351611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up)">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childTnLst>
                          </p:cTn>
                        </p:par>
                        <p:par>
                          <p:cTn id="13" fill="hold">
                            <p:stCondLst>
                              <p:cond delay="500"/>
                            </p:stCondLst>
                            <p:childTnLst>
                              <p:par>
                                <p:cTn id="14" presetID="22" presetClass="entr" presetSubtype="2" fill="hold" nodeType="after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wipe(right)">
                                      <p:cBhvr>
                                        <p:cTn id="16" dur="500"/>
                                        <p:tgtEl>
                                          <p:spTgt spid="19"/>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2" fill="hold" nodeType="clickEffect">
                                  <p:stCondLst>
                                    <p:cond delay="0"/>
                                  </p:stCondLst>
                                  <p:childTnLst>
                                    <p:set>
                                      <p:cBhvr>
                                        <p:cTn id="20" dur="1" fill="hold">
                                          <p:stCondLst>
                                            <p:cond delay="0"/>
                                          </p:stCondLst>
                                        </p:cTn>
                                        <p:tgtEl>
                                          <p:spTgt spid="21"/>
                                        </p:tgtEl>
                                        <p:attrNameLst>
                                          <p:attrName>style.visibility</p:attrName>
                                        </p:attrNameLst>
                                      </p:cBhvr>
                                      <p:to>
                                        <p:strVal val="visible"/>
                                      </p:to>
                                    </p:set>
                                    <p:animEffect transition="in" filter="wipe(right)">
                                      <p:cBhvr>
                                        <p:cTn id="21" dur="500"/>
                                        <p:tgtEl>
                                          <p:spTgt spid="21"/>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2" fill="hold" nodeType="clickEffect">
                                  <p:stCondLst>
                                    <p:cond delay="0"/>
                                  </p:stCondLst>
                                  <p:childTnLst>
                                    <p:set>
                                      <p:cBhvr>
                                        <p:cTn id="25" dur="1" fill="hold">
                                          <p:stCondLst>
                                            <p:cond delay="0"/>
                                          </p:stCondLst>
                                        </p:cTn>
                                        <p:tgtEl>
                                          <p:spTgt spid="24"/>
                                        </p:tgtEl>
                                        <p:attrNameLst>
                                          <p:attrName>style.visibility</p:attrName>
                                        </p:attrNameLst>
                                      </p:cBhvr>
                                      <p:to>
                                        <p:strVal val="visible"/>
                                      </p:to>
                                    </p:set>
                                    <p:animEffect transition="in" filter="wipe(right)">
                                      <p:cBhvr>
                                        <p:cTn id="26" dur="500"/>
                                        <p:tgtEl>
                                          <p:spTgt spid="24"/>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1" fill="hold" nodeType="click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wipe(up)">
                                      <p:cBhvr>
                                        <p:cTn id="31"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err="1"/>
              <a:t>Async</a:t>
            </a:r>
            <a:r>
              <a:rPr lang="en-US" dirty="0"/>
              <a:t> over events</a:t>
            </a:r>
          </a:p>
        </p:txBody>
      </p:sp>
      <p:sp>
        <p:nvSpPr>
          <p:cNvPr id="6" name="Text Placeholder 5"/>
          <p:cNvSpPr>
            <a:spLocks noGrp="1"/>
          </p:cNvSpPr>
          <p:nvPr>
            <p:ph type="body" sz="quarter" idx="4294967295"/>
          </p:nvPr>
        </p:nvSpPr>
        <p:spPr>
          <a:xfrm>
            <a:off x="274638" y="1212850"/>
            <a:ext cx="11887200" cy="4124206"/>
          </a:xfrm>
          <a:prstGeom prst="rect">
            <a:avLst/>
          </a:prstGeom>
        </p:spPr>
        <p:txBody>
          <a:bodyPr/>
          <a:lstStyle/>
          <a:p>
            <a:pPr marL="0" indent="0">
              <a:buNone/>
            </a:pPr>
            <a:endParaRPr lang="en-US" dirty="0"/>
          </a:p>
          <a:p>
            <a:pPr marL="0" indent="0">
              <a:buNone/>
            </a:pPr>
            <a:r>
              <a:rPr lang="en-US" dirty="0">
                <a:gradFill>
                  <a:gsLst>
                    <a:gs pos="1250">
                      <a:srgbClr val="6DC2E9"/>
                    </a:gs>
                    <a:gs pos="99000">
                      <a:srgbClr val="6DC2E9"/>
                    </a:gs>
                  </a:gsLst>
                  <a:lin ang="5400000" scaled="0"/>
                </a:gradFill>
              </a:rPr>
              <a:t>Principles</a:t>
            </a:r>
          </a:p>
          <a:p>
            <a:pPr marL="101600" indent="0">
              <a:buNone/>
            </a:pPr>
            <a:r>
              <a:rPr lang="en-US" sz="2400" dirty="0">
                <a:latin typeface="+mn-lt"/>
              </a:rPr>
              <a:t>Callback-based programming, as with events, is hard</a:t>
            </a:r>
          </a:p>
          <a:p>
            <a:pPr marL="342900" lvl="1" indent="0">
              <a:buNone/>
            </a:pPr>
            <a:endParaRPr lang="en-US" dirty="0"/>
          </a:p>
          <a:p>
            <a:pPr marL="0" indent="0">
              <a:buNone/>
            </a:pPr>
            <a:r>
              <a:rPr lang="en-US" dirty="0">
                <a:gradFill>
                  <a:gsLst>
                    <a:gs pos="1250">
                      <a:srgbClr val="6DC2E9"/>
                    </a:gs>
                    <a:gs pos="99000">
                      <a:srgbClr val="6DC2E9"/>
                    </a:gs>
                  </a:gsLst>
                  <a:lin ang="5400000" scaled="0"/>
                </a:gradFill>
              </a:rPr>
              <a:t>Guidance</a:t>
            </a:r>
          </a:p>
          <a:p>
            <a:pPr marL="101600" indent="0">
              <a:buNone/>
            </a:pPr>
            <a:r>
              <a:rPr lang="en-US" sz="2400" dirty="0">
                <a:latin typeface="+mn-lt"/>
              </a:rPr>
              <a:t>If the event-handlers are largely independent, then leave them as events</a:t>
            </a:r>
          </a:p>
          <a:p>
            <a:pPr marL="101600" indent="0">
              <a:buNone/>
            </a:pPr>
            <a:r>
              <a:rPr lang="en-US" sz="2400" dirty="0">
                <a:latin typeface="+mn-lt"/>
              </a:rPr>
              <a:t>But if they look like a state-machine, then await is sometimes easier</a:t>
            </a:r>
          </a:p>
          <a:p>
            <a:pPr marL="101600" indent="0">
              <a:buNone/>
            </a:pPr>
            <a:r>
              <a:rPr lang="en-US" sz="2400" dirty="0">
                <a:latin typeface="+mn-lt"/>
              </a:rPr>
              <a:t>To turn events into </a:t>
            </a:r>
            <a:r>
              <a:rPr lang="en-US" sz="2400" dirty="0" err="1">
                <a:latin typeface="+mn-lt"/>
              </a:rPr>
              <a:t>awaitable</a:t>
            </a:r>
            <a:r>
              <a:rPr lang="en-US" sz="2400" dirty="0">
                <a:latin typeface="+mn-lt"/>
              </a:rPr>
              <a:t> Tasks, use </a:t>
            </a:r>
            <a:r>
              <a:rPr lang="en-US" sz="2400" dirty="0" err="1">
                <a:latin typeface="+mn-lt"/>
              </a:rPr>
              <a:t>TaskCompletionSource</a:t>
            </a:r>
            <a:endParaRPr lang="en-US" sz="2400" dirty="0">
              <a:latin typeface="+mn-lt"/>
            </a:endParaRPr>
          </a:p>
        </p:txBody>
      </p:sp>
    </p:spTree>
    <p:extLst>
      <p:ext uri="{BB962C8B-B14F-4D97-AF65-F5344CB8AC3E}">
        <p14:creationId xmlns:p14="http://schemas.microsoft.com/office/powerpoint/2010/main" val="2820900180"/>
      </p:ext>
    </p:extLst>
  </p:cSld>
  <p:clrMapOvr>
    <a:masterClrMapping/>
  </p:clrMapOvr>
  <p:transition>
    <p:cove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t="13496"/>
          <a:stretch/>
        </p:blipFill>
        <p:spPr>
          <a:xfrm flipH="1">
            <a:off x="-2" y="1211261"/>
            <a:ext cx="12436475" cy="5792787"/>
          </a:xfrm>
          <a:prstGeom prst="rect">
            <a:avLst/>
          </a:prstGeom>
        </p:spPr>
      </p:pic>
      <p:sp>
        <p:nvSpPr>
          <p:cNvPr id="7" name="Title 6"/>
          <p:cNvSpPr>
            <a:spLocks noGrp="1"/>
          </p:cNvSpPr>
          <p:nvPr>
            <p:ph type="title"/>
          </p:nvPr>
        </p:nvSpPr>
        <p:spPr/>
        <p:txBody>
          <a:bodyPr/>
          <a:lstStyle/>
          <a:p>
            <a:r>
              <a:rPr lang="en-US" dirty="0">
                <a:gradFill>
                  <a:gsLst>
                    <a:gs pos="0">
                      <a:srgbClr val="FFFFFF"/>
                    </a:gs>
                    <a:gs pos="100000">
                      <a:srgbClr val="FFFFFF"/>
                    </a:gs>
                  </a:gsLst>
                  <a:lin ang="5400000" scaled="0"/>
                </a:gradFill>
              </a:rPr>
              <a:t>Library methods shouldn’t lie</a:t>
            </a:r>
          </a:p>
        </p:txBody>
      </p:sp>
      <p:sp>
        <p:nvSpPr>
          <p:cNvPr id="5" name="Rectangle 4"/>
          <p:cNvSpPr/>
          <p:nvPr/>
        </p:nvSpPr>
        <p:spPr bwMode="auto">
          <a:xfrm>
            <a:off x="7336753" y="2134150"/>
            <a:ext cx="4800600" cy="33528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ts val="1200"/>
              </a:spcAft>
            </a:pPr>
            <a:r>
              <a:rPr lang="en-US" sz="2400" dirty="0">
                <a:gradFill>
                  <a:gsLst>
                    <a:gs pos="0">
                      <a:srgbClr val="FFFFFF"/>
                    </a:gs>
                    <a:gs pos="100000">
                      <a:srgbClr val="FFFFFF"/>
                    </a:gs>
                  </a:gsLst>
                  <a:lin ang="5400000" scaled="0"/>
                </a:gradFill>
                <a:ea typeface="Segoe UI" pitchFamily="34" charset="0"/>
                <a:cs typeface="Segoe UI" pitchFamily="34" charset="0"/>
              </a:rPr>
              <a:t>Library methods shouldn’t lie…</a:t>
            </a:r>
          </a:p>
          <a:p>
            <a:pPr defTabSz="932472" fontAlgn="base">
              <a:lnSpc>
                <a:spcPct val="90000"/>
              </a:lnSpc>
              <a:spcBef>
                <a:spcPct val="0"/>
              </a:spcBef>
              <a:spcAft>
                <a:spcPts val="120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defTabSz="932472" fontAlgn="base">
              <a:lnSpc>
                <a:spcPct val="90000"/>
              </a:lnSpc>
              <a:spcBef>
                <a:spcPct val="0"/>
              </a:spcBef>
              <a:spcAft>
                <a:spcPts val="1200"/>
              </a:spcAft>
            </a:pPr>
            <a:r>
              <a:rPr lang="en-US" sz="2400" dirty="0">
                <a:gradFill>
                  <a:gsLst>
                    <a:gs pos="0">
                      <a:srgbClr val="FFFFFF"/>
                    </a:gs>
                    <a:gs pos="100000">
                      <a:srgbClr val="FFFFFF"/>
                    </a:gs>
                  </a:gsLst>
                  <a:lin ang="5400000" scaled="0"/>
                </a:gradFill>
                <a:ea typeface="Segoe UI" pitchFamily="34" charset="0"/>
                <a:cs typeface="Segoe UI" pitchFamily="34" charset="0"/>
              </a:rPr>
              <a:t>Only expose an </a:t>
            </a:r>
            <a:r>
              <a:rPr lang="en-US" sz="2400" dirty="0" err="1">
                <a:gradFill>
                  <a:gsLst>
                    <a:gs pos="0">
                      <a:srgbClr val="FFFFFF"/>
                    </a:gs>
                    <a:gs pos="100000">
                      <a:srgbClr val="FFFFFF"/>
                    </a:gs>
                  </a:gsLst>
                  <a:lin ang="5400000" scaled="0"/>
                </a:gradFill>
                <a:ea typeface="Segoe UI" pitchFamily="34" charset="0"/>
                <a:cs typeface="Segoe UI" pitchFamily="34" charset="0"/>
              </a:rPr>
              <a:t>async</a:t>
            </a:r>
            <a:r>
              <a:rPr lang="en-US" sz="2400" dirty="0">
                <a:gradFill>
                  <a:gsLst>
                    <a:gs pos="0">
                      <a:srgbClr val="FFFFFF"/>
                    </a:gs>
                    <a:gs pos="100000">
                      <a:srgbClr val="FFFFFF"/>
                    </a:gs>
                  </a:gsLst>
                  <a:lin ang="5400000" scaled="0"/>
                </a:gradFill>
                <a:ea typeface="Segoe UI" pitchFamily="34" charset="0"/>
                <a:cs typeface="Segoe UI" pitchFamily="34" charset="0"/>
              </a:rPr>
              <a:t> API</a:t>
            </a:r>
            <a:br>
              <a:rPr lang="en-US" sz="2400" dirty="0">
                <a:gradFill>
                  <a:gsLst>
                    <a:gs pos="0">
                      <a:srgbClr val="FFFFFF"/>
                    </a:gs>
                    <a:gs pos="100000">
                      <a:srgbClr val="FFFFFF"/>
                    </a:gs>
                  </a:gsLst>
                  <a:lin ang="5400000" scaled="0"/>
                </a:gradFill>
                <a:ea typeface="Segoe UI" pitchFamily="34" charset="0"/>
                <a:cs typeface="Segoe UI" pitchFamily="34" charset="0"/>
              </a:rPr>
            </a:br>
            <a:r>
              <a:rPr lang="en-US" sz="2400" dirty="0">
                <a:gradFill>
                  <a:gsLst>
                    <a:gs pos="0">
                      <a:srgbClr val="FFFFFF"/>
                    </a:gs>
                    <a:gs pos="100000">
                      <a:srgbClr val="FFFFFF"/>
                    </a:gs>
                  </a:gsLst>
                  <a:lin ang="5400000" scaled="0"/>
                </a:gradFill>
                <a:ea typeface="Segoe UI" pitchFamily="34" charset="0"/>
                <a:cs typeface="Segoe UI" pitchFamily="34" charset="0"/>
              </a:rPr>
              <a:t>if your implementation is truly </a:t>
            </a:r>
            <a:r>
              <a:rPr lang="en-US" sz="2400" dirty="0" err="1">
                <a:gradFill>
                  <a:gsLst>
                    <a:gs pos="0">
                      <a:srgbClr val="FFFFFF"/>
                    </a:gs>
                    <a:gs pos="100000">
                      <a:srgbClr val="FFFFFF"/>
                    </a:gs>
                  </a:gsLst>
                  <a:lin ang="5400000" scaled="0"/>
                </a:gradFill>
                <a:ea typeface="Segoe UI" pitchFamily="34" charset="0"/>
                <a:cs typeface="Segoe UI" pitchFamily="34" charset="0"/>
              </a:rPr>
              <a:t>async</a:t>
            </a:r>
            <a:r>
              <a:rPr lang="en-US" sz="2400" dirty="0">
                <a:gradFill>
                  <a:gsLst>
                    <a:gs pos="0">
                      <a:srgbClr val="FFFFFF"/>
                    </a:gs>
                    <a:gs pos="100000">
                      <a:srgbClr val="FFFFFF"/>
                    </a:gs>
                  </a:gsLst>
                  <a:lin ang="5400000" scaled="0"/>
                </a:gradFill>
                <a:ea typeface="Segoe UI" pitchFamily="34" charset="0"/>
                <a:cs typeface="Segoe UI" pitchFamily="34" charset="0"/>
              </a:rPr>
              <a:t>.</a:t>
            </a:r>
          </a:p>
          <a:p>
            <a:pPr defTabSz="932472" fontAlgn="base">
              <a:lnSpc>
                <a:spcPct val="90000"/>
              </a:lnSpc>
              <a:spcBef>
                <a:spcPct val="0"/>
              </a:spcBef>
              <a:spcAft>
                <a:spcPts val="1200"/>
              </a:spcAft>
            </a:pPr>
            <a:r>
              <a:rPr lang="en-US" sz="2400" dirty="0">
                <a:gradFill>
                  <a:gsLst>
                    <a:gs pos="0">
                      <a:srgbClr val="FFFFFF"/>
                    </a:gs>
                    <a:gs pos="100000">
                      <a:srgbClr val="FFFFFF"/>
                    </a:gs>
                  </a:gsLst>
                  <a:lin ang="5400000" scaled="0"/>
                </a:gradFill>
                <a:ea typeface="Segoe UI" pitchFamily="34" charset="0"/>
                <a:cs typeface="Segoe UI" pitchFamily="34" charset="0"/>
              </a:rPr>
              <a:t>Don’t “fake it” through internal use of </a:t>
            </a:r>
            <a:r>
              <a:rPr lang="en-US" sz="2400" dirty="0" err="1">
                <a:gradFill>
                  <a:gsLst>
                    <a:gs pos="0">
                      <a:srgbClr val="FFFFFF"/>
                    </a:gs>
                    <a:gs pos="100000">
                      <a:srgbClr val="FFFFFF"/>
                    </a:gs>
                  </a:gsLst>
                  <a:lin ang="5400000" scaled="0"/>
                </a:gradFill>
                <a:ea typeface="Segoe UI" pitchFamily="34" charset="0"/>
                <a:cs typeface="Segoe UI" pitchFamily="34" charset="0"/>
              </a:rPr>
              <a:t>Task.Run</a:t>
            </a:r>
            <a:r>
              <a:rPr lang="en-US" sz="2400" dirty="0">
                <a:gradFill>
                  <a:gsLst>
                    <a:gs pos="0">
                      <a:srgbClr val="FFFFFF"/>
                    </a:gs>
                    <a:gs pos="100000">
                      <a:srgbClr val="FFFFFF"/>
                    </a:gs>
                  </a:gsLst>
                  <a:lin ang="5400000" scaled="0"/>
                </a:gradFill>
                <a:ea typeface="Segoe UI" pitchFamily="34" charset="0"/>
                <a:cs typeface="Segoe UI" pitchFamily="34" charset="0"/>
              </a:rPr>
              <a:t>.</a:t>
            </a:r>
          </a:p>
          <a:p>
            <a:pPr defTabSz="932472" fontAlgn="base">
              <a:lnSpc>
                <a:spcPct val="90000"/>
              </a:lnSpc>
              <a:spcBef>
                <a:spcPct val="0"/>
              </a:spcBef>
              <a:spcAft>
                <a:spcPts val="120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14769159"/>
      </p:ext>
    </p:extLst>
  </p:cSld>
  <p:clrMapOvr>
    <a:masterClrMapping/>
  </p:clrMapOvr>
  <mc:AlternateContent xmlns:mc="http://schemas.openxmlformats.org/markup-compatibility/2006" xmlns:p14="http://schemas.microsoft.com/office/powerpoint/2010/main">
    <mc:Choice Requires="p14">
      <p:transition>
        <p14:reveal/>
      </p:transition>
    </mc:Choice>
    <mc:Fallback xmlns="">
      <p:transition>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Library methods shouldn’t lie</a:t>
            </a:r>
          </a:p>
        </p:txBody>
      </p:sp>
      <p:sp>
        <p:nvSpPr>
          <p:cNvPr id="4" name="Text Placeholder 3"/>
          <p:cNvSpPr>
            <a:spLocks noGrp="1"/>
          </p:cNvSpPr>
          <p:nvPr>
            <p:ph type="body" sz="quarter" idx="10"/>
          </p:nvPr>
        </p:nvSpPr>
        <p:spPr>
          <a:xfrm>
            <a:off x="503237" y="1963711"/>
            <a:ext cx="8839200" cy="461665"/>
          </a:xfrm>
        </p:spPr>
        <p:txBody>
          <a:bodyPr/>
          <a:lstStyle/>
          <a:p>
            <a:pPr lvl="0"/>
            <a:r>
              <a:rPr lang="en-US" sz="2000" b="1" dirty="0">
                <a:solidFill>
                  <a:srgbClr val="FFFF00"/>
                </a:solidFill>
                <a:latin typeface="Consolas" panose="020B0609020204030204" pitchFamily="49" charset="0"/>
                <a:cs typeface="Consolas" panose="020B0609020204030204" pitchFamily="49" charset="0"/>
              </a:rPr>
              <a:t>Foo();</a:t>
            </a:r>
          </a:p>
        </p:txBody>
      </p:sp>
      <p:sp>
        <p:nvSpPr>
          <p:cNvPr id="2" name="Text Placeholder 1"/>
          <p:cNvSpPr>
            <a:spLocks noGrp="1"/>
          </p:cNvSpPr>
          <p:nvPr>
            <p:ph type="body" sz="quarter" idx="11"/>
          </p:nvPr>
        </p:nvSpPr>
        <p:spPr>
          <a:xfrm>
            <a:off x="503238" y="4459823"/>
            <a:ext cx="3581400" cy="1107996"/>
          </a:xfrm>
        </p:spPr>
        <p:txBody>
          <a:bodyPr/>
          <a:lstStyle/>
          <a:p>
            <a:pPr lvl="0">
              <a:lnSpc>
                <a:spcPct val="100000"/>
              </a:lnSpc>
              <a:spcBef>
                <a:spcPts val="0"/>
              </a:spcBef>
              <a:buClrTx/>
              <a:buSzTx/>
            </a:pPr>
            <a:r>
              <a:rPr lang="en-US" sz="2000" b="1" dirty="0" err="1">
                <a:solidFill>
                  <a:srgbClr val="00FFFF"/>
                </a:solidFill>
                <a:latin typeface="Consolas" panose="020B0609020204030204" pitchFamily="49" charset="0"/>
                <a:cs typeface="Consolas" panose="020B0609020204030204" pitchFamily="49" charset="0"/>
              </a:rPr>
              <a:t>var</a:t>
            </a:r>
            <a:r>
              <a:rPr lang="en-US" sz="2000" b="1" dirty="0">
                <a:solidFill>
                  <a:srgbClr val="00FFFF"/>
                </a:solidFill>
                <a:latin typeface="Consolas" panose="020B0609020204030204" pitchFamily="49" charset="0"/>
                <a:cs typeface="Consolas" panose="020B0609020204030204" pitchFamily="49" charset="0"/>
              </a:rPr>
              <a:t> task = </a:t>
            </a:r>
            <a:r>
              <a:rPr lang="en-US" sz="2000" b="1" dirty="0" err="1">
                <a:solidFill>
                  <a:srgbClr val="00FFFF"/>
                </a:solidFill>
                <a:latin typeface="Consolas" panose="020B0609020204030204" pitchFamily="49" charset="0"/>
                <a:cs typeface="Consolas" panose="020B0609020204030204" pitchFamily="49" charset="0"/>
              </a:rPr>
              <a:t>FooAsync</a:t>
            </a:r>
            <a:r>
              <a:rPr lang="en-US" sz="2000" b="1" dirty="0">
                <a:solidFill>
                  <a:srgbClr val="00FFFF"/>
                </a:solidFill>
                <a:latin typeface="Consolas" panose="020B0609020204030204" pitchFamily="49" charset="0"/>
                <a:cs typeface="Consolas" panose="020B0609020204030204" pitchFamily="49" charset="0"/>
              </a:rPr>
              <a:t>();</a:t>
            </a:r>
          </a:p>
          <a:p>
            <a:pPr lvl="0">
              <a:lnSpc>
                <a:spcPct val="100000"/>
              </a:lnSpc>
              <a:spcBef>
                <a:spcPts val="0"/>
              </a:spcBef>
              <a:buClrTx/>
              <a:buSzTx/>
            </a:pPr>
            <a:r>
              <a:rPr lang="en-US" sz="2000" b="1" dirty="0">
                <a:solidFill>
                  <a:srgbClr val="00FFFF"/>
                </a:solidFill>
                <a:latin typeface="Consolas" panose="020B0609020204030204" pitchFamily="49" charset="0"/>
                <a:cs typeface="Consolas" panose="020B0609020204030204" pitchFamily="49" charset="0"/>
              </a:rPr>
              <a:t>...</a:t>
            </a:r>
          </a:p>
          <a:p>
            <a:pPr lvl="0">
              <a:lnSpc>
                <a:spcPct val="100000"/>
              </a:lnSpc>
              <a:spcBef>
                <a:spcPts val="0"/>
              </a:spcBef>
              <a:buClrTx/>
              <a:buSzTx/>
            </a:pPr>
            <a:r>
              <a:rPr lang="en-US" sz="2000" b="1" dirty="0">
                <a:solidFill>
                  <a:srgbClr val="00FFFF"/>
                </a:solidFill>
                <a:latin typeface="Consolas" panose="020B0609020204030204" pitchFamily="49" charset="0"/>
                <a:cs typeface="Consolas" panose="020B0609020204030204" pitchFamily="49" charset="0"/>
              </a:rPr>
              <a:t>await task;</a:t>
            </a:r>
          </a:p>
        </p:txBody>
      </p:sp>
      <p:sp>
        <p:nvSpPr>
          <p:cNvPr id="11" name="Text Placeholder 3"/>
          <p:cNvSpPr txBox="1">
            <a:spLocks/>
          </p:cNvSpPr>
          <p:nvPr/>
        </p:nvSpPr>
        <p:spPr>
          <a:xfrm>
            <a:off x="4313237" y="1973024"/>
            <a:ext cx="7010400" cy="1600438"/>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ts val="1224"/>
              </a:spcBef>
              <a:spcAft>
                <a:spcPts val="0"/>
              </a:spcAft>
              <a:buClr>
                <a:schemeClr val="tx1"/>
              </a:buClr>
              <a:buSzPct val="90000"/>
              <a:buFont typeface="Wingdings" pitchFamily="2" charset="2"/>
              <a:buNone/>
              <a:tabLst/>
              <a:defRPr sz="3600" kern="1200" spc="0" baseline="0">
                <a:gradFill>
                  <a:gsLst>
                    <a:gs pos="1250">
                      <a:schemeClr val="tx1"/>
                    </a:gs>
                    <a:gs pos="100000">
                      <a:schemeClr val="tx1"/>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2pPr>
            <a:lvl3pPr marL="231775"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60375"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Clr>
                <a:srgbClr val="FFFFFF"/>
              </a:buClr>
            </a:pPr>
            <a:r>
              <a:rPr lang="en-US" sz="2000" dirty="0">
                <a:gradFill>
                  <a:gsLst>
                    <a:gs pos="1250">
                      <a:srgbClr val="FFFFFF"/>
                    </a:gs>
                    <a:gs pos="100000">
                      <a:srgbClr val="FFFFFF"/>
                    </a:gs>
                  </a:gsLst>
                  <a:lin ang="5400000" scaled="0"/>
                </a:gradFill>
                <a:latin typeface="Segoe UI"/>
              </a:rPr>
              <a:t>This method’s signature is </a:t>
            </a:r>
            <a:r>
              <a:rPr lang="en-US" sz="2000" b="1" i="1" dirty="0">
                <a:solidFill>
                  <a:srgbClr val="FFFF00"/>
                </a:solidFill>
                <a:latin typeface="Segoe UI"/>
              </a:rPr>
              <a:t>synchronous</a:t>
            </a:r>
            <a:r>
              <a:rPr lang="en-US" sz="2000" i="1" dirty="0">
                <a:gradFill>
                  <a:gsLst>
                    <a:gs pos="1250">
                      <a:srgbClr val="FFFFFF"/>
                    </a:gs>
                    <a:gs pos="100000">
                      <a:srgbClr val="FFFFFF"/>
                    </a:gs>
                  </a:gsLst>
                  <a:lin ang="5400000" scaled="0"/>
                </a:gradFill>
                <a:latin typeface="Segoe UI"/>
              </a:rPr>
              <a:t>:</a:t>
            </a:r>
          </a:p>
          <a:p>
            <a:pPr>
              <a:buClr>
                <a:srgbClr val="FFFFFF"/>
              </a:buClr>
            </a:pPr>
            <a:r>
              <a:rPr lang="en-US" sz="2000" dirty="0">
                <a:gradFill>
                  <a:gsLst>
                    <a:gs pos="1250">
                      <a:srgbClr val="FFFFFF"/>
                    </a:gs>
                    <a:gs pos="100000">
                      <a:srgbClr val="FFFFFF"/>
                    </a:gs>
                  </a:gsLst>
                  <a:lin ang="5400000" scaled="0"/>
                </a:gradFill>
                <a:latin typeface="Segoe UI"/>
              </a:rPr>
              <a:t>I expect it will </a:t>
            </a:r>
            <a:r>
              <a:rPr lang="en-US" sz="2000" b="1" dirty="0">
                <a:solidFill>
                  <a:srgbClr val="FFFF00"/>
                </a:solidFill>
                <a:latin typeface="Segoe UI"/>
              </a:rPr>
              <a:t>perform </a:t>
            </a:r>
            <a:r>
              <a:rPr lang="en-US" sz="2000" dirty="0">
                <a:gradFill>
                  <a:gsLst>
                    <a:gs pos="1250">
                      <a:srgbClr val="FFFFFF"/>
                    </a:gs>
                    <a:gs pos="100000">
                      <a:srgbClr val="FFFFFF"/>
                    </a:gs>
                  </a:gsLst>
                  <a:lin ang="5400000" scaled="0"/>
                </a:gradFill>
                <a:latin typeface="Segoe UI"/>
              </a:rPr>
              <a:t>something here and now. I’ll regain control to execute something else </a:t>
            </a:r>
            <a:r>
              <a:rPr lang="en-US" sz="2000" b="1" dirty="0">
                <a:solidFill>
                  <a:srgbClr val="FFFF00"/>
                </a:solidFill>
                <a:latin typeface="Segoe UI"/>
              </a:rPr>
              <a:t>when it’s done</a:t>
            </a:r>
            <a:r>
              <a:rPr lang="en-US" sz="2000" dirty="0">
                <a:gradFill>
                  <a:gsLst>
                    <a:gs pos="1250">
                      <a:srgbClr val="FFFFFF"/>
                    </a:gs>
                    <a:gs pos="100000">
                      <a:srgbClr val="FFFFFF"/>
                    </a:gs>
                  </a:gsLst>
                  <a:lin ang="5400000" scaled="0"/>
                </a:gradFill>
                <a:latin typeface="Segoe UI"/>
              </a:rPr>
              <a:t>.</a:t>
            </a:r>
          </a:p>
          <a:p>
            <a:pPr>
              <a:buClr>
                <a:srgbClr val="FFFFFF"/>
              </a:buClr>
            </a:pPr>
            <a:r>
              <a:rPr lang="en-US" sz="2000" dirty="0">
                <a:gradFill>
                  <a:gsLst>
                    <a:gs pos="1250">
                      <a:srgbClr val="FFFFFF"/>
                    </a:gs>
                    <a:gs pos="100000">
                      <a:srgbClr val="FFFFFF"/>
                    </a:gs>
                  </a:gsLst>
                  <a:lin ang="5400000" scaled="0"/>
                </a:gradFill>
                <a:latin typeface="Segoe UI"/>
              </a:rPr>
              <a:t>It will probably be using the CPU flat-out while it runs.</a:t>
            </a:r>
          </a:p>
        </p:txBody>
      </p:sp>
      <p:sp>
        <p:nvSpPr>
          <p:cNvPr id="12" name="Text Placeholder 3"/>
          <p:cNvSpPr txBox="1">
            <a:spLocks/>
          </p:cNvSpPr>
          <p:nvPr/>
        </p:nvSpPr>
        <p:spPr>
          <a:xfrm>
            <a:off x="4313237" y="4459823"/>
            <a:ext cx="7239000" cy="2308324"/>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ts val="1224"/>
              </a:spcBef>
              <a:spcAft>
                <a:spcPts val="0"/>
              </a:spcAft>
              <a:buClr>
                <a:schemeClr val="tx1"/>
              </a:buClr>
              <a:buSzPct val="90000"/>
              <a:buFont typeface="Wingdings" pitchFamily="2" charset="2"/>
              <a:buNone/>
              <a:tabLst/>
              <a:defRPr sz="3600" kern="1200" spc="0" baseline="0">
                <a:gradFill>
                  <a:gsLst>
                    <a:gs pos="1250">
                      <a:schemeClr val="tx1"/>
                    </a:gs>
                    <a:gs pos="100000">
                      <a:schemeClr val="tx1"/>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2pPr>
            <a:lvl3pPr marL="231775"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60375"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Clr>
                <a:srgbClr val="FFFFFF"/>
              </a:buClr>
            </a:pPr>
            <a:r>
              <a:rPr lang="en-US" sz="2000" dirty="0">
                <a:gradFill>
                  <a:gsLst>
                    <a:gs pos="1250">
                      <a:srgbClr val="FFFFFF"/>
                    </a:gs>
                    <a:gs pos="100000">
                      <a:srgbClr val="FFFFFF"/>
                    </a:gs>
                  </a:gsLst>
                  <a:lin ang="5400000" scaled="0"/>
                </a:gradFill>
                <a:latin typeface="Segoe UI"/>
              </a:rPr>
              <a:t>This method’s signature is </a:t>
            </a:r>
            <a:r>
              <a:rPr lang="en-US" sz="2000" b="1" i="1" dirty="0">
                <a:solidFill>
                  <a:srgbClr val="00FFFF"/>
                </a:solidFill>
                <a:latin typeface="Segoe UI"/>
              </a:rPr>
              <a:t>asynchronous</a:t>
            </a:r>
            <a:r>
              <a:rPr lang="en-US" sz="2000" i="1" dirty="0">
                <a:gradFill>
                  <a:gsLst>
                    <a:gs pos="1250">
                      <a:srgbClr val="FFFFFF"/>
                    </a:gs>
                    <a:gs pos="100000">
                      <a:srgbClr val="FFFFFF"/>
                    </a:gs>
                  </a:gsLst>
                  <a:lin ang="5400000" scaled="0"/>
                </a:gradFill>
                <a:latin typeface="Segoe UI"/>
              </a:rPr>
              <a:t>:</a:t>
            </a:r>
          </a:p>
          <a:p>
            <a:pPr>
              <a:buClr>
                <a:srgbClr val="FFFFFF"/>
              </a:buClr>
            </a:pPr>
            <a:r>
              <a:rPr lang="en-US" sz="2000" dirty="0">
                <a:gradFill>
                  <a:gsLst>
                    <a:gs pos="1250">
                      <a:srgbClr val="FFFFFF"/>
                    </a:gs>
                    <a:gs pos="100000">
                      <a:srgbClr val="FFFFFF"/>
                    </a:gs>
                  </a:gsLst>
                  <a:lin ang="5400000" scaled="0"/>
                </a:gradFill>
                <a:latin typeface="Segoe UI"/>
              </a:rPr>
              <a:t>I expect it will </a:t>
            </a:r>
            <a:r>
              <a:rPr lang="en-US" sz="2000" b="1" dirty="0">
                <a:solidFill>
                  <a:srgbClr val="00FFFF"/>
                </a:solidFill>
                <a:latin typeface="Segoe UI"/>
              </a:rPr>
              <a:t>initiate</a:t>
            </a:r>
            <a:r>
              <a:rPr lang="en-US" sz="2000" b="1" dirty="0">
                <a:gradFill>
                  <a:gsLst>
                    <a:gs pos="1250">
                      <a:srgbClr val="FFFFFF"/>
                    </a:gs>
                    <a:gs pos="100000">
                      <a:srgbClr val="FFFFFF"/>
                    </a:gs>
                  </a:gsLst>
                  <a:lin ang="5400000" scaled="0"/>
                </a:gradFill>
                <a:latin typeface="Segoe UI"/>
              </a:rPr>
              <a:t> </a:t>
            </a:r>
            <a:r>
              <a:rPr lang="en-US" sz="2000" dirty="0">
                <a:gradFill>
                  <a:gsLst>
                    <a:gs pos="1250">
                      <a:srgbClr val="FFFFFF"/>
                    </a:gs>
                    <a:gs pos="100000">
                      <a:srgbClr val="FFFFFF"/>
                    </a:gs>
                  </a:gsLst>
                  <a:lin ang="5400000" scaled="0"/>
                </a:gradFill>
                <a:latin typeface="Segoe UI"/>
              </a:rPr>
              <a:t>something here and now. I’ll regain control to execute something else </a:t>
            </a:r>
            <a:r>
              <a:rPr lang="en-US" sz="2000" b="1" dirty="0">
                <a:solidFill>
                  <a:srgbClr val="00FFFF"/>
                </a:solidFill>
                <a:latin typeface="Segoe UI"/>
              </a:rPr>
              <a:t>immediately</a:t>
            </a:r>
            <a:r>
              <a:rPr lang="en-US" sz="2000" dirty="0">
                <a:gradFill>
                  <a:gsLst>
                    <a:gs pos="1250">
                      <a:srgbClr val="FFFFFF"/>
                    </a:gs>
                    <a:gs pos="100000">
                      <a:srgbClr val="FFFFFF"/>
                    </a:gs>
                  </a:gsLst>
                  <a:lin ang="5400000" scaled="0"/>
                </a:gradFill>
                <a:latin typeface="Segoe UI"/>
              </a:rPr>
              <a:t>.</a:t>
            </a:r>
          </a:p>
          <a:p>
            <a:pPr>
              <a:buClr>
                <a:srgbClr val="FFFFFF"/>
              </a:buClr>
            </a:pPr>
            <a:r>
              <a:rPr lang="en-US" sz="2000" dirty="0">
                <a:gradFill>
                  <a:gsLst>
                    <a:gs pos="1250">
                      <a:srgbClr val="FFFFFF"/>
                    </a:gs>
                    <a:gs pos="100000">
                      <a:srgbClr val="FFFFFF"/>
                    </a:gs>
                  </a:gsLst>
                  <a:lin ang="5400000" scaled="0"/>
                </a:gradFill>
                <a:latin typeface="Segoe UI"/>
              </a:rPr>
              <a:t>It probably won’t take significant </a:t>
            </a:r>
            <a:r>
              <a:rPr lang="en-US" sz="2000" dirty="0" err="1">
                <a:gradFill>
                  <a:gsLst>
                    <a:gs pos="1250">
                      <a:srgbClr val="FFFFFF"/>
                    </a:gs>
                    <a:gs pos="100000">
                      <a:srgbClr val="FFFFFF"/>
                    </a:gs>
                  </a:gsLst>
                  <a:lin ang="5400000" scaled="0"/>
                </a:gradFill>
                <a:latin typeface="Segoe UI"/>
              </a:rPr>
              <a:t>threadpool</a:t>
            </a:r>
            <a:r>
              <a:rPr lang="en-US" sz="2000" dirty="0">
                <a:gradFill>
                  <a:gsLst>
                    <a:gs pos="1250">
                      <a:srgbClr val="FFFFFF"/>
                    </a:gs>
                    <a:gs pos="100000">
                      <a:srgbClr val="FFFFFF"/>
                    </a:gs>
                  </a:gsLst>
                  <a:lin ang="5400000" scaled="0"/>
                </a:gradFill>
                <a:latin typeface="Segoe UI"/>
              </a:rPr>
              <a:t> or</a:t>
            </a:r>
            <a:br>
              <a:rPr lang="en-US" sz="2000" dirty="0">
                <a:gradFill>
                  <a:gsLst>
                    <a:gs pos="1250">
                      <a:srgbClr val="FFFFFF"/>
                    </a:gs>
                    <a:gs pos="100000">
                      <a:srgbClr val="FFFFFF"/>
                    </a:gs>
                  </a:gsLst>
                  <a:lin ang="5400000" scaled="0"/>
                </a:gradFill>
                <a:latin typeface="Segoe UI"/>
              </a:rPr>
            </a:br>
            <a:r>
              <a:rPr lang="en-US" sz="2000" dirty="0">
                <a:gradFill>
                  <a:gsLst>
                    <a:gs pos="1250">
                      <a:srgbClr val="FFFFFF"/>
                    </a:gs>
                    <a:gs pos="100000">
                      <a:srgbClr val="FFFFFF"/>
                    </a:gs>
                  </a:gsLst>
                  <a:lin ang="5400000" scaled="0"/>
                </a:gradFill>
                <a:latin typeface="Segoe UI"/>
              </a:rPr>
              <a:t>CPU resources. ***</a:t>
            </a:r>
          </a:p>
          <a:p>
            <a:pPr>
              <a:buClr>
                <a:srgbClr val="FFFFFF"/>
              </a:buClr>
            </a:pPr>
            <a:r>
              <a:rPr lang="en-US" sz="2000" dirty="0">
                <a:gradFill>
                  <a:gsLst>
                    <a:gs pos="1250">
                      <a:srgbClr val="FFFFFF"/>
                    </a:gs>
                    <a:gs pos="100000">
                      <a:srgbClr val="FFFFFF"/>
                    </a:gs>
                  </a:gsLst>
                  <a:lin ang="5400000" scaled="0"/>
                </a:gradFill>
                <a:latin typeface="Segoe UI"/>
              </a:rPr>
              <a:t>I could even kick off two </a:t>
            </a:r>
            <a:r>
              <a:rPr lang="en-US" sz="2000" dirty="0" err="1">
                <a:gradFill>
                  <a:gsLst>
                    <a:gs pos="1250">
                      <a:srgbClr val="FFFFFF"/>
                    </a:gs>
                    <a:gs pos="100000">
                      <a:srgbClr val="FFFFFF"/>
                    </a:gs>
                  </a:gsLst>
                  <a:lin ang="5400000" scaled="0"/>
                </a:gradFill>
                <a:latin typeface="Segoe UI"/>
              </a:rPr>
              <a:t>FooAsyncs</a:t>
            </a:r>
            <a:r>
              <a:rPr lang="en-US" sz="2000" dirty="0">
                <a:gradFill>
                  <a:gsLst>
                    <a:gs pos="1250">
                      <a:srgbClr val="FFFFFF"/>
                    </a:gs>
                    <a:gs pos="100000">
                      <a:srgbClr val="FFFFFF"/>
                    </a:gs>
                  </a:gsLst>
                  <a:lin ang="5400000" scaled="0"/>
                </a:gradFill>
                <a:latin typeface="Segoe UI"/>
              </a:rPr>
              <a:t>() to run them in parallel.</a:t>
            </a:r>
          </a:p>
        </p:txBody>
      </p:sp>
    </p:spTree>
    <p:extLst>
      <p:ext uri="{BB962C8B-B14F-4D97-AF65-F5344CB8AC3E}">
        <p14:creationId xmlns:p14="http://schemas.microsoft.com/office/powerpoint/2010/main" val="21987674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503237" y="4615543"/>
            <a:ext cx="5563179" cy="1754326"/>
          </a:xfrm>
          <a:prstGeom prst="rect">
            <a:avLst/>
          </a:prstGeom>
          <a:solidFill>
            <a:schemeClr val="tx1"/>
          </a:solidFill>
        </p:spPr>
        <p:txBody>
          <a:bodyPr wrap="square">
            <a:spAutoFit/>
          </a:bodyPr>
          <a:lstStyle/>
          <a:p>
            <a:r>
              <a:rPr lang="en-US" dirty="0">
                <a:solidFill>
                  <a:srgbClr val="0000FF"/>
                </a:solidFill>
                <a:highlight>
                  <a:srgbClr val="FFFFFF"/>
                </a:highlight>
                <a:latin typeface="Consolas" panose="020B0609020204030204" pitchFamily="49" charset="0"/>
              </a:rPr>
              <a:t>public</a:t>
            </a:r>
            <a:r>
              <a:rPr lang="en-US" dirty="0">
                <a:solidFill>
                  <a:srgbClr val="000000"/>
                </a:solidFill>
                <a:highlight>
                  <a:srgbClr val="FFFFFF"/>
                </a:highlight>
                <a:latin typeface="Consolas" panose="020B0609020204030204" pitchFamily="49" charset="0"/>
              </a:rPr>
              <a:t> </a:t>
            </a:r>
            <a:r>
              <a:rPr lang="en-US" dirty="0">
                <a:solidFill>
                  <a:srgbClr val="0000FF"/>
                </a:solidFill>
                <a:highlight>
                  <a:srgbClr val="FFFFFF"/>
                </a:highlight>
                <a:latin typeface="Consolas" panose="020B0609020204030204" pitchFamily="49" charset="0"/>
              </a:rPr>
              <a:t>static void</a:t>
            </a:r>
            <a:r>
              <a:rPr lang="en-US" dirty="0">
                <a:solidFill>
                  <a:srgbClr val="000000"/>
                </a:solidFill>
                <a:highlight>
                  <a:srgbClr val="FFFFFF"/>
                </a:highlight>
                <a:latin typeface="Consolas" panose="020B0609020204030204" pitchFamily="49" charset="0"/>
              </a:rPr>
              <a:t> PausePrint2() {</a:t>
            </a:r>
            <a:br>
              <a:rPr lang="en-US" dirty="0">
                <a:solidFill>
                  <a:srgbClr val="000000"/>
                </a:solidFill>
                <a:highlight>
                  <a:srgbClr val="FFFFFF"/>
                </a:highlight>
                <a:latin typeface="Consolas" panose="020B0609020204030204" pitchFamily="49" charset="0"/>
              </a:rPr>
            </a:br>
            <a:r>
              <a:rPr lang="en-US" dirty="0">
                <a:solidFill>
                  <a:srgbClr val="000000"/>
                </a:solidFill>
                <a:highlight>
                  <a:srgbClr val="FFFFFF"/>
                </a:highlight>
                <a:latin typeface="Consolas" panose="020B0609020204030204" pitchFamily="49" charset="0"/>
              </a:rPr>
              <a:t>    </a:t>
            </a:r>
            <a:r>
              <a:rPr lang="en-US" dirty="0">
                <a:solidFill>
                  <a:srgbClr val="2B91AF"/>
                </a:solidFill>
                <a:highlight>
                  <a:srgbClr val="FFFFFF"/>
                </a:highlight>
                <a:latin typeface="Consolas" panose="020B0609020204030204" pitchFamily="49" charset="0"/>
              </a:rPr>
              <a:t>Task</a:t>
            </a:r>
            <a:r>
              <a:rPr lang="en-US" dirty="0">
                <a:solidFill>
                  <a:srgbClr val="000000"/>
                </a:solidFill>
                <a:highlight>
                  <a:srgbClr val="FFFFFF"/>
                </a:highlight>
                <a:latin typeface="Consolas" panose="020B0609020204030204" pitchFamily="49" charset="0"/>
              </a:rPr>
              <a:t> t = </a:t>
            </a:r>
            <a:r>
              <a:rPr lang="en-US" dirty="0" err="1">
                <a:solidFill>
                  <a:srgbClr val="000000"/>
                </a:solidFill>
                <a:highlight>
                  <a:srgbClr val="FFFFFF"/>
                </a:highlight>
                <a:latin typeface="Consolas" panose="020B0609020204030204" pitchFamily="49" charset="0"/>
              </a:rPr>
              <a:t>PausePrintAsync</a:t>
            </a:r>
            <a:r>
              <a:rPr lang="en-US" dirty="0">
                <a:solidFill>
                  <a:srgbClr val="000000"/>
                </a:solidFill>
                <a:highlight>
                  <a:srgbClr val="FFFFFF"/>
                </a:highlight>
                <a:latin typeface="Consolas" panose="020B0609020204030204" pitchFamily="49" charset="0"/>
              </a:rPr>
              <a:t>();</a:t>
            </a:r>
            <a:br>
              <a:rPr lang="en-US" dirty="0">
                <a:solidFill>
                  <a:srgbClr val="000000"/>
                </a:solidFill>
                <a:highlight>
                  <a:srgbClr val="FFFFFF"/>
                </a:highlight>
                <a:latin typeface="Consolas" panose="020B0609020204030204" pitchFamily="49" charset="0"/>
              </a:rPr>
            </a:br>
            <a:r>
              <a:rPr lang="en-US" dirty="0">
                <a:solidFill>
                  <a:srgbClr val="000000"/>
                </a:solidFill>
                <a:highlight>
                  <a:srgbClr val="FFFFFF"/>
                </a:highlight>
                <a:latin typeface="Consolas" panose="020B0609020204030204" pitchFamily="49" charset="0"/>
              </a:rPr>
              <a:t>    </a:t>
            </a:r>
            <a:r>
              <a:rPr lang="en-US" dirty="0" err="1">
                <a:solidFill>
                  <a:srgbClr val="000000"/>
                </a:solidFill>
                <a:highlight>
                  <a:srgbClr val="FFFFFF"/>
                </a:highlight>
                <a:latin typeface="Consolas" panose="020B0609020204030204" pitchFamily="49" charset="0"/>
              </a:rPr>
              <a:t>t.Wait</a:t>
            </a:r>
            <a:r>
              <a:rPr lang="en-US" dirty="0">
                <a:solidFill>
                  <a:srgbClr val="000000"/>
                </a:solidFill>
                <a:highlight>
                  <a:srgbClr val="FFFFFF"/>
                </a:highlight>
                <a:latin typeface="Consolas" panose="020B0609020204030204" pitchFamily="49" charset="0"/>
              </a:rPr>
              <a:t>();</a:t>
            </a:r>
            <a:br>
              <a:rPr lang="en-US" dirty="0">
                <a:solidFill>
                  <a:srgbClr val="000000"/>
                </a:solidFill>
                <a:highlight>
                  <a:srgbClr val="FFFFFF"/>
                </a:highlight>
                <a:latin typeface="Consolas" panose="020B0609020204030204" pitchFamily="49" charset="0"/>
              </a:rPr>
            </a:br>
            <a:r>
              <a:rPr lang="en-US" dirty="0">
                <a:solidFill>
                  <a:srgbClr val="000000"/>
                </a:solidFill>
                <a:highlight>
                  <a:srgbClr val="FFFFFF"/>
                </a:highlight>
                <a:latin typeface="Consolas" panose="020B0609020204030204" pitchFamily="49" charset="0"/>
              </a:rPr>
              <a:t>}</a:t>
            </a:r>
          </a:p>
          <a:p>
            <a:r>
              <a:rPr lang="en-US" dirty="0">
                <a:solidFill>
                  <a:srgbClr val="00B050"/>
                </a:solidFill>
                <a:highlight>
                  <a:srgbClr val="FFFFFF"/>
                </a:highlight>
                <a:latin typeface="Consolas" panose="020B0609020204030204" pitchFamily="49" charset="0"/>
              </a:rPr>
              <a:t>// “I’m not allowed an </a:t>
            </a:r>
            <a:r>
              <a:rPr lang="en-US" dirty="0" err="1">
                <a:solidFill>
                  <a:srgbClr val="00B050"/>
                </a:solidFill>
                <a:highlight>
                  <a:srgbClr val="FFFFFF"/>
                </a:highlight>
                <a:latin typeface="Consolas" panose="020B0609020204030204" pitchFamily="49" charset="0"/>
              </a:rPr>
              <a:t>async</a:t>
            </a:r>
            <a:r>
              <a:rPr lang="en-US" dirty="0">
                <a:solidFill>
                  <a:srgbClr val="00B050"/>
                </a:solidFill>
                <a:highlight>
                  <a:srgbClr val="FFFFFF"/>
                </a:highlight>
                <a:latin typeface="Consolas" panose="020B0609020204030204" pitchFamily="49" charset="0"/>
              </a:rPr>
              <a:t> signature,</a:t>
            </a:r>
            <a:br>
              <a:rPr lang="en-US" dirty="0">
                <a:solidFill>
                  <a:srgbClr val="00B050"/>
                </a:solidFill>
                <a:highlight>
                  <a:srgbClr val="FFFFFF"/>
                </a:highlight>
                <a:latin typeface="Consolas" panose="020B0609020204030204" pitchFamily="49" charset="0"/>
              </a:rPr>
            </a:br>
            <a:r>
              <a:rPr lang="en-US" dirty="0">
                <a:solidFill>
                  <a:srgbClr val="00B050"/>
                </a:solidFill>
                <a:highlight>
                  <a:srgbClr val="FFFFFF"/>
                </a:highlight>
                <a:latin typeface="Consolas" panose="020B0609020204030204" pitchFamily="49" charset="0"/>
              </a:rPr>
              <a:t>// but my underlying library is </a:t>
            </a:r>
            <a:r>
              <a:rPr lang="en-US" dirty="0" err="1">
                <a:solidFill>
                  <a:srgbClr val="00B050"/>
                </a:solidFill>
                <a:highlight>
                  <a:srgbClr val="FFFFFF"/>
                </a:highlight>
                <a:latin typeface="Consolas" panose="020B0609020204030204" pitchFamily="49" charset="0"/>
              </a:rPr>
              <a:t>async</a:t>
            </a:r>
            <a:r>
              <a:rPr lang="en-US" dirty="0">
                <a:solidFill>
                  <a:srgbClr val="00B050"/>
                </a:solidFill>
                <a:highlight>
                  <a:srgbClr val="FFFFFF"/>
                </a:highlight>
                <a:latin typeface="Consolas" panose="020B0609020204030204" pitchFamily="49" charset="0"/>
              </a:rPr>
              <a:t>”</a:t>
            </a:r>
          </a:p>
        </p:txBody>
      </p:sp>
      <p:sp>
        <p:nvSpPr>
          <p:cNvPr id="17" name="Rectangle 16"/>
          <p:cNvSpPr/>
          <p:nvPr/>
        </p:nvSpPr>
        <p:spPr>
          <a:xfrm>
            <a:off x="6218237" y="2506662"/>
            <a:ext cx="6094815" cy="1754326"/>
          </a:xfrm>
          <a:prstGeom prst="rect">
            <a:avLst/>
          </a:prstGeom>
          <a:solidFill>
            <a:schemeClr val="tx1"/>
          </a:solidFill>
        </p:spPr>
        <p:txBody>
          <a:bodyPr wrap="square">
            <a:spAutoFit/>
          </a:bodyPr>
          <a:lstStyle/>
          <a:p>
            <a:r>
              <a:rPr lang="en-US" dirty="0">
                <a:solidFill>
                  <a:srgbClr val="0000FF"/>
                </a:solidFill>
                <a:highlight>
                  <a:srgbClr val="FFFFFF"/>
                </a:highlight>
                <a:latin typeface="Consolas" panose="020B0609020204030204" pitchFamily="49" charset="0"/>
              </a:rPr>
              <a:t>public</a:t>
            </a:r>
            <a:r>
              <a:rPr lang="en-US" dirty="0">
                <a:solidFill>
                  <a:srgbClr val="000000"/>
                </a:solidFill>
                <a:highlight>
                  <a:srgbClr val="FFFFFF"/>
                </a:highlight>
                <a:latin typeface="Consolas" panose="020B0609020204030204" pitchFamily="49" charset="0"/>
              </a:rPr>
              <a:t> </a:t>
            </a:r>
            <a:r>
              <a:rPr lang="en-US" dirty="0">
                <a:solidFill>
                  <a:srgbClr val="0000FF"/>
                </a:solidFill>
                <a:highlight>
                  <a:srgbClr val="FFFFFF"/>
                </a:highlight>
                <a:latin typeface="Consolas" panose="020B0609020204030204" pitchFamily="49" charset="0"/>
              </a:rPr>
              <a:t>static </a:t>
            </a:r>
            <a:r>
              <a:rPr lang="en-US" dirty="0">
                <a:solidFill>
                  <a:srgbClr val="2B91AF"/>
                </a:solidFill>
                <a:highlight>
                  <a:srgbClr val="FFFFFF"/>
                </a:highlight>
                <a:latin typeface="Consolas" panose="020B0609020204030204" pitchFamily="49" charset="0"/>
              </a:rPr>
              <a:t>Task</a:t>
            </a:r>
            <a:r>
              <a:rPr lang="en-US" dirty="0">
                <a:solidFill>
                  <a:srgbClr val="000000"/>
                </a:solidFill>
                <a:highlight>
                  <a:srgbClr val="FFFFFF"/>
                </a:highlight>
                <a:latin typeface="Consolas" panose="020B0609020204030204" pitchFamily="49" charset="0"/>
              </a:rPr>
              <a:t> PausePrint2Async() {</a:t>
            </a:r>
            <a:br>
              <a:rPr lang="en-US" dirty="0">
                <a:solidFill>
                  <a:srgbClr val="000000"/>
                </a:solidFill>
                <a:highlight>
                  <a:srgbClr val="FFFFFF"/>
                </a:highlight>
                <a:latin typeface="Consolas" panose="020B0609020204030204" pitchFamily="49" charset="0"/>
              </a:rPr>
            </a:br>
            <a:r>
              <a:rPr lang="en-US" dirty="0">
                <a:solidFill>
                  <a:srgbClr val="0000FF"/>
                </a:solidFill>
                <a:highlight>
                  <a:srgbClr val="FFFFFF"/>
                </a:highlight>
                <a:latin typeface="Consolas" panose="020B0609020204030204" pitchFamily="49" charset="0"/>
              </a:rPr>
              <a:t>    return </a:t>
            </a:r>
            <a:r>
              <a:rPr lang="en-US" dirty="0" err="1">
                <a:solidFill>
                  <a:srgbClr val="2B91AF"/>
                </a:solidFill>
                <a:highlight>
                  <a:srgbClr val="FFFFFF"/>
                </a:highlight>
                <a:latin typeface="Consolas" panose="020B0609020204030204" pitchFamily="49" charset="0"/>
              </a:rPr>
              <a:t>Task</a:t>
            </a:r>
            <a:r>
              <a:rPr lang="en-US" dirty="0" err="1">
                <a:solidFill>
                  <a:srgbClr val="000000"/>
                </a:solidFill>
                <a:highlight>
                  <a:srgbClr val="FFFFFF"/>
                </a:highlight>
                <a:latin typeface="Consolas" panose="020B0609020204030204" pitchFamily="49" charset="0"/>
              </a:rPr>
              <a:t>.Run</a:t>
            </a:r>
            <a:r>
              <a:rPr lang="en-US" dirty="0">
                <a:solidFill>
                  <a:srgbClr val="000000"/>
                </a:solidFill>
                <a:highlight>
                  <a:srgbClr val="FFFFFF"/>
                </a:highlight>
                <a:latin typeface="Consolas" panose="020B0609020204030204" pitchFamily="49" charset="0"/>
              </a:rPr>
              <a:t>(() =&gt; </a:t>
            </a:r>
            <a:br>
              <a:rPr lang="en-US" dirty="0">
                <a:solidFill>
                  <a:srgbClr val="000000"/>
                </a:solidFill>
                <a:highlight>
                  <a:srgbClr val="FFFFFF"/>
                </a:highlight>
                <a:latin typeface="Consolas" panose="020B0609020204030204" pitchFamily="49" charset="0"/>
              </a:rPr>
            </a:br>
            <a:r>
              <a:rPr lang="en-US" dirty="0">
                <a:solidFill>
                  <a:srgbClr val="000000"/>
                </a:solidFill>
                <a:highlight>
                  <a:srgbClr val="FFFFFF"/>
                </a:highlight>
                <a:latin typeface="Consolas" panose="020B0609020204030204" pitchFamily="49" charset="0"/>
              </a:rPr>
              <a:t>        </a:t>
            </a:r>
            <a:r>
              <a:rPr lang="en-US" dirty="0" err="1">
                <a:solidFill>
                  <a:srgbClr val="000000"/>
                </a:solidFill>
                <a:highlight>
                  <a:srgbClr val="FFFFFF"/>
                </a:highlight>
                <a:latin typeface="Consolas" panose="020B0609020204030204" pitchFamily="49" charset="0"/>
              </a:rPr>
              <a:t>PausePrint</a:t>
            </a:r>
            <a:r>
              <a:rPr lang="en-US" dirty="0">
                <a:solidFill>
                  <a:srgbClr val="000000"/>
                </a:solidFill>
                <a:highlight>
                  <a:srgbClr val="FFFFFF"/>
                </a:highlight>
                <a:latin typeface="Consolas" panose="020B0609020204030204" pitchFamily="49" charset="0"/>
              </a:rPr>
              <a:t>());</a:t>
            </a:r>
            <a:br>
              <a:rPr lang="en-US" dirty="0">
                <a:solidFill>
                  <a:srgbClr val="000000"/>
                </a:solidFill>
                <a:highlight>
                  <a:srgbClr val="FFFFFF"/>
                </a:highlight>
                <a:latin typeface="Consolas" panose="020B0609020204030204" pitchFamily="49" charset="0"/>
              </a:rPr>
            </a:br>
            <a:r>
              <a:rPr lang="en-US" dirty="0">
                <a:solidFill>
                  <a:srgbClr val="000000"/>
                </a:solidFill>
                <a:highlight>
                  <a:srgbClr val="FFFFFF"/>
                </a:highlight>
                <a:latin typeface="Consolas" panose="020B0609020204030204" pitchFamily="49" charset="0"/>
              </a:rPr>
              <a:t>}</a:t>
            </a:r>
          </a:p>
          <a:p>
            <a:r>
              <a:rPr lang="en-US" dirty="0">
                <a:solidFill>
                  <a:srgbClr val="00B050"/>
                </a:solidFill>
                <a:highlight>
                  <a:srgbClr val="FFFFFF"/>
                </a:highlight>
                <a:latin typeface="Consolas" panose="020B0609020204030204" pitchFamily="49" charset="0"/>
              </a:rPr>
              <a:t>// “I want to offer an </a:t>
            </a:r>
            <a:r>
              <a:rPr lang="en-US" dirty="0" err="1">
                <a:solidFill>
                  <a:srgbClr val="00B050"/>
                </a:solidFill>
                <a:highlight>
                  <a:srgbClr val="FFFFFF"/>
                </a:highlight>
                <a:latin typeface="Consolas" panose="020B0609020204030204" pitchFamily="49" charset="0"/>
              </a:rPr>
              <a:t>async</a:t>
            </a:r>
            <a:r>
              <a:rPr lang="en-US" dirty="0">
                <a:solidFill>
                  <a:srgbClr val="00B050"/>
                </a:solidFill>
                <a:highlight>
                  <a:srgbClr val="FFFFFF"/>
                </a:highlight>
                <a:latin typeface="Consolas" panose="020B0609020204030204" pitchFamily="49" charset="0"/>
              </a:rPr>
              <a:t> signature,</a:t>
            </a:r>
            <a:br>
              <a:rPr lang="en-US" dirty="0">
                <a:solidFill>
                  <a:srgbClr val="00B050"/>
                </a:solidFill>
                <a:highlight>
                  <a:srgbClr val="FFFFFF"/>
                </a:highlight>
                <a:latin typeface="Consolas" panose="020B0609020204030204" pitchFamily="49" charset="0"/>
              </a:rPr>
            </a:br>
            <a:r>
              <a:rPr lang="en-US" dirty="0">
                <a:solidFill>
                  <a:srgbClr val="00B050"/>
                </a:solidFill>
                <a:highlight>
                  <a:srgbClr val="FFFFFF"/>
                </a:highlight>
                <a:latin typeface="Consolas" panose="020B0609020204030204" pitchFamily="49" charset="0"/>
              </a:rPr>
              <a:t>// but my underlying library is synchronous”</a:t>
            </a:r>
          </a:p>
        </p:txBody>
      </p:sp>
      <p:sp>
        <p:nvSpPr>
          <p:cNvPr id="10" name="Rectangle 9"/>
          <p:cNvSpPr/>
          <p:nvPr/>
        </p:nvSpPr>
        <p:spPr>
          <a:xfrm>
            <a:off x="6218237" y="4596079"/>
            <a:ext cx="6094817" cy="2308324"/>
          </a:xfrm>
          <a:prstGeom prst="rect">
            <a:avLst/>
          </a:prstGeom>
        </p:spPr>
        <p:txBody>
          <a:bodyPr wrap="square">
            <a:spAutoFit/>
          </a:bodyPr>
          <a:lstStyle/>
          <a:p>
            <a:r>
              <a:rPr lang="en-US" dirty="0">
                <a:solidFill>
                  <a:srgbClr val="0000FF"/>
                </a:solidFill>
                <a:highlight>
                  <a:srgbClr val="FFFFFF"/>
                </a:highlight>
                <a:latin typeface="Consolas" panose="020B0609020204030204" pitchFamily="49" charset="0"/>
              </a:rPr>
              <a:t>public</a:t>
            </a:r>
            <a:r>
              <a:rPr lang="en-US" dirty="0">
                <a:solidFill>
                  <a:srgbClr val="000000"/>
                </a:solidFill>
                <a:highlight>
                  <a:srgbClr val="FFFFFF"/>
                </a:highlight>
                <a:latin typeface="Consolas" panose="020B0609020204030204" pitchFamily="49" charset="0"/>
              </a:rPr>
              <a:t> </a:t>
            </a:r>
            <a:r>
              <a:rPr lang="en-US" dirty="0">
                <a:solidFill>
                  <a:srgbClr val="0000FF"/>
                </a:solidFill>
                <a:highlight>
                  <a:srgbClr val="FFFFFF"/>
                </a:highlight>
                <a:latin typeface="Consolas" panose="020B0609020204030204" pitchFamily="49" charset="0"/>
              </a:rPr>
              <a:t>static </a:t>
            </a:r>
            <a:r>
              <a:rPr lang="en-US" dirty="0">
                <a:solidFill>
                  <a:srgbClr val="2B91AF"/>
                </a:solidFill>
                <a:highlight>
                  <a:srgbClr val="FFFFFF"/>
                </a:highlight>
                <a:latin typeface="Consolas" panose="020B0609020204030204" pitchFamily="49" charset="0"/>
              </a:rPr>
              <a:t>Task</a:t>
            </a:r>
            <a:r>
              <a:rPr lang="en-US" dirty="0">
                <a:solidFill>
                  <a:srgbClr val="000000"/>
                </a:solidFill>
                <a:highlight>
                  <a:srgbClr val="FFFFFF"/>
                </a:highlight>
                <a:latin typeface="Consolas" panose="020B0609020204030204" pitchFamily="49" charset="0"/>
              </a:rPr>
              <a:t> </a:t>
            </a:r>
            <a:r>
              <a:rPr lang="en-US" dirty="0" err="1">
                <a:solidFill>
                  <a:srgbClr val="000000"/>
                </a:solidFill>
                <a:highlight>
                  <a:srgbClr val="FFFFFF"/>
                </a:highlight>
                <a:latin typeface="Consolas" panose="020B0609020204030204" pitchFamily="49" charset="0"/>
              </a:rPr>
              <a:t>PausePrintAsync</a:t>
            </a:r>
            <a:r>
              <a:rPr lang="en-US" dirty="0">
                <a:solidFill>
                  <a:srgbClr val="000000"/>
                </a:solidFill>
                <a:highlight>
                  <a:srgbClr val="FFFFFF"/>
                </a:highlight>
                <a:latin typeface="Consolas" panose="020B0609020204030204" pitchFamily="49" charset="0"/>
              </a:rPr>
              <a:t>() {</a:t>
            </a:r>
            <a:br>
              <a:rPr lang="en-US" dirty="0">
                <a:solidFill>
                  <a:srgbClr val="000000"/>
                </a:solidFill>
                <a:highlight>
                  <a:srgbClr val="FFFFFF"/>
                </a:highlight>
                <a:latin typeface="Consolas" panose="020B0609020204030204" pitchFamily="49" charset="0"/>
              </a:rPr>
            </a:br>
            <a:r>
              <a:rPr lang="en-US" dirty="0">
                <a:solidFill>
                  <a:srgbClr val="000000"/>
                </a:solidFill>
                <a:highlight>
                  <a:srgbClr val="FFFFFF"/>
                </a:highlight>
                <a:latin typeface="Consolas" panose="020B0609020204030204" pitchFamily="49" charset="0"/>
              </a:rPr>
              <a:t>    </a:t>
            </a:r>
            <a:r>
              <a:rPr lang="en-US" dirty="0" err="1">
                <a:solidFill>
                  <a:srgbClr val="0000FF"/>
                </a:solidFill>
                <a:highlight>
                  <a:srgbClr val="FFFFFF"/>
                </a:highlight>
                <a:latin typeface="Consolas" panose="020B0609020204030204" pitchFamily="49" charset="0"/>
              </a:rPr>
              <a:t>var</a:t>
            </a:r>
            <a:r>
              <a:rPr lang="en-US" dirty="0">
                <a:solidFill>
                  <a:srgbClr val="000000"/>
                </a:solidFill>
                <a:highlight>
                  <a:srgbClr val="FFFFFF"/>
                </a:highlight>
                <a:latin typeface="Consolas" panose="020B0609020204030204" pitchFamily="49" charset="0"/>
              </a:rPr>
              <a:t> </a:t>
            </a:r>
            <a:r>
              <a:rPr lang="en-US" dirty="0" err="1">
                <a:solidFill>
                  <a:srgbClr val="000000"/>
                </a:solidFill>
                <a:highlight>
                  <a:srgbClr val="FFFFFF"/>
                </a:highlight>
                <a:latin typeface="Consolas" panose="020B0609020204030204" pitchFamily="49" charset="0"/>
              </a:rPr>
              <a:t>tcs</a:t>
            </a:r>
            <a:r>
              <a:rPr lang="en-US" dirty="0">
                <a:solidFill>
                  <a:srgbClr val="000000"/>
                </a:solidFill>
                <a:highlight>
                  <a:srgbClr val="FFFFFF"/>
                </a:highlight>
                <a:latin typeface="Consolas" panose="020B0609020204030204" pitchFamily="49" charset="0"/>
              </a:rPr>
              <a:t> = </a:t>
            </a:r>
            <a:r>
              <a:rPr lang="en-US" dirty="0">
                <a:solidFill>
                  <a:srgbClr val="0000FF"/>
                </a:solidFill>
                <a:highlight>
                  <a:srgbClr val="FFFFFF"/>
                </a:highlight>
                <a:latin typeface="Consolas" panose="020B0609020204030204" pitchFamily="49" charset="0"/>
              </a:rPr>
              <a:t>new</a:t>
            </a:r>
            <a:r>
              <a:rPr lang="en-US" dirty="0">
                <a:solidFill>
                  <a:srgbClr val="000000"/>
                </a:solidFill>
                <a:highlight>
                  <a:srgbClr val="FFFFFF"/>
                </a:highlight>
                <a:latin typeface="Consolas" panose="020B0609020204030204" pitchFamily="49" charset="0"/>
              </a:rPr>
              <a:t> </a:t>
            </a:r>
            <a:r>
              <a:rPr lang="en-US" dirty="0" err="1">
                <a:solidFill>
                  <a:srgbClr val="2B91AF"/>
                </a:solidFill>
                <a:highlight>
                  <a:srgbClr val="FFFFFF"/>
                </a:highlight>
                <a:latin typeface="Consolas" panose="020B0609020204030204" pitchFamily="49" charset="0"/>
              </a:rPr>
              <a:t>TaskCompletionSource</a:t>
            </a:r>
            <a:r>
              <a:rPr lang="en-US" dirty="0">
                <a:solidFill>
                  <a:srgbClr val="000000"/>
                </a:solidFill>
                <a:highlight>
                  <a:srgbClr val="FFFFFF"/>
                </a:highlight>
                <a:latin typeface="Consolas" panose="020B0609020204030204" pitchFamily="49" charset="0"/>
              </a:rPr>
              <a:t>&lt;</a:t>
            </a:r>
            <a:r>
              <a:rPr lang="en-US" dirty="0" err="1">
                <a:solidFill>
                  <a:srgbClr val="0000FF"/>
                </a:solidFill>
                <a:highlight>
                  <a:srgbClr val="FFFFFF"/>
                </a:highlight>
                <a:latin typeface="Consolas" panose="020B0609020204030204" pitchFamily="49" charset="0"/>
              </a:rPr>
              <a:t>bool</a:t>
            </a:r>
            <a:r>
              <a:rPr lang="en-US" dirty="0">
                <a:solidFill>
                  <a:srgbClr val="000000"/>
                </a:solidFill>
                <a:highlight>
                  <a:srgbClr val="FFFFFF"/>
                </a:highlight>
                <a:latin typeface="Consolas" panose="020B0609020204030204" pitchFamily="49" charset="0"/>
              </a:rPr>
              <a:t>&gt;();</a:t>
            </a:r>
            <a:br>
              <a:rPr lang="en-US" dirty="0">
                <a:solidFill>
                  <a:srgbClr val="000000"/>
                </a:solidFill>
                <a:highlight>
                  <a:srgbClr val="FFFFFF"/>
                </a:highlight>
                <a:latin typeface="Consolas" panose="020B0609020204030204" pitchFamily="49" charset="0"/>
              </a:rPr>
            </a:br>
            <a:r>
              <a:rPr lang="en-US" dirty="0">
                <a:solidFill>
                  <a:srgbClr val="0000FF"/>
                </a:solidFill>
                <a:highlight>
                  <a:srgbClr val="FFFFFF"/>
                </a:highlight>
                <a:latin typeface="Consolas" panose="020B0609020204030204" pitchFamily="49" charset="0"/>
              </a:rPr>
              <a:t>    new</a:t>
            </a:r>
            <a:r>
              <a:rPr lang="en-US" dirty="0">
                <a:solidFill>
                  <a:srgbClr val="000000"/>
                </a:solidFill>
                <a:highlight>
                  <a:srgbClr val="FFFFFF"/>
                </a:highlight>
                <a:latin typeface="Consolas" panose="020B0609020204030204" pitchFamily="49" charset="0"/>
              </a:rPr>
              <a:t> </a:t>
            </a:r>
            <a:r>
              <a:rPr lang="en-US" dirty="0">
                <a:solidFill>
                  <a:srgbClr val="2B91AF"/>
                </a:solidFill>
                <a:highlight>
                  <a:srgbClr val="FFFFFF"/>
                </a:highlight>
                <a:latin typeface="Consolas" panose="020B0609020204030204" pitchFamily="49" charset="0"/>
              </a:rPr>
              <a:t>Timer</a:t>
            </a:r>
            <a:r>
              <a:rPr lang="en-US" dirty="0">
                <a:solidFill>
                  <a:srgbClr val="000000"/>
                </a:solidFill>
                <a:highlight>
                  <a:srgbClr val="FFFFFF"/>
                </a:highlight>
                <a:latin typeface="Consolas" panose="020B0609020204030204" pitchFamily="49" charset="0"/>
              </a:rPr>
              <a:t>(_ =&gt; {</a:t>
            </a:r>
            <a:br>
              <a:rPr lang="en-US" dirty="0">
                <a:solidFill>
                  <a:srgbClr val="000000"/>
                </a:solidFill>
                <a:highlight>
                  <a:srgbClr val="FFFFFF"/>
                </a:highlight>
                <a:latin typeface="Consolas" panose="020B0609020204030204" pitchFamily="49" charset="0"/>
              </a:rPr>
            </a:br>
            <a:r>
              <a:rPr lang="en-US" dirty="0">
                <a:solidFill>
                  <a:srgbClr val="000000"/>
                </a:solidFill>
                <a:highlight>
                  <a:srgbClr val="FFFFFF"/>
                </a:highlight>
                <a:latin typeface="Consolas" panose="020B0609020204030204" pitchFamily="49" charset="0"/>
              </a:rPr>
              <a:t>        </a:t>
            </a:r>
            <a:r>
              <a:rPr lang="en-US" dirty="0" err="1">
                <a:solidFill>
                  <a:srgbClr val="2B91AF"/>
                </a:solidFill>
                <a:highlight>
                  <a:srgbClr val="FFFFFF"/>
                </a:highlight>
                <a:latin typeface="Consolas" panose="020B0609020204030204" pitchFamily="49" charset="0"/>
              </a:rPr>
              <a:t>Console</a:t>
            </a:r>
            <a:r>
              <a:rPr lang="en-US" dirty="0" err="1">
                <a:solidFill>
                  <a:srgbClr val="000000"/>
                </a:solidFill>
                <a:highlight>
                  <a:srgbClr val="FFFFFF"/>
                </a:highlight>
                <a:latin typeface="Consolas" panose="020B0609020204030204" pitchFamily="49" charset="0"/>
              </a:rPr>
              <a:t>.WriteLine</a:t>
            </a:r>
            <a:r>
              <a:rPr lang="en-US" dirty="0">
                <a:solidFill>
                  <a:srgbClr val="000000"/>
                </a:solidFill>
                <a:highlight>
                  <a:srgbClr val="FFFFFF"/>
                </a:highlight>
                <a:latin typeface="Consolas" panose="020B0609020204030204" pitchFamily="49" charset="0"/>
              </a:rPr>
              <a:t>(</a:t>
            </a:r>
            <a:r>
              <a:rPr lang="en-US" dirty="0">
                <a:solidFill>
                  <a:srgbClr val="DC3C00">
                    <a:lumMod val="75000"/>
                  </a:srgbClr>
                </a:solidFill>
                <a:highlight>
                  <a:srgbClr val="FFFFFF"/>
                </a:highlight>
                <a:latin typeface="Consolas" panose="020B0609020204030204" pitchFamily="49" charset="0"/>
              </a:rPr>
              <a:t>"Hello"</a:t>
            </a:r>
            <a:r>
              <a:rPr lang="en-US" dirty="0">
                <a:solidFill>
                  <a:srgbClr val="000000"/>
                </a:solidFill>
                <a:highlight>
                  <a:srgbClr val="FFFFFF"/>
                </a:highlight>
                <a:latin typeface="Consolas" panose="020B0609020204030204" pitchFamily="49" charset="0"/>
              </a:rPr>
              <a:t>);</a:t>
            </a:r>
            <a:br>
              <a:rPr lang="en-US" dirty="0">
                <a:solidFill>
                  <a:srgbClr val="000000"/>
                </a:solidFill>
                <a:highlight>
                  <a:srgbClr val="FFFFFF"/>
                </a:highlight>
                <a:latin typeface="Consolas" panose="020B0609020204030204" pitchFamily="49" charset="0"/>
              </a:rPr>
            </a:br>
            <a:r>
              <a:rPr lang="en-US" dirty="0">
                <a:solidFill>
                  <a:srgbClr val="000000"/>
                </a:solidFill>
                <a:highlight>
                  <a:srgbClr val="FFFFFF"/>
                </a:highlight>
                <a:latin typeface="Consolas" panose="020B0609020204030204" pitchFamily="49" charset="0"/>
              </a:rPr>
              <a:t>        </a:t>
            </a:r>
            <a:r>
              <a:rPr lang="en-US" dirty="0" err="1">
                <a:solidFill>
                  <a:srgbClr val="000000"/>
                </a:solidFill>
                <a:highlight>
                  <a:srgbClr val="FFFFFF"/>
                </a:highlight>
                <a:latin typeface="Consolas" panose="020B0609020204030204" pitchFamily="49" charset="0"/>
              </a:rPr>
              <a:t>tcs.SetResult</a:t>
            </a:r>
            <a:r>
              <a:rPr lang="en-US" dirty="0">
                <a:solidFill>
                  <a:srgbClr val="000000"/>
                </a:solidFill>
                <a:highlight>
                  <a:srgbClr val="FFFFFF"/>
                </a:highlight>
                <a:latin typeface="Consolas" panose="020B0609020204030204" pitchFamily="49" charset="0"/>
              </a:rPr>
              <a:t>(</a:t>
            </a:r>
            <a:r>
              <a:rPr lang="en-US" dirty="0">
                <a:solidFill>
                  <a:srgbClr val="0000FF"/>
                </a:solidFill>
                <a:highlight>
                  <a:srgbClr val="FFFFFF"/>
                </a:highlight>
                <a:latin typeface="Consolas" panose="020B0609020204030204" pitchFamily="49" charset="0"/>
              </a:rPr>
              <a:t>true</a:t>
            </a:r>
            <a:r>
              <a:rPr lang="en-US" dirty="0">
                <a:solidFill>
                  <a:srgbClr val="000000"/>
                </a:solidFill>
                <a:highlight>
                  <a:srgbClr val="FFFFFF"/>
                </a:highlight>
                <a:latin typeface="Consolas" panose="020B0609020204030204" pitchFamily="49" charset="0"/>
              </a:rPr>
              <a:t>);</a:t>
            </a:r>
            <a:br>
              <a:rPr lang="en-US" dirty="0">
                <a:solidFill>
                  <a:srgbClr val="000000"/>
                </a:solidFill>
                <a:highlight>
                  <a:srgbClr val="FFFFFF"/>
                </a:highlight>
                <a:latin typeface="Consolas" panose="020B0609020204030204" pitchFamily="49" charset="0"/>
              </a:rPr>
            </a:br>
            <a:r>
              <a:rPr lang="en-US" dirty="0">
                <a:solidFill>
                  <a:srgbClr val="000000"/>
                </a:solidFill>
                <a:highlight>
                  <a:srgbClr val="FFFFFF"/>
                </a:highlight>
                <a:latin typeface="Consolas" panose="020B0609020204030204" pitchFamily="49" charset="0"/>
              </a:rPr>
              <a:t>    }).Change(10000, </a:t>
            </a:r>
            <a:r>
              <a:rPr lang="en-US" dirty="0" err="1">
                <a:solidFill>
                  <a:srgbClr val="2B91AF"/>
                </a:solidFill>
                <a:highlight>
                  <a:srgbClr val="FFFFFF"/>
                </a:highlight>
                <a:latin typeface="Consolas" panose="020B0609020204030204" pitchFamily="49" charset="0"/>
              </a:rPr>
              <a:t>Timeout</a:t>
            </a:r>
            <a:r>
              <a:rPr lang="en-US" dirty="0" err="1">
                <a:solidFill>
                  <a:srgbClr val="000000"/>
                </a:solidFill>
                <a:highlight>
                  <a:srgbClr val="FFFFFF"/>
                </a:highlight>
                <a:latin typeface="Consolas" panose="020B0609020204030204" pitchFamily="49" charset="0"/>
              </a:rPr>
              <a:t>.Infinite</a:t>
            </a:r>
            <a:r>
              <a:rPr lang="en-US" dirty="0">
                <a:solidFill>
                  <a:srgbClr val="000000"/>
                </a:solidFill>
                <a:highlight>
                  <a:srgbClr val="FFFFFF"/>
                </a:highlight>
                <a:latin typeface="Consolas" panose="020B0609020204030204" pitchFamily="49" charset="0"/>
              </a:rPr>
              <a:t>);</a:t>
            </a:r>
            <a:br>
              <a:rPr lang="en-US" dirty="0">
                <a:solidFill>
                  <a:srgbClr val="000000"/>
                </a:solidFill>
                <a:highlight>
                  <a:srgbClr val="FFFFFF"/>
                </a:highlight>
                <a:latin typeface="Consolas" panose="020B0609020204030204" pitchFamily="49" charset="0"/>
              </a:rPr>
            </a:br>
            <a:r>
              <a:rPr lang="en-US" dirty="0">
                <a:solidFill>
                  <a:srgbClr val="000000"/>
                </a:solidFill>
                <a:highlight>
                  <a:srgbClr val="FFFFFF"/>
                </a:highlight>
                <a:latin typeface="Consolas" panose="020B0609020204030204" pitchFamily="49" charset="0"/>
              </a:rPr>
              <a:t>    </a:t>
            </a:r>
            <a:r>
              <a:rPr lang="en-US" dirty="0">
                <a:solidFill>
                  <a:srgbClr val="0000FF"/>
                </a:solidFill>
                <a:highlight>
                  <a:srgbClr val="FFFFFF"/>
                </a:highlight>
                <a:latin typeface="Consolas" panose="020B0609020204030204" pitchFamily="49" charset="0"/>
              </a:rPr>
              <a:t>return</a:t>
            </a:r>
            <a:r>
              <a:rPr lang="en-US" dirty="0">
                <a:solidFill>
                  <a:srgbClr val="000000"/>
                </a:solidFill>
                <a:highlight>
                  <a:srgbClr val="FFFFFF"/>
                </a:highlight>
                <a:latin typeface="Consolas" panose="020B0609020204030204" pitchFamily="49" charset="0"/>
              </a:rPr>
              <a:t> </a:t>
            </a:r>
            <a:r>
              <a:rPr lang="en-US" dirty="0" err="1">
                <a:solidFill>
                  <a:srgbClr val="000000"/>
                </a:solidFill>
                <a:highlight>
                  <a:srgbClr val="FFFFFF"/>
                </a:highlight>
                <a:latin typeface="Consolas" panose="020B0609020204030204" pitchFamily="49" charset="0"/>
              </a:rPr>
              <a:t>tcs.Task</a:t>
            </a:r>
            <a:r>
              <a:rPr lang="en-US" dirty="0">
                <a:solidFill>
                  <a:srgbClr val="000000"/>
                </a:solidFill>
                <a:highlight>
                  <a:srgbClr val="FFFFFF"/>
                </a:highlight>
                <a:latin typeface="Consolas" panose="020B0609020204030204" pitchFamily="49" charset="0"/>
              </a:rPr>
              <a:t>;</a:t>
            </a:r>
            <a:br>
              <a:rPr lang="en-US" dirty="0">
                <a:solidFill>
                  <a:srgbClr val="000000"/>
                </a:solidFill>
                <a:highlight>
                  <a:srgbClr val="FFFFFF"/>
                </a:highlight>
                <a:latin typeface="Consolas" panose="020B0609020204030204" pitchFamily="49" charset="0"/>
              </a:rPr>
            </a:br>
            <a:r>
              <a:rPr lang="en-US" dirty="0">
                <a:solidFill>
                  <a:srgbClr val="000000"/>
                </a:solidFill>
                <a:highlight>
                  <a:srgbClr val="FFFFFF"/>
                </a:highlight>
                <a:latin typeface="Consolas" panose="020B0609020204030204" pitchFamily="49" charset="0"/>
              </a:rPr>
              <a:t>}</a:t>
            </a:r>
          </a:p>
        </p:txBody>
      </p:sp>
      <p:sp>
        <p:nvSpPr>
          <p:cNvPr id="11" name="Rectangle 10"/>
          <p:cNvSpPr/>
          <p:nvPr/>
        </p:nvSpPr>
        <p:spPr>
          <a:xfrm>
            <a:off x="6218236" y="4607429"/>
            <a:ext cx="6094817" cy="2391004"/>
          </a:xfrm>
          <a:prstGeom prst="rect">
            <a:avLst/>
          </a:prstGeom>
          <a:solidFill>
            <a:schemeClr val="tx1"/>
          </a:solidFill>
        </p:spPr>
        <p:txBody>
          <a:bodyPr wrap="square">
            <a:noAutofit/>
          </a:bodyPr>
          <a:lstStyle/>
          <a:p>
            <a:r>
              <a:rPr lang="en-US" dirty="0">
                <a:solidFill>
                  <a:srgbClr val="0000FF"/>
                </a:solidFill>
                <a:highlight>
                  <a:srgbClr val="FFFFFF"/>
                </a:highlight>
                <a:latin typeface="Consolas" panose="020B0609020204030204" pitchFamily="49" charset="0"/>
              </a:rPr>
              <a:t>public</a:t>
            </a:r>
            <a:r>
              <a:rPr lang="en-US" dirty="0">
                <a:solidFill>
                  <a:srgbClr val="000000"/>
                </a:solidFill>
                <a:highlight>
                  <a:srgbClr val="FFFFFF"/>
                </a:highlight>
                <a:latin typeface="Consolas" panose="020B0609020204030204" pitchFamily="49" charset="0"/>
              </a:rPr>
              <a:t> </a:t>
            </a:r>
            <a:r>
              <a:rPr lang="en-US" dirty="0">
                <a:solidFill>
                  <a:srgbClr val="0000FF"/>
                </a:solidFill>
                <a:highlight>
                  <a:srgbClr val="FFFFFF"/>
                </a:highlight>
                <a:latin typeface="Consolas" panose="020B0609020204030204" pitchFamily="49" charset="0"/>
              </a:rPr>
              <a:t>static </a:t>
            </a:r>
            <a:r>
              <a:rPr lang="en-US" dirty="0" err="1">
                <a:solidFill>
                  <a:srgbClr val="0000FF"/>
                </a:solidFill>
                <a:highlight>
                  <a:srgbClr val="FFFFFF"/>
                </a:highlight>
                <a:latin typeface="Consolas" panose="020B0609020204030204" pitchFamily="49" charset="0"/>
              </a:rPr>
              <a:t>async</a:t>
            </a:r>
            <a:r>
              <a:rPr lang="en-US" dirty="0">
                <a:solidFill>
                  <a:srgbClr val="0000FF"/>
                </a:solidFill>
                <a:highlight>
                  <a:srgbClr val="FFFFFF"/>
                </a:highlight>
                <a:latin typeface="Consolas" panose="020B0609020204030204" pitchFamily="49" charset="0"/>
              </a:rPr>
              <a:t> </a:t>
            </a:r>
            <a:r>
              <a:rPr lang="en-US" dirty="0">
                <a:solidFill>
                  <a:srgbClr val="2B91AF"/>
                </a:solidFill>
                <a:highlight>
                  <a:srgbClr val="FFFFFF"/>
                </a:highlight>
                <a:latin typeface="Consolas" panose="020B0609020204030204" pitchFamily="49" charset="0"/>
              </a:rPr>
              <a:t>Task</a:t>
            </a:r>
            <a:r>
              <a:rPr lang="en-US" dirty="0">
                <a:solidFill>
                  <a:srgbClr val="000000"/>
                </a:solidFill>
                <a:highlight>
                  <a:srgbClr val="FFFFFF"/>
                </a:highlight>
                <a:latin typeface="Consolas" panose="020B0609020204030204" pitchFamily="49" charset="0"/>
              </a:rPr>
              <a:t> </a:t>
            </a:r>
            <a:r>
              <a:rPr lang="en-US" dirty="0" err="1">
                <a:solidFill>
                  <a:srgbClr val="000000"/>
                </a:solidFill>
                <a:highlight>
                  <a:srgbClr val="FFFFFF"/>
                </a:highlight>
                <a:latin typeface="Consolas" panose="020B0609020204030204" pitchFamily="49" charset="0"/>
              </a:rPr>
              <a:t>PausePrintAsync</a:t>
            </a:r>
            <a:r>
              <a:rPr lang="en-US" dirty="0">
                <a:solidFill>
                  <a:srgbClr val="000000"/>
                </a:solidFill>
                <a:highlight>
                  <a:srgbClr val="FFFFFF"/>
                </a:highlight>
                <a:latin typeface="Consolas" panose="020B0609020204030204" pitchFamily="49" charset="0"/>
              </a:rPr>
              <a:t>() {</a:t>
            </a:r>
            <a:br>
              <a:rPr lang="en-US" dirty="0">
                <a:solidFill>
                  <a:srgbClr val="000000"/>
                </a:solidFill>
                <a:highlight>
                  <a:srgbClr val="FFFFFF"/>
                </a:highlight>
                <a:latin typeface="Consolas" panose="020B0609020204030204" pitchFamily="49" charset="0"/>
              </a:rPr>
            </a:br>
            <a:r>
              <a:rPr lang="en-US" dirty="0">
                <a:solidFill>
                  <a:srgbClr val="000000"/>
                </a:solidFill>
                <a:highlight>
                  <a:srgbClr val="FFFFFF"/>
                </a:highlight>
                <a:latin typeface="Consolas" panose="020B0609020204030204" pitchFamily="49" charset="0"/>
              </a:rPr>
              <a:t>    </a:t>
            </a:r>
            <a:r>
              <a:rPr lang="en-US" dirty="0">
                <a:solidFill>
                  <a:srgbClr val="0000FF"/>
                </a:solidFill>
                <a:highlight>
                  <a:srgbClr val="FFFFFF"/>
                </a:highlight>
                <a:latin typeface="Consolas" panose="020B0609020204030204" pitchFamily="49" charset="0"/>
              </a:rPr>
              <a:t>await</a:t>
            </a:r>
            <a:r>
              <a:rPr lang="en-US" dirty="0">
                <a:solidFill>
                  <a:srgbClr val="000000"/>
                </a:solidFill>
                <a:highlight>
                  <a:srgbClr val="FFFFFF"/>
                </a:highlight>
                <a:latin typeface="Consolas" panose="020B0609020204030204" pitchFamily="49" charset="0"/>
              </a:rPr>
              <a:t> </a:t>
            </a:r>
            <a:r>
              <a:rPr lang="en-US" dirty="0" err="1">
                <a:solidFill>
                  <a:srgbClr val="2B91AF"/>
                </a:solidFill>
                <a:highlight>
                  <a:srgbClr val="FFFFFF"/>
                </a:highlight>
                <a:latin typeface="Consolas" panose="020B0609020204030204" pitchFamily="49" charset="0"/>
              </a:rPr>
              <a:t>Task</a:t>
            </a:r>
            <a:r>
              <a:rPr lang="en-US" dirty="0" err="1">
                <a:solidFill>
                  <a:srgbClr val="000000"/>
                </a:solidFill>
                <a:highlight>
                  <a:srgbClr val="FFFFFF"/>
                </a:highlight>
                <a:latin typeface="Consolas" panose="020B0609020204030204" pitchFamily="49" charset="0"/>
              </a:rPr>
              <a:t>.Delay</a:t>
            </a:r>
            <a:r>
              <a:rPr lang="en-US" dirty="0">
                <a:solidFill>
                  <a:srgbClr val="000000"/>
                </a:solidFill>
                <a:highlight>
                  <a:srgbClr val="FFFFFF"/>
                </a:highlight>
                <a:latin typeface="Consolas" panose="020B0609020204030204" pitchFamily="49" charset="0"/>
              </a:rPr>
              <a:t>(10000);</a:t>
            </a:r>
            <a:br>
              <a:rPr lang="en-US" dirty="0">
                <a:solidFill>
                  <a:srgbClr val="000000"/>
                </a:solidFill>
                <a:highlight>
                  <a:srgbClr val="FFFFFF"/>
                </a:highlight>
                <a:latin typeface="Consolas" panose="020B0609020204030204" pitchFamily="49" charset="0"/>
              </a:rPr>
            </a:br>
            <a:r>
              <a:rPr lang="en-US" dirty="0">
                <a:solidFill>
                  <a:srgbClr val="2B91AF"/>
                </a:solidFill>
                <a:highlight>
                  <a:srgbClr val="FFFFFF"/>
                </a:highlight>
                <a:latin typeface="Consolas" panose="020B0609020204030204" pitchFamily="49" charset="0"/>
              </a:rPr>
              <a:t>    </a:t>
            </a:r>
            <a:r>
              <a:rPr lang="en-US" dirty="0" err="1">
                <a:solidFill>
                  <a:srgbClr val="2B91AF"/>
                </a:solidFill>
                <a:highlight>
                  <a:srgbClr val="FFFFFF"/>
                </a:highlight>
                <a:latin typeface="Consolas" panose="020B0609020204030204" pitchFamily="49" charset="0"/>
              </a:rPr>
              <a:t>Console</a:t>
            </a:r>
            <a:r>
              <a:rPr lang="en-US" dirty="0" err="1">
                <a:solidFill>
                  <a:srgbClr val="000000"/>
                </a:solidFill>
                <a:highlight>
                  <a:srgbClr val="FFFFFF"/>
                </a:highlight>
                <a:latin typeface="Consolas" panose="020B0609020204030204" pitchFamily="49" charset="0"/>
              </a:rPr>
              <a:t>.WriteLine</a:t>
            </a:r>
            <a:r>
              <a:rPr lang="en-US" dirty="0">
                <a:solidFill>
                  <a:srgbClr val="000000"/>
                </a:solidFill>
                <a:highlight>
                  <a:srgbClr val="FFFFFF"/>
                </a:highlight>
                <a:latin typeface="Consolas" panose="020B0609020204030204" pitchFamily="49" charset="0"/>
              </a:rPr>
              <a:t>(</a:t>
            </a:r>
            <a:r>
              <a:rPr lang="en-US" dirty="0">
                <a:solidFill>
                  <a:srgbClr val="DC3C00">
                    <a:lumMod val="75000"/>
                  </a:srgbClr>
                </a:solidFill>
                <a:highlight>
                  <a:srgbClr val="FFFFFF"/>
                </a:highlight>
                <a:latin typeface="Consolas" panose="020B0609020204030204" pitchFamily="49" charset="0"/>
              </a:rPr>
              <a:t>"Hello"</a:t>
            </a:r>
            <a:r>
              <a:rPr lang="en-US" dirty="0">
                <a:solidFill>
                  <a:srgbClr val="000000"/>
                </a:solidFill>
                <a:highlight>
                  <a:srgbClr val="FFFFFF"/>
                </a:highlight>
                <a:latin typeface="Consolas" panose="020B0609020204030204" pitchFamily="49" charset="0"/>
              </a:rPr>
              <a:t>);</a:t>
            </a:r>
            <a:br>
              <a:rPr lang="en-US" dirty="0">
                <a:solidFill>
                  <a:srgbClr val="000000"/>
                </a:solidFill>
                <a:highlight>
                  <a:srgbClr val="FFFFFF"/>
                </a:highlight>
                <a:latin typeface="Consolas" panose="020B0609020204030204" pitchFamily="49" charset="0"/>
              </a:rPr>
            </a:br>
            <a:r>
              <a:rPr lang="en-US" dirty="0">
                <a:solidFill>
                  <a:srgbClr val="000000"/>
                </a:solidFill>
                <a:highlight>
                  <a:srgbClr val="FFFFFF"/>
                </a:highlight>
                <a:latin typeface="Consolas" panose="020B0609020204030204" pitchFamily="49" charset="0"/>
              </a:rPr>
              <a:t>}</a:t>
            </a:r>
          </a:p>
        </p:txBody>
      </p:sp>
      <p:sp>
        <p:nvSpPr>
          <p:cNvPr id="2" name="Title 1"/>
          <p:cNvSpPr>
            <a:spLocks noGrp="1"/>
          </p:cNvSpPr>
          <p:nvPr>
            <p:ph type="title"/>
          </p:nvPr>
        </p:nvSpPr>
        <p:spPr>
          <a:xfrm>
            <a:off x="274639" y="295274"/>
            <a:ext cx="12161836" cy="917575"/>
          </a:xfrm>
        </p:spPr>
        <p:txBody>
          <a:bodyPr/>
          <a:lstStyle/>
          <a:p>
            <a:r>
              <a:rPr lang="en-US" dirty="0"/>
              <a:t>Library methods shouldn’t lie</a:t>
            </a:r>
          </a:p>
        </p:txBody>
      </p:sp>
      <p:sp>
        <p:nvSpPr>
          <p:cNvPr id="3" name="Text Placeholder 2"/>
          <p:cNvSpPr>
            <a:spLocks noGrp="1"/>
          </p:cNvSpPr>
          <p:nvPr>
            <p:ph type="body" sz="quarter" idx="10"/>
          </p:nvPr>
        </p:nvSpPr>
        <p:spPr>
          <a:xfrm>
            <a:off x="274638" y="1221157"/>
            <a:ext cx="11887199" cy="641714"/>
          </a:xfrm>
        </p:spPr>
        <p:txBody>
          <a:bodyPr/>
          <a:lstStyle/>
          <a:p>
            <a:r>
              <a:rPr lang="en-US" dirty="0">
                <a:latin typeface="+mn-lt"/>
              </a:rPr>
              <a:t>“Pause for 10 seconds, then print 'Hello'.”</a:t>
            </a:r>
          </a:p>
        </p:txBody>
      </p:sp>
      <p:sp>
        <p:nvSpPr>
          <p:cNvPr id="4" name="Text Placeholder 3"/>
          <p:cNvSpPr txBox="1">
            <a:spLocks/>
          </p:cNvSpPr>
          <p:nvPr/>
        </p:nvSpPr>
        <p:spPr>
          <a:xfrm>
            <a:off x="427616" y="1829793"/>
            <a:ext cx="5257799" cy="683264"/>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3300" kern="1200" spc="0" baseline="0">
                <a:gradFill>
                  <a:gsLst>
                    <a:gs pos="1250">
                      <a:srgbClr val="000000"/>
                    </a:gs>
                    <a:gs pos="100000">
                      <a:srgbClr val="000000"/>
                    </a:gs>
                  </a:gsLst>
                  <a:lin ang="5400000" scaled="0"/>
                </a:gradFill>
                <a:latin typeface="Segoe UI" pitchFamily="34" charset="0"/>
                <a:ea typeface="+mn-ea"/>
                <a:cs typeface="Segoe UI" pitchFamily="34" charset="0"/>
              </a:defRPr>
            </a:lvl1pPr>
            <a:lvl2pPr marL="346553"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kern="1200" spc="0" baseline="0">
                <a:gradFill>
                  <a:gsLst>
                    <a:gs pos="1250">
                      <a:srgbClr val="000000"/>
                    </a:gs>
                    <a:gs pos="100000">
                      <a:srgbClr val="000000"/>
                    </a:gs>
                  </a:gsLst>
                  <a:lin ang="5400000" scaled="0"/>
                </a:gradFill>
                <a:latin typeface="Segoe UI" pitchFamily="34" charset="0"/>
                <a:ea typeface="+mn-ea"/>
                <a:cs typeface="Segoe UI" pitchFamily="34" charset="0"/>
              </a:defRPr>
            </a:lvl2pPr>
            <a:lvl3pPr marL="584607"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rgbClr val="000000"/>
                    </a:gs>
                    <a:gs pos="100000">
                      <a:srgbClr val="000000"/>
                    </a:gs>
                  </a:gsLst>
                  <a:lin ang="5400000" scaled="0"/>
                </a:gradFill>
                <a:latin typeface="Segoe UI" pitchFamily="34" charset="0"/>
                <a:ea typeface="+mn-ea"/>
                <a:cs typeface="Segoe UI" pitchFamily="34" charset="0"/>
              </a:defRPr>
            </a:lvl3pPr>
            <a:lvl4pPr marL="814563"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rgbClr val="000000"/>
                    </a:gs>
                    <a:gs pos="100000">
                      <a:srgbClr val="000000"/>
                    </a:gs>
                  </a:gsLst>
                  <a:lin ang="5400000" scaled="0"/>
                </a:gradFill>
                <a:latin typeface="Segoe UI" pitchFamily="34" charset="0"/>
                <a:ea typeface="+mn-ea"/>
                <a:cs typeface="Segoe UI" pitchFamily="34" charset="0"/>
              </a:defRPr>
            </a:lvl4pPr>
            <a:lvl5pPr marL="1050997"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rgbClr val="000000"/>
                    </a:gs>
                    <a:gs pos="100000">
                      <a:srgbClr val="000000"/>
                    </a:gs>
                  </a:gsLst>
                  <a:lin ang="5400000" scaled="0"/>
                </a:gradFill>
                <a:latin typeface="Segoe UI" pitchFamily="34" charset="0"/>
                <a:ea typeface="+mn-ea"/>
                <a:cs typeface="Segoe UI"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600" dirty="0">
                <a:solidFill>
                  <a:srgbClr val="7FBA00"/>
                </a:solidFill>
                <a:latin typeface="Segoe UI Light" panose="020B0502040204020203" pitchFamily="34" charset="0"/>
                <a:cs typeface="Segoe UI Light" panose="020B0502040204020203" pitchFamily="34" charset="0"/>
              </a:rPr>
              <a:t>Synchronous</a:t>
            </a:r>
          </a:p>
        </p:txBody>
      </p:sp>
      <p:sp>
        <p:nvSpPr>
          <p:cNvPr id="5" name="Text Placeholder 3"/>
          <p:cNvSpPr txBox="1">
            <a:spLocks/>
          </p:cNvSpPr>
          <p:nvPr/>
        </p:nvSpPr>
        <p:spPr>
          <a:xfrm>
            <a:off x="6113640" y="1835302"/>
            <a:ext cx="5287961" cy="683264"/>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3300" kern="1200" spc="0" baseline="0">
                <a:gradFill>
                  <a:gsLst>
                    <a:gs pos="1250">
                      <a:srgbClr val="000000"/>
                    </a:gs>
                    <a:gs pos="100000">
                      <a:srgbClr val="000000"/>
                    </a:gs>
                  </a:gsLst>
                  <a:lin ang="5400000" scaled="0"/>
                </a:gradFill>
                <a:latin typeface="Segoe UI" pitchFamily="34" charset="0"/>
                <a:ea typeface="+mn-ea"/>
                <a:cs typeface="Segoe UI" pitchFamily="34" charset="0"/>
              </a:defRPr>
            </a:lvl1pPr>
            <a:lvl2pPr marL="346553"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kern="1200" spc="0" baseline="0">
                <a:gradFill>
                  <a:gsLst>
                    <a:gs pos="1250">
                      <a:srgbClr val="000000"/>
                    </a:gs>
                    <a:gs pos="100000">
                      <a:srgbClr val="000000"/>
                    </a:gs>
                  </a:gsLst>
                  <a:lin ang="5400000" scaled="0"/>
                </a:gradFill>
                <a:latin typeface="Segoe UI" pitchFamily="34" charset="0"/>
                <a:ea typeface="+mn-ea"/>
                <a:cs typeface="Segoe UI" pitchFamily="34" charset="0"/>
              </a:defRPr>
            </a:lvl2pPr>
            <a:lvl3pPr marL="584607"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rgbClr val="000000"/>
                    </a:gs>
                    <a:gs pos="100000">
                      <a:srgbClr val="000000"/>
                    </a:gs>
                  </a:gsLst>
                  <a:lin ang="5400000" scaled="0"/>
                </a:gradFill>
                <a:latin typeface="Segoe UI" pitchFamily="34" charset="0"/>
                <a:ea typeface="+mn-ea"/>
                <a:cs typeface="Segoe UI" pitchFamily="34" charset="0"/>
              </a:defRPr>
            </a:lvl3pPr>
            <a:lvl4pPr marL="814563"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rgbClr val="000000"/>
                    </a:gs>
                    <a:gs pos="100000">
                      <a:srgbClr val="000000"/>
                    </a:gs>
                  </a:gsLst>
                  <a:lin ang="5400000" scaled="0"/>
                </a:gradFill>
                <a:latin typeface="Segoe UI" pitchFamily="34" charset="0"/>
                <a:ea typeface="+mn-ea"/>
                <a:cs typeface="Segoe UI" pitchFamily="34" charset="0"/>
              </a:defRPr>
            </a:lvl4pPr>
            <a:lvl5pPr marL="1050997"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rgbClr val="000000"/>
                    </a:gs>
                    <a:gs pos="100000">
                      <a:srgbClr val="000000"/>
                    </a:gs>
                  </a:gsLst>
                  <a:lin ang="5400000" scaled="0"/>
                </a:gradFill>
                <a:latin typeface="Segoe UI" pitchFamily="34" charset="0"/>
                <a:ea typeface="+mn-ea"/>
                <a:cs typeface="Segoe UI"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600" dirty="0">
                <a:solidFill>
                  <a:srgbClr val="0072C6"/>
                </a:solidFill>
                <a:latin typeface="Segoe UI Light" panose="020B0502040204020203" pitchFamily="34" charset="0"/>
                <a:cs typeface="Segoe UI Light" panose="020B0502040204020203" pitchFamily="34" charset="0"/>
              </a:rPr>
              <a:t>Asynchronous</a:t>
            </a:r>
            <a:endParaRPr lang="en-US" sz="2000" dirty="0">
              <a:solidFill>
                <a:srgbClr val="0072C6"/>
              </a:solidFill>
            </a:endParaRPr>
          </a:p>
        </p:txBody>
      </p:sp>
      <p:sp>
        <p:nvSpPr>
          <p:cNvPr id="6" name="Rectangle 5"/>
          <p:cNvSpPr/>
          <p:nvPr/>
        </p:nvSpPr>
        <p:spPr>
          <a:xfrm>
            <a:off x="503237" y="2513057"/>
            <a:ext cx="5563178" cy="1754326"/>
          </a:xfrm>
          <a:prstGeom prst="rect">
            <a:avLst/>
          </a:prstGeom>
        </p:spPr>
        <p:txBody>
          <a:bodyPr wrap="square">
            <a:spAutoFit/>
          </a:bodyPr>
          <a:lstStyle/>
          <a:p>
            <a:r>
              <a:rPr lang="en-US" dirty="0">
                <a:solidFill>
                  <a:srgbClr val="0000FF"/>
                </a:solidFill>
                <a:highlight>
                  <a:srgbClr val="FFFFFF"/>
                </a:highlight>
                <a:latin typeface="Consolas" panose="020B0609020204030204" pitchFamily="49" charset="0"/>
              </a:rPr>
              <a:t>public</a:t>
            </a:r>
            <a:r>
              <a:rPr lang="en-US" dirty="0">
                <a:solidFill>
                  <a:srgbClr val="000000"/>
                </a:solidFill>
                <a:highlight>
                  <a:srgbClr val="FFFFFF"/>
                </a:highlight>
                <a:latin typeface="Consolas" panose="020B0609020204030204" pitchFamily="49" charset="0"/>
              </a:rPr>
              <a:t> </a:t>
            </a:r>
            <a:r>
              <a:rPr lang="en-US" dirty="0">
                <a:solidFill>
                  <a:srgbClr val="0000FF"/>
                </a:solidFill>
                <a:highlight>
                  <a:srgbClr val="FFFFFF"/>
                </a:highlight>
                <a:latin typeface="Consolas" panose="020B0609020204030204" pitchFamily="49" charset="0"/>
              </a:rPr>
              <a:t>static void</a:t>
            </a:r>
            <a:r>
              <a:rPr lang="en-US" dirty="0">
                <a:solidFill>
                  <a:srgbClr val="000000"/>
                </a:solidFill>
                <a:highlight>
                  <a:srgbClr val="FFFFFF"/>
                </a:highlight>
                <a:latin typeface="Consolas" panose="020B0609020204030204" pitchFamily="49" charset="0"/>
              </a:rPr>
              <a:t> </a:t>
            </a:r>
            <a:r>
              <a:rPr lang="en-US" dirty="0" err="1">
                <a:solidFill>
                  <a:srgbClr val="000000"/>
                </a:solidFill>
                <a:highlight>
                  <a:srgbClr val="FFFFFF"/>
                </a:highlight>
                <a:latin typeface="Consolas" panose="020B0609020204030204" pitchFamily="49" charset="0"/>
              </a:rPr>
              <a:t>PausePrint</a:t>
            </a:r>
            <a:r>
              <a:rPr lang="en-US" dirty="0">
                <a:solidFill>
                  <a:srgbClr val="000000"/>
                </a:solidFill>
                <a:highlight>
                  <a:srgbClr val="FFFFFF"/>
                </a:highlight>
                <a:latin typeface="Consolas" panose="020B0609020204030204" pitchFamily="49" charset="0"/>
              </a:rPr>
              <a:t>() {</a:t>
            </a:r>
            <a:br>
              <a:rPr lang="en-US" dirty="0">
                <a:solidFill>
                  <a:srgbClr val="000000"/>
                </a:solidFill>
                <a:highlight>
                  <a:srgbClr val="FFFFFF"/>
                </a:highlight>
                <a:latin typeface="Consolas" panose="020B0609020204030204" pitchFamily="49" charset="0"/>
              </a:rPr>
            </a:br>
            <a:r>
              <a:rPr lang="en-US" dirty="0">
                <a:solidFill>
                  <a:srgbClr val="000000"/>
                </a:solidFill>
                <a:highlight>
                  <a:srgbClr val="FFFFFF"/>
                </a:highlight>
                <a:latin typeface="Consolas" panose="020B0609020204030204" pitchFamily="49" charset="0"/>
              </a:rPr>
              <a:t>    </a:t>
            </a:r>
            <a:r>
              <a:rPr lang="en-US" dirty="0" err="1">
                <a:solidFill>
                  <a:srgbClr val="0000FF"/>
                </a:solidFill>
                <a:highlight>
                  <a:srgbClr val="FFFFFF"/>
                </a:highlight>
                <a:latin typeface="Consolas" panose="020B0609020204030204" pitchFamily="49" charset="0"/>
              </a:rPr>
              <a:t>var</a:t>
            </a:r>
            <a:r>
              <a:rPr lang="en-US" dirty="0">
                <a:solidFill>
                  <a:srgbClr val="000000"/>
                </a:solidFill>
                <a:highlight>
                  <a:srgbClr val="FFFFFF"/>
                </a:highlight>
                <a:latin typeface="Consolas" panose="020B0609020204030204" pitchFamily="49" charset="0"/>
              </a:rPr>
              <a:t> end = </a:t>
            </a:r>
            <a:r>
              <a:rPr lang="en-US" dirty="0" err="1">
                <a:solidFill>
                  <a:srgbClr val="2B91AF"/>
                </a:solidFill>
                <a:highlight>
                  <a:srgbClr val="FFFFFF"/>
                </a:highlight>
                <a:latin typeface="Consolas" panose="020B0609020204030204" pitchFamily="49" charset="0"/>
              </a:rPr>
              <a:t>DateTime</a:t>
            </a:r>
            <a:r>
              <a:rPr lang="en-US" dirty="0" err="1">
                <a:solidFill>
                  <a:srgbClr val="000000"/>
                </a:solidFill>
                <a:highlight>
                  <a:srgbClr val="FFFFFF"/>
                </a:highlight>
                <a:latin typeface="Consolas" panose="020B0609020204030204" pitchFamily="49" charset="0"/>
              </a:rPr>
              <a:t>.Now</a:t>
            </a:r>
            <a:r>
              <a:rPr lang="en-US" dirty="0">
                <a:solidFill>
                  <a:srgbClr val="000000"/>
                </a:solidFill>
                <a:highlight>
                  <a:srgbClr val="FFFFFF"/>
                </a:highlight>
                <a:latin typeface="Consolas" panose="020B0609020204030204" pitchFamily="49" charset="0"/>
              </a:rPr>
              <a:t> + </a:t>
            </a:r>
            <a:br>
              <a:rPr lang="en-US" dirty="0">
                <a:solidFill>
                  <a:srgbClr val="000000"/>
                </a:solidFill>
                <a:highlight>
                  <a:srgbClr val="FFFFFF"/>
                </a:highlight>
                <a:latin typeface="Consolas" panose="020B0609020204030204" pitchFamily="49" charset="0"/>
              </a:rPr>
            </a:br>
            <a:r>
              <a:rPr lang="en-US" dirty="0">
                <a:solidFill>
                  <a:srgbClr val="000000"/>
                </a:solidFill>
                <a:highlight>
                  <a:srgbClr val="FFFFFF"/>
                </a:highlight>
                <a:latin typeface="Consolas" panose="020B0609020204030204" pitchFamily="49" charset="0"/>
              </a:rPr>
              <a:t>        </a:t>
            </a:r>
            <a:r>
              <a:rPr lang="en-US" dirty="0" err="1">
                <a:solidFill>
                  <a:srgbClr val="2B91AF"/>
                </a:solidFill>
                <a:highlight>
                  <a:srgbClr val="FFFFFF"/>
                </a:highlight>
                <a:latin typeface="Consolas" panose="020B0609020204030204" pitchFamily="49" charset="0"/>
              </a:rPr>
              <a:t>TimeSpan</a:t>
            </a:r>
            <a:r>
              <a:rPr lang="en-US" dirty="0" err="1">
                <a:solidFill>
                  <a:srgbClr val="000000"/>
                </a:solidFill>
                <a:highlight>
                  <a:srgbClr val="FFFFFF"/>
                </a:highlight>
                <a:latin typeface="Consolas" panose="020B0609020204030204" pitchFamily="49" charset="0"/>
              </a:rPr>
              <a:t>.FromSeconds</a:t>
            </a:r>
            <a:r>
              <a:rPr lang="en-US" dirty="0">
                <a:solidFill>
                  <a:srgbClr val="000000"/>
                </a:solidFill>
                <a:highlight>
                  <a:srgbClr val="FFFFFF"/>
                </a:highlight>
                <a:latin typeface="Consolas" panose="020B0609020204030204" pitchFamily="49" charset="0"/>
              </a:rPr>
              <a:t>(10);</a:t>
            </a:r>
            <a:br>
              <a:rPr lang="en-US" dirty="0">
                <a:solidFill>
                  <a:srgbClr val="000000"/>
                </a:solidFill>
                <a:highlight>
                  <a:srgbClr val="FFFFFF"/>
                </a:highlight>
                <a:latin typeface="Consolas" panose="020B0609020204030204" pitchFamily="49" charset="0"/>
              </a:rPr>
            </a:br>
            <a:r>
              <a:rPr lang="en-US" dirty="0">
                <a:solidFill>
                  <a:srgbClr val="000000"/>
                </a:solidFill>
                <a:highlight>
                  <a:srgbClr val="FFFFFF"/>
                </a:highlight>
                <a:latin typeface="Consolas" panose="020B0609020204030204" pitchFamily="49" charset="0"/>
              </a:rPr>
              <a:t>    </a:t>
            </a:r>
            <a:r>
              <a:rPr lang="en-US" dirty="0">
                <a:solidFill>
                  <a:srgbClr val="0000FF"/>
                </a:solidFill>
                <a:highlight>
                  <a:srgbClr val="FFFFFF"/>
                </a:highlight>
                <a:latin typeface="Consolas" panose="020B0609020204030204" pitchFamily="49" charset="0"/>
              </a:rPr>
              <a:t>while </a:t>
            </a:r>
            <a:r>
              <a:rPr lang="en-US" dirty="0">
                <a:solidFill>
                  <a:srgbClr val="000000"/>
                </a:solidFill>
                <a:highlight>
                  <a:srgbClr val="FFFFFF"/>
                </a:highlight>
                <a:latin typeface="Consolas" panose="020B0609020204030204" pitchFamily="49" charset="0"/>
              </a:rPr>
              <a:t>(</a:t>
            </a:r>
            <a:r>
              <a:rPr lang="en-US" dirty="0" err="1">
                <a:solidFill>
                  <a:srgbClr val="2B91AF"/>
                </a:solidFill>
                <a:highlight>
                  <a:srgbClr val="FFFFFF"/>
                </a:highlight>
                <a:latin typeface="Consolas" panose="020B0609020204030204" pitchFamily="49" charset="0"/>
              </a:rPr>
              <a:t>DateTime</a:t>
            </a:r>
            <a:r>
              <a:rPr lang="en-US" dirty="0" err="1">
                <a:solidFill>
                  <a:srgbClr val="000000"/>
                </a:solidFill>
                <a:highlight>
                  <a:srgbClr val="FFFFFF"/>
                </a:highlight>
                <a:latin typeface="Consolas" panose="020B0609020204030204" pitchFamily="49" charset="0"/>
              </a:rPr>
              <a:t>.Now</a:t>
            </a:r>
            <a:r>
              <a:rPr lang="en-US" dirty="0">
                <a:solidFill>
                  <a:srgbClr val="000000"/>
                </a:solidFill>
                <a:highlight>
                  <a:srgbClr val="FFFFFF"/>
                </a:highlight>
                <a:latin typeface="Consolas" panose="020B0609020204030204" pitchFamily="49" charset="0"/>
              </a:rPr>
              <a:t> &lt; end) { }</a:t>
            </a:r>
            <a:br>
              <a:rPr lang="en-US" dirty="0">
                <a:solidFill>
                  <a:srgbClr val="000000"/>
                </a:solidFill>
                <a:highlight>
                  <a:srgbClr val="FFFFFF"/>
                </a:highlight>
                <a:latin typeface="Consolas" panose="020B0609020204030204" pitchFamily="49" charset="0"/>
              </a:rPr>
            </a:br>
            <a:r>
              <a:rPr lang="en-US" dirty="0">
                <a:solidFill>
                  <a:srgbClr val="000000"/>
                </a:solidFill>
                <a:highlight>
                  <a:srgbClr val="FFFFFF"/>
                </a:highlight>
                <a:latin typeface="Consolas" panose="020B0609020204030204" pitchFamily="49" charset="0"/>
              </a:rPr>
              <a:t>    </a:t>
            </a:r>
            <a:r>
              <a:rPr lang="en-US" dirty="0" err="1">
                <a:solidFill>
                  <a:srgbClr val="2B91AF"/>
                </a:solidFill>
                <a:highlight>
                  <a:srgbClr val="FFFFFF"/>
                </a:highlight>
                <a:latin typeface="Consolas" panose="020B0609020204030204" pitchFamily="49" charset="0"/>
              </a:rPr>
              <a:t>Console</a:t>
            </a:r>
            <a:r>
              <a:rPr lang="en-US" dirty="0" err="1">
                <a:solidFill>
                  <a:srgbClr val="000000"/>
                </a:solidFill>
                <a:highlight>
                  <a:srgbClr val="FFFFFF"/>
                </a:highlight>
                <a:latin typeface="Consolas" panose="020B0609020204030204" pitchFamily="49" charset="0"/>
              </a:rPr>
              <a:t>.WriteLine</a:t>
            </a:r>
            <a:r>
              <a:rPr lang="en-US" dirty="0">
                <a:solidFill>
                  <a:srgbClr val="000000"/>
                </a:solidFill>
                <a:highlight>
                  <a:srgbClr val="FFFFFF"/>
                </a:highlight>
                <a:latin typeface="Consolas" panose="020B0609020204030204" pitchFamily="49" charset="0"/>
              </a:rPr>
              <a:t>(</a:t>
            </a:r>
            <a:r>
              <a:rPr lang="en-US" dirty="0">
                <a:solidFill>
                  <a:srgbClr val="DC3C00">
                    <a:lumMod val="75000"/>
                  </a:srgbClr>
                </a:solidFill>
                <a:highlight>
                  <a:srgbClr val="FFFFFF"/>
                </a:highlight>
                <a:latin typeface="Consolas" panose="020B0609020204030204" pitchFamily="49" charset="0"/>
              </a:rPr>
              <a:t>"Hello"</a:t>
            </a:r>
            <a:r>
              <a:rPr lang="en-US" dirty="0">
                <a:solidFill>
                  <a:srgbClr val="000000"/>
                </a:solidFill>
                <a:highlight>
                  <a:srgbClr val="FFFFFF"/>
                </a:highlight>
                <a:latin typeface="Consolas" panose="020B0609020204030204" pitchFamily="49" charset="0"/>
              </a:rPr>
              <a:t>);</a:t>
            </a:r>
            <a:br>
              <a:rPr lang="en-US" dirty="0">
                <a:solidFill>
                  <a:srgbClr val="000000"/>
                </a:solidFill>
                <a:highlight>
                  <a:srgbClr val="FFFFFF"/>
                </a:highlight>
                <a:latin typeface="Consolas" panose="020B0609020204030204" pitchFamily="49" charset="0"/>
              </a:rPr>
            </a:br>
            <a:r>
              <a:rPr lang="en-US" dirty="0">
                <a:solidFill>
                  <a:srgbClr val="000000"/>
                </a:solidFill>
                <a:highlight>
                  <a:srgbClr val="FFFFFF"/>
                </a:highlight>
                <a:latin typeface="Consolas" panose="020B0609020204030204" pitchFamily="49" charset="0"/>
              </a:rPr>
              <a:t>}</a:t>
            </a:r>
          </a:p>
        </p:txBody>
      </p:sp>
      <p:cxnSp>
        <p:nvCxnSpPr>
          <p:cNvPr id="27" name="Straight Connector 26"/>
          <p:cNvCxnSpPr/>
          <p:nvPr/>
        </p:nvCxnSpPr>
        <p:spPr>
          <a:xfrm>
            <a:off x="350838" y="4500755"/>
            <a:ext cx="11734800" cy="0"/>
          </a:xfrm>
          <a:prstGeom prst="line">
            <a:avLst/>
          </a:prstGeom>
          <a:ln>
            <a:solidFill>
              <a:schemeClr val="tx1">
                <a:lumMod val="85000"/>
              </a:schemeClr>
            </a:solidFill>
            <a:prstDash val="solid"/>
            <a:headEnd type="none"/>
            <a:tailEnd type="none"/>
          </a:ln>
        </p:spPr>
        <p:style>
          <a:lnRef idx="1">
            <a:schemeClr val="accent3"/>
          </a:lnRef>
          <a:fillRef idx="0">
            <a:schemeClr val="accent3"/>
          </a:fillRef>
          <a:effectRef idx="0">
            <a:schemeClr val="accent3"/>
          </a:effectRef>
          <a:fontRef idx="minor">
            <a:schemeClr val="tx1"/>
          </a:fontRef>
        </p:style>
      </p:cxnSp>
      <p:sp>
        <p:nvSpPr>
          <p:cNvPr id="23" name="Left Arrow 22"/>
          <p:cNvSpPr/>
          <p:nvPr/>
        </p:nvSpPr>
        <p:spPr bwMode="auto">
          <a:xfrm>
            <a:off x="9471047" y="2780817"/>
            <a:ext cx="2965428" cy="792645"/>
          </a:xfrm>
          <a:prstGeom prst="leftArrow">
            <a:avLst>
              <a:gd name="adj1" fmla="val 76587"/>
              <a:gd name="adj2" fmla="val 64083"/>
            </a:avLst>
          </a:prstGeom>
          <a:solidFill>
            <a:srgbClr val="E47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b="1" dirty="0">
                <a:gradFill>
                  <a:gsLst>
                    <a:gs pos="0">
                      <a:srgbClr val="FFFFFF"/>
                    </a:gs>
                    <a:gs pos="100000">
                      <a:srgbClr val="FFFFFF"/>
                    </a:gs>
                  </a:gsLst>
                  <a:lin ang="5400000" scaled="0"/>
                </a:gradFill>
              </a:rPr>
              <a:t>USING A THREAD.</a:t>
            </a:r>
          </a:p>
          <a:p>
            <a:pPr algn="ctr" defTabSz="932472" fontAlgn="base">
              <a:spcBef>
                <a:spcPct val="0"/>
              </a:spcBef>
              <a:spcAft>
                <a:spcPct val="0"/>
              </a:spcAft>
            </a:pPr>
            <a:r>
              <a:rPr lang="en-US" sz="2000" dirty="0">
                <a:gradFill>
                  <a:gsLst>
                    <a:gs pos="0">
                      <a:srgbClr val="FFFFFF"/>
                    </a:gs>
                    <a:gs pos="100000">
                      <a:srgbClr val="FFFFFF"/>
                    </a:gs>
                  </a:gsLst>
                  <a:lin ang="5400000" scaled="0"/>
                </a:gradFill>
              </a:rPr>
              <a:t>Looks </a:t>
            </a:r>
            <a:r>
              <a:rPr lang="en-US" sz="2000" dirty="0" err="1">
                <a:gradFill>
                  <a:gsLst>
                    <a:gs pos="0">
                      <a:srgbClr val="FFFFFF"/>
                    </a:gs>
                    <a:gs pos="100000">
                      <a:srgbClr val="FFFFFF"/>
                    </a:gs>
                  </a:gsLst>
                  <a:lin ang="5400000" scaled="0"/>
                </a:gradFill>
              </a:rPr>
              <a:t>async</a:t>
            </a:r>
            <a:r>
              <a:rPr lang="en-US" sz="2000" dirty="0">
                <a:gradFill>
                  <a:gsLst>
                    <a:gs pos="0">
                      <a:srgbClr val="FFFFFF"/>
                    </a:gs>
                    <a:gs pos="100000">
                      <a:srgbClr val="FFFFFF"/>
                    </a:gs>
                  </a:gsLst>
                  <a:lin ang="5400000" scaled="0"/>
                </a:gradFill>
              </a:rPr>
              <a:t>, but isn’t</a:t>
            </a:r>
          </a:p>
        </p:txBody>
      </p:sp>
      <p:sp>
        <p:nvSpPr>
          <p:cNvPr id="15" name="Left Arrow 14"/>
          <p:cNvSpPr/>
          <p:nvPr/>
        </p:nvSpPr>
        <p:spPr bwMode="auto">
          <a:xfrm>
            <a:off x="10189029" y="4995821"/>
            <a:ext cx="2275846" cy="548635"/>
          </a:xfrm>
          <a:prstGeom prst="leftArrow">
            <a:avLst>
              <a:gd name="adj1" fmla="val 55744"/>
              <a:gd name="adj2" fmla="val 78941"/>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b="1" dirty="0">
                <a:gradFill>
                  <a:gsLst>
                    <a:gs pos="0">
                      <a:srgbClr val="FFFFFF"/>
                    </a:gs>
                    <a:gs pos="100000">
                      <a:srgbClr val="FFFFFF"/>
                    </a:gs>
                  </a:gsLst>
                  <a:lin ang="5400000" scaled="0"/>
                </a:gradFill>
              </a:rPr>
              <a:t>TRUE ASYNC.</a:t>
            </a:r>
          </a:p>
        </p:txBody>
      </p:sp>
      <p:sp>
        <p:nvSpPr>
          <p:cNvPr id="24" name="Left Arrow 23"/>
          <p:cNvSpPr/>
          <p:nvPr/>
        </p:nvSpPr>
        <p:spPr bwMode="auto">
          <a:xfrm>
            <a:off x="2469469" y="5097462"/>
            <a:ext cx="2975833" cy="715663"/>
          </a:xfrm>
          <a:prstGeom prst="leftArrow">
            <a:avLst>
              <a:gd name="adj1" fmla="val 76587"/>
              <a:gd name="adj2" fmla="val 62664"/>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b="1" dirty="0">
                <a:gradFill>
                  <a:gsLst>
                    <a:gs pos="0">
                      <a:srgbClr val="FFFFFF"/>
                    </a:gs>
                    <a:gs pos="100000">
                      <a:srgbClr val="FFFFFF"/>
                    </a:gs>
                  </a:gsLst>
                  <a:lin ang="5400000" scaled="0"/>
                </a:gradFill>
              </a:rPr>
              <a:t>BLOCKING.</a:t>
            </a:r>
          </a:p>
          <a:p>
            <a:pPr algn="ctr" defTabSz="932472" fontAlgn="base">
              <a:spcBef>
                <a:spcPct val="0"/>
              </a:spcBef>
              <a:spcAft>
                <a:spcPct val="0"/>
              </a:spcAft>
            </a:pPr>
            <a:r>
              <a:rPr lang="en-US" sz="2000" dirty="0">
                <a:gradFill>
                  <a:gsLst>
                    <a:gs pos="0">
                      <a:srgbClr val="FFFFFF"/>
                    </a:gs>
                    <a:gs pos="100000">
                      <a:srgbClr val="FFFFFF"/>
                    </a:gs>
                  </a:gsLst>
                  <a:lin ang="5400000" scaled="0"/>
                </a:gradFill>
              </a:rPr>
              <a:t>Looks sync, but isn’t</a:t>
            </a:r>
          </a:p>
        </p:txBody>
      </p:sp>
      <p:sp>
        <p:nvSpPr>
          <p:cNvPr id="7" name="TextBox 6"/>
          <p:cNvSpPr txBox="1"/>
          <p:nvPr/>
        </p:nvSpPr>
        <p:spPr>
          <a:xfrm>
            <a:off x="5431704" y="2820047"/>
            <a:ext cx="7010401" cy="1369606"/>
          </a:xfrm>
          <a:prstGeom prst="rect">
            <a:avLst/>
          </a:prstGeom>
          <a:solidFill>
            <a:schemeClr val="tx1">
              <a:lumMod val="85000"/>
            </a:schemeClr>
          </a:solidFill>
        </p:spPr>
        <p:txBody>
          <a:bodyPr wrap="square" lIns="182880" tIns="146304" rIns="182880" bIns="146304" rtlCol="0">
            <a:spAutoFit/>
          </a:bodyPr>
          <a:lstStyle/>
          <a:p>
            <a:pPr>
              <a:lnSpc>
                <a:spcPct val="90000"/>
              </a:lnSpc>
              <a:spcAft>
                <a:spcPts val="600"/>
              </a:spcAft>
            </a:pPr>
            <a:r>
              <a:rPr lang="en-US" sz="2800" i="1" dirty="0">
                <a:solidFill>
                  <a:sysClr val="windowText" lastClr="000000"/>
                </a:solidFill>
              </a:rPr>
              <a:t>“Should I expose async wrappers for synchronous methods?” </a:t>
            </a:r>
            <a:r>
              <a:rPr lang="en-US" sz="2800" dirty="0">
                <a:solidFill>
                  <a:sysClr val="windowText" lastClr="000000"/>
                </a:solidFill>
              </a:rPr>
              <a:t>– generally no!</a:t>
            </a:r>
          </a:p>
          <a:p>
            <a:pPr>
              <a:lnSpc>
                <a:spcPct val="90000"/>
              </a:lnSpc>
              <a:spcAft>
                <a:spcPts val="600"/>
              </a:spcAft>
            </a:pPr>
            <a:r>
              <a:rPr lang="en-US" sz="1600" dirty="0">
                <a:solidFill>
                  <a:srgbClr val="00BCF2">
                    <a:lumMod val="40000"/>
                    <a:lumOff val="60000"/>
                  </a:srgbClr>
                </a:solidFill>
                <a:hlinkClick r:id="rId3"/>
              </a:rPr>
              <a:t>http://blogs.msdn.com/b/pfxteam/archive/2012/03/24/10287244.aspx</a:t>
            </a:r>
            <a:endParaRPr lang="en-US" sz="1600" dirty="0">
              <a:solidFill>
                <a:srgbClr val="00BCF2">
                  <a:lumMod val="40000"/>
                  <a:lumOff val="60000"/>
                </a:srgbClr>
              </a:solidFill>
            </a:endParaRPr>
          </a:p>
        </p:txBody>
      </p:sp>
      <p:sp>
        <p:nvSpPr>
          <p:cNvPr id="18" name="TextBox 17"/>
          <p:cNvSpPr txBox="1"/>
          <p:nvPr/>
        </p:nvSpPr>
        <p:spPr>
          <a:xfrm>
            <a:off x="0" y="5224559"/>
            <a:ext cx="7010401" cy="1757404"/>
          </a:xfrm>
          <a:prstGeom prst="rect">
            <a:avLst/>
          </a:prstGeom>
          <a:solidFill>
            <a:schemeClr val="tx1">
              <a:lumMod val="85000"/>
            </a:schemeClr>
          </a:solidFill>
        </p:spPr>
        <p:txBody>
          <a:bodyPr wrap="square" lIns="182880" tIns="146304" rIns="182880" bIns="146304" rtlCol="0">
            <a:spAutoFit/>
          </a:bodyPr>
          <a:lstStyle/>
          <a:p>
            <a:pPr>
              <a:lnSpc>
                <a:spcPct val="90000"/>
              </a:lnSpc>
              <a:spcAft>
                <a:spcPts val="600"/>
              </a:spcAft>
            </a:pPr>
            <a:r>
              <a:rPr lang="en-US" sz="2800" i="1" dirty="0">
                <a:solidFill>
                  <a:sysClr val="windowText" lastClr="000000"/>
                </a:solidFill>
              </a:rPr>
              <a:t>“How can I expose sync wrappers for async methods?” </a:t>
            </a:r>
            <a:r>
              <a:rPr lang="en-US" sz="2800" dirty="0">
                <a:solidFill>
                  <a:sysClr val="windowText" lastClr="000000"/>
                </a:solidFill>
              </a:rPr>
              <a:t>– if you absolutely have to, you can use a nested message-loop…</a:t>
            </a:r>
          </a:p>
          <a:p>
            <a:pPr>
              <a:lnSpc>
                <a:spcPct val="90000"/>
              </a:lnSpc>
              <a:spcAft>
                <a:spcPts val="600"/>
              </a:spcAft>
            </a:pPr>
            <a:r>
              <a:rPr lang="en-US" sz="1600" dirty="0">
                <a:gradFill>
                  <a:gsLst>
                    <a:gs pos="2917">
                      <a:srgbClr val="FFFFFF"/>
                    </a:gs>
                    <a:gs pos="30000">
                      <a:srgbClr val="FFFFFF"/>
                    </a:gs>
                  </a:gsLst>
                  <a:lin ang="5400000" scaled="0"/>
                </a:gradFill>
                <a:hlinkClick r:id="rId4"/>
              </a:rPr>
              <a:t>http://blogs.msdn.com/b/pfxteam/archive/2012/04/13/10293638.aspx</a:t>
            </a:r>
            <a:endParaRPr lang="en-US" sz="1600" dirty="0">
              <a:gradFill>
                <a:gsLst>
                  <a:gs pos="2917">
                    <a:srgbClr val="FFFFFF"/>
                  </a:gs>
                  <a:gs pos="30000">
                    <a:srgbClr val="FFFFFF"/>
                  </a:gs>
                </a:gsLst>
                <a:lin ang="5400000" scaled="0"/>
              </a:gradFill>
            </a:endParaRPr>
          </a:p>
        </p:txBody>
      </p:sp>
    </p:spTree>
    <p:extLst>
      <p:ext uri="{BB962C8B-B14F-4D97-AF65-F5344CB8AC3E}">
        <p14:creationId xmlns:p14="http://schemas.microsoft.com/office/powerpoint/2010/main" val="4239376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par>
                                <p:cTn id="19" presetID="10" presetClass="entr" presetSubtype="0" fill="hold" nodeType="withEffect">
                                  <p:stCondLst>
                                    <p:cond delay="0"/>
                                  </p:stCondLst>
                                  <p:childTnLst>
                                    <p:set>
                                      <p:cBhvr>
                                        <p:cTn id="20" dur="1" fill="hold">
                                          <p:stCondLst>
                                            <p:cond delay="0"/>
                                          </p:stCondLst>
                                        </p:cTn>
                                        <p:tgtEl>
                                          <p:spTgt spid="27"/>
                                        </p:tgtEl>
                                        <p:attrNameLst>
                                          <p:attrName>style.visibility</p:attrName>
                                        </p:attrNameLst>
                                      </p:cBhvr>
                                      <p:to>
                                        <p:strVal val="visible"/>
                                      </p:to>
                                    </p:set>
                                    <p:animEffect transition="in" filter="fade">
                                      <p:cBhvr>
                                        <p:cTn id="21" dur="500"/>
                                        <p:tgtEl>
                                          <p:spTgt spid="27"/>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500"/>
                                        <p:tgtEl>
                                          <p:spTgt spid="11"/>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2"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wipe(right)">
                                      <p:cBhvr>
                                        <p:cTn id="31" dur="500"/>
                                        <p:tgtEl>
                                          <p:spTgt spid="15"/>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7"/>
                                        </p:tgtEl>
                                        <p:attrNameLst>
                                          <p:attrName>style.visibility</p:attrName>
                                        </p:attrNameLst>
                                      </p:cBhvr>
                                      <p:to>
                                        <p:strVal val="visible"/>
                                      </p:to>
                                    </p:set>
                                    <p:animEffect transition="in" filter="fade">
                                      <p:cBhvr>
                                        <p:cTn id="36" dur="500"/>
                                        <p:tgtEl>
                                          <p:spTgt spid="17"/>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2" fill="hold" grpId="0" nodeType="clickEffect">
                                  <p:stCondLst>
                                    <p:cond delay="0"/>
                                  </p:stCondLst>
                                  <p:childTnLst>
                                    <p:set>
                                      <p:cBhvr>
                                        <p:cTn id="40" dur="1" fill="hold">
                                          <p:stCondLst>
                                            <p:cond delay="0"/>
                                          </p:stCondLst>
                                        </p:cTn>
                                        <p:tgtEl>
                                          <p:spTgt spid="23"/>
                                        </p:tgtEl>
                                        <p:attrNameLst>
                                          <p:attrName>style.visibility</p:attrName>
                                        </p:attrNameLst>
                                      </p:cBhvr>
                                      <p:to>
                                        <p:strVal val="visible"/>
                                      </p:to>
                                    </p:set>
                                    <p:animEffect transition="in" filter="wipe(right)">
                                      <p:cBhvr>
                                        <p:cTn id="41" dur="500"/>
                                        <p:tgtEl>
                                          <p:spTgt spid="23"/>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16"/>
                                        </p:tgtEl>
                                        <p:attrNameLst>
                                          <p:attrName>style.visibility</p:attrName>
                                        </p:attrNameLst>
                                      </p:cBhvr>
                                      <p:to>
                                        <p:strVal val="visible"/>
                                      </p:to>
                                    </p:set>
                                    <p:animEffect transition="in" filter="fade">
                                      <p:cBhvr>
                                        <p:cTn id="46" dur="500"/>
                                        <p:tgtEl>
                                          <p:spTgt spid="16"/>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2" fill="hold" grpId="0" nodeType="clickEffect">
                                  <p:stCondLst>
                                    <p:cond delay="0"/>
                                  </p:stCondLst>
                                  <p:childTnLst>
                                    <p:set>
                                      <p:cBhvr>
                                        <p:cTn id="50" dur="1" fill="hold">
                                          <p:stCondLst>
                                            <p:cond delay="0"/>
                                          </p:stCondLst>
                                        </p:cTn>
                                        <p:tgtEl>
                                          <p:spTgt spid="24"/>
                                        </p:tgtEl>
                                        <p:attrNameLst>
                                          <p:attrName>style.visibility</p:attrName>
                                        </p:attrNameLst>
                                      </p:cBhvr>
                                      <p:to>
                                        <p:strVal val="visible"/>
                                      </p:to>
                                    </p:set>
                                    <p:animEffect transition="in" filter="wipe(right)">
                                      <p:cBhvr>
                                        <p:cTn id="51" dur="500"/>
                                        <p:tgtEl>
                                          <p:spTgt spid="24"/>
                                        </p:tgtEl>
                                      </p:cBhvr>
                                    </p:animEffect>
                                  </p:childTnLst>
                                </p:cTn>
                              </p:par>
                            </p:childTnLst>
                          </p:cTn>
                        </p:par>
                      </p:childTnLst>
                    </p:cTn>
                  </p:par>
                  <p:par>
                    <p:cTn id="52" fill="hold">
                      <p:stCondLst>
                        <p:cond delay="indefinite"/>
                      </p:stCondLst>
                      <p:childTnLst>
                        <p:par>
                          <p:cTn id="53" fill="hold">
                            <p:stCondLst>
                              <p:cond delay="0"/>
                            </p:stCondLst>
                            <p:childTnLst>
                              <p:par>
                                <p:cTn id="54" presetID="2" presetClass="entr" presetSubtype="2" fill="hold" grpId="0" nodeType="clickEffect">
                                  <p:stCondLst>
                                    <p:cond delay="0"/>
                                  </p:stCondLst>
                                  <p:childTnLst>
                                    <p:set>
                                      <p:cBhvr>
                                        <p:cTn id="55" dur="1" fill="hold">
                                          <p:stCondLst>
                                            <p:cond delay="0"/>
                                          </p:stCondLst>
                                        </p:cTn>
                                        <p:tgtEl>
                                          <p:spTgt spid="7"/>
                                        </p:tgtEl>
                                        <p:attrNameLst>
                                          <p:attrName>style.visibility</p:attrName>
                                        </p:attrNameLst>
                                      </p:cBhvr>
                                      <p:to>
                                        <p:strVal val="visible"/>
                                      </p:to>
                                    </p:set>
                                    <p:anim calcmode="lin" valueType="num">
                                      <p:cBhvr additive="base">
                                        <p:cTn id="56" dur="500" fill="hold"/>
                                        <p:tgtEl>
                                          <p:spTgt spid="7"/>
                                        </p:tgtEl>
                                        <p:attrNameLst>
                                          <p:attrName>ppt_x</p:attrName>
                                        </p:attrNameLst>
                                      </p:cBhvr>
                                      <p:tavLst>
                                        <p:tav tm="0">
                                          <p:val>
                                            <p:strVal val="1+#ppt_w/2"/>
                                          </p:val>
                                        </p:tav>
                                        <p:tav tm="100000">
                                          <p:val>
                                            <p:strVal val="#ppt_x"/>
                                          </p:val>
                                        </p:tav>
                                      </p:tavLst>
                                    </p:anim>
                                    <p:anim calcmode="lin" valueType="num">
                                      <p:cBhvr additive="base">
                                        <p:cTn id="57" dur="500" fill="hold"/>
                                        <p:tgtEl>
                                          <p:spTgt spid="7"/>
                                        </p:tgtEl>
                                        <p:attrNameLst>
                                          <p:attrName>ppt_y</p:attrName>
                                        </p:attrNameLst>
                                      </p:cBhvr>
                                      <p:tavLst>
                                        <p:tav tm="0">
                                          <p:val>
                                            <p:strVal val="#ppt_y"/>
                                          </p:val>
                                        </p:tav>
                                        <p:tav tm="100000">
                                          <p:val>
                                            <p:strVal val="#ppt_y"/>
                                          </p:val>
                                        </p:tav>
                                      </p:tavLst>
                                    </p:anim>
                                  </p:childTnLst>
                                </p:cTn>
                              </p:par>
                              <p:par>
                                <p:cTn id="58" presetID="2" presetClass="entr" presetSubtype="8" fill="hold" grpId="0" nodeType="withEffect">
                                  <p:stCondLst>
                                    <p:cond delay="0"/>
                                  </p:stCondLst>
                                  <p:childTnLst>
                                    <p:set>
                                      <p:cBhvr>
                                        <p:cTn id="59" dur="1" fill="hold">
                                          <p:stCondLst>
                                            <p:cond delay="0"/>
                                          </p:stCondLst>
                                        </p:cTn>
                                        <p:tgtEl>
                                          <p:spTgt spid="18"/>
                                        </p:tgtEl>
                                        <p:attrNameLst>
                                          <p:attrName>style.visibility</p:attrName>
                                        </p:attrNameLst>
                                      </p:cBhvr>
                                      <p:to>
                                        <p:strVal val="visible"/>
                                      </p:to>
                                    </p:set>
                                    <p:anim calcmode="lin" valueType="num">
                                      <p:cBhvr additive="base">
                                        <p:cTn id="60" dur="500" fill="hold"/>
                                        <p:tgtEl>
                                          <p:spTgt spid="18"/>
                                        </p:tgtEl>
                                        <p:attrNameLst>
                                          <p:attrName>ppt_x</p:attrName>
                                        </p:attrNameLst>
                                      </p:cBhvr>
                                      <p:tavLst>
                                        <p:tav tm="0">
                                          <p:val>
                                            <p:strVal val="0-#ppt_w/2"/>
                                          </p:val>
                                        </p:tav>
                                        <p:tav tm="100000">
                                          <p:val>
                                            <p:strVal val="#ppt_x"/>
                                          </p:val>
                                        </p:tav>
                                      </p:tavLst>
                                    </p:anim>
                                    <p:anim calcmode="lin" valueType="num">
                                      <p:cBhvr additive="base">
                                        <p:cTn id="61" dur="500" fill="hold"/>
                                        <p:tgtEl>
                                          <p:spTgt spid="1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0" grpId="0"/>
      <p:bldP spid="11" grpId="0" animBg="1"/>
      <p:bldP spid="4" grpId="0"/>
      <p:bldP spid="5" grpId="0"/>
      <p:bldP spid="6" grpId="0"/>
      <p:bldP spid="23" grpId="0" animBg="1"/>
      <p:bldP spid="15" grpId="0" animBg="1"/>
      <p:bldP spid="24" grpId="0" animBg="1"/>
      <p:bldP spid="7" grpId="0" animBg="1"/>
      <p:bldP spid="18"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The dangers of </a:t>
            </a:r>
          </a:p>
        </p:txBody>
      </p:sp>
      <p:sp>
        <p:nvSpPr>
          <p:cNvPr id="3" name="Text Placeholder 2"/>
          <p:cNvSpPr>
            <a:spLocks noGrp="1"/>
          </p:cNvSpPr>
          <p:nvPr>
            <p:ph type="body" sz="quarter" idx="4294967295"/>
          </p:nvPr>
        </p:nvSpPr>
        <p:spPr>
          <a:xfrm>
            <a:off x="274638" y="1543149"/>
            <a:ext cx="11887200" cy="5078313"/>
          </a:xfrm>
          <a:prstGeom prst="rect">
            <a:avLst/>
          </a:prstGeom>
        </p:spPr>
        <p:txBody>
          <a:bodyPr/>
          <a:lstStyle/>
          <a:p>
            <a:pPr marL="0" indent="0">
              <a:buNone/>
            </a:pPr>
            <a:r>
              <a:rPr lang="en-US" dirty="0">
                <a:gradFill>
                  <a:gsLst>
                    <a:gs pos="1250">
                      <a:srgbClr val="6DC2E9"/>
                    </a:gs>
                    <a:gs pos="99000">
                      <a:srgbClr val="6DC2E9"/>
                    </a:gs>
                  </a:gsLst>
                  <a:lin ang="5400000" scaled="0"/>
                </a:gradFill>
              </a:rPr>
              <a:t>The </a:t>
            </a:r>
            <a:r>
              <a:rPr lang="en-US" dirty="0" err="1">
                <a:solidFill>
                  <a:schemeClr val="tx2"/>
                </a:solidFill>
              </a:rPr>
              <a:t>threadpool</a:t>
            </a:r>
            <a:r>
              <a:rPr lang="en-US" dirty="0">
                <a:solidFill>
                  <a:schemeClr val="tx2"/>
                </a:solidFill>
              </a:rPr>
              <a:t> is an </a:t>
            </a:r>
            <a:r>
              <a:rPr lang="en-US" dirty="0">
                <a:gradFill>
                  <a:gsLst>
                    <a:gs pos="1250">
                      <a:srgbClr val="6DC2E9"/>
                    </a:gs>
                    <a:gs pos="99000">
                      <a:srgbClr val="6DC2E9"/>
                    </a:gs>
                  </a:gsLst>
                  <a:lin ang="5400000" scaled="0"/>
                </a:gradFill>
              </a:rPr>
              <a:t>app-global resource</a:t>
            </a:r>
            <a:endParaRPr lang="en-US" dirty="0"/>
          </a:p>
          <a:p>
            <a:pPr marL="101600" indent="0">
              <a:buNone/>
            </a:pPr>
            <a:r>
              <a:rPr lang="en-US" sz="2000" dirty="0">
                <a:latin typeface="+mn-lt"/>
              </a:rPr>
              <a:t>The number of threads available to service work items varies greatly over the life of an app</a:t>
            </a:r>
          </a:p>
          <a:p>
            <a:pPr marL="101600" indent="0">
              <a:buNone/>
            </a:pPr>
            <a:r>
              <a:rPr lang="en-US" sz="2000" dirty="0">
                <a:latin typeface="+mn-lt"/>
              </a:rPr>
              <a:t>The thread pool adds and removes threads using a hill climbing algorithm that adjusts slowly</a:t>
            </a:r>
            <a:br>
              <a:rPr lang="en-US" sz="2000" dirty="0">
                <a:latin typeface="+mn-lt"/>
              </a:rPr>
            </a:br>
            <a:endParaRPr lang="en-US" sz="2000" dirty="0">
              <a:latin typeface="+mn-lt"/>
            </a:endParaRPr>
          </a:p>
          <a:p>
            <a:pPr marL="0" indent="0">
              <a:buNone/>
            </a:pPr>
            <a:r>
              <a:rPr lang="en-US" dirty="0">
                <a:solidFill>
                  <a:schemeClr val="tx2"/>
                </a:solidFill>
              </a:rPr>
              <a:t>In a server app, spinning up threads hurts scalability</a:t>
            </a:r>
          </a:p>
          <a:p>
            <a:pPr marL="101600" indent="0">
              <a:buNone/>
            </a:pPr>
            <a:r>
              <a:rPr lang="en-US" sz="2000" dirty="0">
                <a:latin typeface="+mn-lt"/>
              </a:rPr>
              <a:t>A high-traffic server app may choose to optimize for scalability over latency</a:t>
            </a:r>
          </a:p>
          <a:p>
            <a:pPr marL="101600" indent="0">
              <a:buNone/>
            </a:pPr>
            <a:r>
              <a:rPr lang="en-US" sz="2000" dirty="0">
                <a:latin typeface="+mn-lt"/>
              </a:rPr>
              <a:t>An API that launches new threads unexpectedly can cause hard-to-diagnose scalability bottlenecks</a:t>
            </a:r>
          </a:p>
          <a:p>
            <a:pPr marL="101600" indent="0">
              <a:buNone/>
            </a:pPr>
            <a:r>
              <a:rPr lang="en-US" sz="2000" dirty="0">
                <a:latin typeface="+mn-lt"/>
              </a:rPr>
              <a:t>	</a:t>
            </a:r>
            <a:endParaRPr lang="en-US" dirty="0">
              <a:latin typeface="+mn-lt"/>
            </a:endParaRPr>
          </a:p>
          <a:p>
            <a:pPr marL="0" indent="0">
              <a:buNone/>
            </a:pPr>
            <a:r>
              <a:rPr lang="en-US" dirty="0">
                <a:solidFill>
                  <a:schemeClr val="tx2"/>
                </a:solidFill>
              </a:rPr>
              <a:t>The app is in the best position to manage its threads</a:t>
            </a:r>
          </a:p>
          <a:p>
            <a:pPr marL="101600" indent="0">
              <a:buNone/>
            </a:pPr>
            <a:r>
              <a:rPr lang="en-US" sz="2000" dirty="0">
                <a:latin typeface="+mn-lt"/>
              </a:rPr>
              <a:t>Provide </a:t>
            </a:r>
            <a:r>
              <a:rPr lang="en-US" sz="2000" b="1" dirty="0">
                <a:solidFill>
                  <a:srgbClr val="FFFF00"/>
                </a:solidFill>
                <a:latin typeface="+mn-lt"/>
              </a:rPr>
              <a:t>synchronous</a:t>
            </a:r>
            <a:r>
              <a:rPr lang="en-US" sz="2000" dirty="0">
                <a:solidFill>
                  <a:srgbClr val="FFFF00"/>
                </a:solidFill>
                <a:latin typeface="+mn-lt"/>
              </a:rPr>
              <a:t> </a:t>
            </a:r>
            <a:r>
              <a:rPr lang="en-US" sz="2000" dirty="0">
                <a:latin typeface="+mn-lt"/>
              </a:rPr>
              <a:t>methods when you do CPU-work that </a:t>
            </a:r>
            <a:r>
              <a:rPr lang="en-US" sz="2000" b="1" dirty="0">
                <a:solidFill>
                  <a:srgbClr val="FFFF00"/>
                </a:solidFill>
                <a:latin typeface="+mn-lt"/>
              </a:rPr>
              <a:t>blocks the current thread</a:t>
            </a:r>
          </a:p>
          <a:p>
            <a:pPr marL="101600" indent="0">
              <a:buNone/>
            </a:pPr>
            <a:r>
              <a:rPr lang="en-US" sz="2000" dirty="0">
                <a:latin typeface="+mn-lt"/>
              </a:rPr>
              <a:t>Provide </a:t>
            </a:r>
            <a:r>
              <a:rPr lang="en-US" sz="2000" b="1" dirty="0">
                <a:solidFill>
                  <a:srgbClr val="00FFFF"/>
                </a:solidFill>
                <a:latin typeface="+mn-lt"/>
              </a:rPr>
              <a:t>asynchronous</a:t>
            </a:r>
            <a:r>
              <a:rPr lang="en-US" sz="2000" dirty="0">
                <a:solidFill>
                  <a:srgbClr val="00FFFF"/>
                </a:solidFill>
                <a:latin typeface="+mn-lt"/>
              </a:rPr>
              <a:t> </a:t>
            </a:r>
            <a:r>
              <a:rPr lang="en-US" sz="2000" dirty="0">
                <a:latin typeface="+mn-lt"/>
              </a:rPr>
              <a:t>methods when you can do so </a:t>
            </a:r>
            <a:r>
              <a:rPr lang="en-US" sz="2000" b="1" dirty="0">
                <a:solidFill>
                  <a:srgbClr val="00FFFF"/>
                </a:solidFill>
                <a:latin typeface="+mn-lt"/>
              </a:rPr>
              <a:t>without spawning new threads</a:t>
            </a:r>
          </a:p>
          <a:p>
            <a:pPr marL="101600" indent="0">
              <a:buNone/>
            </a:pPr>
            <a:r>
              <a:rPr lang="en-US" sz="2000" dirty="0">
                <a:latin typeface="+mn-lt"/>
              </a:rPr>
              <a:t>Let the app that called you use its domain knowledge to manage its threading strategy (e.g. </a:t>
            </a:r>
            <a:r>
              <a:rPr lang="en-US" sz="2000" dirty="0" err="1">
                <a:latin typeface="+mn-lt"/>
              </a:rPr>
              <a:t>Task.Run</a:t>
            </a:r>
            <a:r>
              <a:rPr lang="en-US" sz="2000" dirty="0">
                <a:latin typeface="+mn-lt"/>
              </a:rPr>
              <a:t>)</a:t>
            </a:r>
          </a:p>
        </p:txBody>
      </p:sp>
      <p:sp>
        <p:nvSpPr>
          <p:cNvPr id="4" name="Left Arrow 3"/>
          <p:cNvSpPr/>
          <p:nvPr/>
        </p:nvSpPr>
        <p:spPr bwMode="auto">
          <a:xfrm>
            <a:off x="4465637" y="68262"/>
            <a:ext cx="6400800" cy="1295401"/>
          </a:xfrm>
          <a:prstGeom prst="leftArrow">
            <a:avLst>
              <a:gd name="adj1" fmla="val 67264"/>
              <a:gd name="adj2" fmla="val 66496"/>
            </a:avLst>
          </a:prstGeom>
          <a:solidFill>
            <a:srgbClr val="E47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defTabSz="932472" fontAlgn="base">
              <a:spcBef>
                <a:spcPct val="0"/>
              </a:spcBef>
              <a:spcAft>
                <a:spcPct val="0"/>
              </a:spcAft>
            </a:pPr>
            <a:r>
              <a:rPr lang="en-US" sz="2000" b="1" dirty="0">
                <a:gradFill>
                  <a:gsLst>
                    <a:gs pos="0">
                      <a:srgbClr val="FFFFFF"/>
                    </a:gs>
                    <a:gs pos="100000">
                      <a:srgbClr val="FFFFFF"/>
                    </a:gs>
                  </a:gsLst>
                  <a:lin ang="5400000" scaled="0"/>
                </a:gradFill>
              </a:rPr>
              <a:t> LIBRARIES THAT USE TASK.RUN</a:t>
            </a:r>
          </a:p>
          <a:p>
            <a:pPr defTabSz="932472" fontAlgn="base">
              <a:spcBef>
                <a:spcPct val="0"/>
              </a:spcBef>
              <a:spcAft>
                <a:spcPct val="0"/>
              </a:spcAft>
            </a:pPr>
            <a:r>
              <a:rPr lang="en-US" sz="2000" dirty="0">
                <a:gradFill>
                  <a:gsLst>
                    <a:gs pos="0">
                      <a:srgbClr val="FFFFFF"/>
                    </a:gs>
                    <a:gs pos="100000">
                      <a:srgbClr val="FFFFFF"/>
                    </a:gs>
                  </a:gsLst>
                  <a:lin ang="5400000" scaled="0"/>
                </a:gradFill>
              </a:rPr>
              <a:t> (looks </a:t>
            </a:r>
            <a:r>
              <a:rPr lang="en-US" sz="2000" dirty="0" err="1">
                <a:gradFill>
                  <a:gsLst>
                    <a:gs pos="0">
                      <a:srgbClr val="FFFFFF"/>
                    </a:gs>
                    <a:gs pos="100000">
                      <a:srgbClr val="FFFFFF"/>
                    </a:gs>
                  </a:gsLst>
                  <a:lin ang="5400000" scaled="0"/>
                </a:gradFill>
              </a:rPr>
              <a:t>async</a:t>
            </a:r>
            <a:r>
              <a:rPr lang="en-US" sz="2000" dirty="0">
                <a:gradFill>
                  <a:gsLst>
                    <a:gs pos="0">
                      <a:srgbClr val="FFFFFF"/>
                    </a:gs>
                    <a:gs pos="100000">
                      <a:srgbClr val="FFFFFF"/>
                    </a:gs>
                  </a:gsLst>
                  <a:lin ang="5400000" scaled="0"/>
                </a:gradFill>
              </a:rPr>
              <a:t>, but it wraps a sync implementation)</a:t>
            </a:r>
          </a:p>
        </p:txBody>
      </p:sp>
    </p:spTree>
    <p:extLst>
      <p:ext uri="{BB962C8B-B14F-4D97-AF65-F5344CB8AC3E}">
        <p14:creationId xmlns:p14="http://schemas.microsoft.com/office/powerpoint/2010/main" val="3740673179"/>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U-Turn Arrow 3"/>
          <p:cNvSpPr/>
          <p:nvPr/>
        </p:nvSpPr>
        <p:spPr>
          <a:xfrm rot="10800000">
            <a:off x="532087" y="3188322"/>
            <a:ext cx="816240" cy="2768668"/>
          </a:xfrm>
          <a:prstGeom prst="uturnArrow">
            <a:avLst>
              <a:gd name="adj1" fmla="val 14706"/>
              <a:gd name="adj2" fmla="val 13603"/>
              <a:gd name="adj3" fmla="val 27942"/>
              <a:gd name="adj4" fmla="val 46875"/>
              <a:gd name="adj5" fmla="val 51875"/>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932559"/>
            <a:endParaRPr lang="en-GB" sz="1836">
              <a:solidFill>
                <a:srgbClr val="FFFFFF"/>
              </a:solidFill>
            </a:endParaRPr>
          </a:p>
        </p:txBody>
      </p:sp>
      <p:sp>
        <p:nvSpPr>
          <p:cNvPr id="15" name="TextBox 14"/>
          <p:cNvSpPr txBox="1"/>
          <p:nvPr/>
        </p:nvSpPr>
        <p:spPr>
          <a:xfrm>
            <a:off x="5687595" y="3186339"/>
            <a:ext cx="6199296" cy="1204725"/>
          </a:xfrm>
          <a:prstGeom prst="rect">
            <a:avLst/>
          </a:prstGeom>
          <a:solidFill>
            <a:srgbClr val="002060"/>
          </a:solidFill>
        </p:spPr>
        <p:txBody>
          <a:bodyPr wrap="none" lIns="93260" tIns="93260" rIns="93260" bIns="93260" rtlCol="0">
            <a:noAutofit/>
          </a:bodyPr>
          <a:lstStyle/>
          <a:p>
            <a:pPr defTabSz="932559">
              <a:lnSpc>
                <a:spcPct val="115000"/>
              </a:lnSpc>
            </a:pPr>
            <a:r>
              <a:rPr lang="en-US" sz="2040" b="1" dirty="0" err="1">
                <a:solidFill>
                  <a:srgbClr val="569CD6"/>
                </a:solidFill>
                <a:latin typeface="Consolas"/>
                <a:ea typeface="Calibri"/>
                <a:cs typeface="Times New Roman"/>
              </a:rPr>
              <a:t>async</a:t>
            </a:r>
            <a:r>
              <a:rPr lang="en-US" sz="2040" b="1" dirty="0">
                <a:solidFill>
                  <a:srgbClr val="569CD6"/>
                </a:solidFill>
                <a:latin typeface="Consolas"/>
                <a:ea typeface="Calibri"/>
                <a:cs typeface="Times New Roman"/>
              </a:rPr>
              <a:t> </a:t>
            </a:r>
            <a:r>
              <a:rPr lang="en-US" sz="2040" b="1" dirty="0">
                <a:solidFill>
                  <a:srgbClr val="4EC9B0"/>
                </a:solidFill>
                <a:latin typeface="Consolas"/>
                <a:ea typeface="Calibri"/>
                <a:cs typeface="Times New Roman"/>
              </a:rPr>
              <a:t>Task</a:t>
            </a:r>
            <a:r>
              <a:rPr lang="en-US" sz="2040" dirty="0">
                <a:solidFill>
                  <a:srgbClr val="C8C8C8"/>
                </a:solidFill>
                <a:latin typeface="Consolas"/>
                <a:ea typeface="Calibri"/>
                <a:cs typeface="Times New Roman"/>
              </a:rPr>
              <a:t> </a:t>
            </a:r>
            <a:r>
              <a:rPr lang="en-US" sz="2040" b="1" dirty="0" err="1">
                <a:solidFill>
                  <a:srgbClr val="C8C8C8"/>
                </a:solidFill>
                <a:latin typeface="Consolas"/>
                <a:ea typeface="Calibri"/>
                <a:cs typeface="Times New Roman"/>
              </a:rPr>
              <a:t>LoadAsync</a:t>
            </a:r>
            <a:r>
              <a:rPr lang="en-US" sz="2040" dirty="0">
                <a:solidFill>
                  <a:srgbClr val="C8C8C8"/>
                </a:solidFill>
                <a:latin typeface="Consolas"/>
                <a:ea typeface="Calibri"/>
                <a:cs typeface="Times New Roman"/>
              </a:rPr>
              <a:t>() {</a:t>
            </a:r>
            <a:endParaRPr lang="en-US" sz="2856" dirty="0">
              <a:solidFill>
                <a:srgbClr val="FFFFFF"/>
              </a:solidFill>
              <a:latin typeface="Calibri"/>
              <a:ea typeface="Calibri"/>
              <a:cs typeface="Times New Roman"/>
            </a:endParaRPr>
          </a:p>
          <a:p>
            <a:pPr defTabSz="932559">
              <a:lnSpc>
                <a:spcPct val="115000"/>
              </a:lnSpc>
            </a:pPr>
            <a:r>
              <a:rPr lang="en-US" sz="2040" dirty="0">
                <a:solidFill>
                  <a:srgbClr val="C8C8C8"/>
                </a:solidFill>
                <a:latin typeface="Consolas"/>
                <a:ea typeface="Calibri"/>
                <a:cs typeface="Times New Roman"/>
              </a:rPr>
              <a:t>  </a:t>
            </a:r>
            <a:r>
              <a:rPr lang="en-US" sz="2040" b="1" dirty="0">
                <a:solidFill>
                  <a:srgbClr val="569CD6"/>
                </a:solidFill>
                <a:latin typeface="Consolas"/>
                <a:ea typeface="Calibri"/>
                <a:cs typeface="Times New Roman"/>
              </a:rPr>
              <a:t>await </a:t>
            </a:r>
            <a:r>
              <a:rPr lang="en-US" sz="2040" b="1" dirty="0" err="1">
                <a:solidFill>
                  <a:srgbClr val="C8C8C8"/>
                </a:solidFill>
                <a:latin typeface="Consolas"/>
                <a:ea typeface="Calibri"/>
                <a:cs typeface="Times New Roman"/>
              </a:rPr>
              <a:t>IO</a:t>
            </a:r>
            <a:r>
              <a:rPr lang="en-US" sz="2040" dirty="0" err="1">
                <a:solidFill>
                  <a:srgbClr val="C8C8C8"/>
                </a:solidFill>
                <a:latin typeface="Consolas"/>
                <a:ea typeface="Calibri"/>
                <a:cs typeface="Times New Roman"/>
              </a:rPr>
              <a:t>.</a:t>
            </a:r>
            <a:r>
              <a:rPr lang="en-US" sz="2040" b="1" dirty="0" err="1">
                <a:solidFill>
                  <a:srgbClr val="4EC9B0"/>
                </a:solidFill>
                <a:latin typeface="Consolas"/>
                <a:ea typeface="Calibri"/>
                <a:cs typeface="Times New Roman"/>
              </a:rPr>
              <a:t>Network</a:t>
            </a:r>
            <a:r>
              <a:rPr lang="en-US" sz="2040" dirty="0" err="1">
                <a:solidFill>
                  <a:srgbClr val="C8C8C8"/>
                </a:solidFill>
                <a:latin typeface="Consolas"/>
                <a:ea typeface="Calibri"/>
                <a:cs typeface="Times New Roman"/>
              </a:rPr>
              <a:t>.</a:t>
            </a:r>
            <a:r>
              <a:rPr lang="en-US" sz="2040" b="1" dirty="0" err="1">
                <a:solidFill>
                  <a:srgbClr val="C8C8C8"/>
                </a:solidFill>
                <a:latin typeface="Consolas"/>
                <a:ea typeface="Calibri"/>
                <a:cs typeface="Times New Roman"/>
              </a:rPr>
              <a:t>DownloadAsync</a:t>
            </a:r>
            <a:r>
              <a:rPr lang="en-US" sz="2040" dirty="0">
                <a:solidFill>
                  <a:srgbClr val="C8C8C8"/>
                </a:solidFill>
                <a:latin typeface="Consolas"/>
                <a:ea typeface="Calibri"/>
                <a:cs typeface="Times New Roman"/>
              </a:rPr>
              <a:t>(</a:t>
            </a:r>
            <a:r>
              <a:rPr lang="en-US" sz="2040" b="1" dirty="0">
                <a:solidFill>
                  <a:srgbClr val="C8C8C8"/>
                </a:solidFill>
                <a:latin typeface="Consolas"/>
                <a:ea typeface="Calibri"/>
                <a:cs typeface="Times New Roman"/>
              </a:rPr>
              <a:t>path</a:t>
            </a:r>
            <a:r>
              <a:rPr lang="en-US" sz="2040" dirty="0">
                <a:solidFill>
                  <a:srgbClr val="C8C8C8"/>
                </a:solidFill>
                <a:latin typeface="Consolas"/>
                <a:ea typeface="Calibri"/>
                <a:cs typeface="Times New Roman"/>
              </a:rPr>
              <a:t>);</a:t>
            </a:r>
            <a:br>
              <a:rPr lang="en-US" sz="2040" dirty="0">
                <a:solidFill>
                  <a:srgbClr val="C8C8C8"/>
                </a:solidFill>
                <a:latin typeface="Consolas"/>
                <a:ea typeface="Calibri"/>
                <a:cs typeface="Times New Roman"/>
              </a:rPr>
            </a:br>
            <a:r>
              <a:rPr lang="en-US" sz="2040" dirty="0">
                <a:solidFill>
                  <a:srgbClr val="C8C8C8"/>
                </a:solidFill>
                <a:latin typeface="Consolas"/>
                <a:ea typeface="Calibri"/>
                <a:cs typeface="Times New Roman"/>
              </a:rPr>
              <a:t>}</a:t>
            </a:r>
            <a:endParaRPr lang="en-US" sz="2856" dirty="0">
              <a:solidFill>
                <a:srgbClr val="FFFFFF"/>
              </a:solidFill>
              <a:latin typeface="Calibri"/>
              <a:ea typeface="Calibri"/>
              <a:cs typeface="Times New Roman"/>
            </a:endParaRPr>
          </a:p>
        </p:txBody>
      </p:sp>
      <p:sp>
        <p:nvSpPr>
          <p:cNvPr id="9" name="TextBox 8"/>
          <p:cNvSpPr txBox="1"/>
          <p:nvPr/>
        </p:nvSpPr>
        <p:spPr>
          <a:xfrm>
            <a:off x="1520937" y="2175102"/>
            <a:ext cx="4051979" cy="1900105"/>
          </a:xfrm>
          <a:prstGeom prst="rect">
            <a:avLst/>
          </a:prstGeom>
          <a:solidFill>
            <a:srgbClr val="002060"/>
          </a:solidFill>
        </p:spPr>
        <p:txBody>
          <a:bodyPr wrap="none" lIns="93260" tIns="93260" rIns="93260" bIns="93260" rtlCol="0">
            <a:noAutofit/>
          </a:bodyPr>
          <a:lstStyle/>
          <a:p>
            <a:pPr defTabSz="932559">
              <a:lnSpc>
                <a:spcPct val="115000"/>
              </a:lnSpc>
            </a:pPr>
            <a:r>
              <a:rPr lang="en-US" sz="2040" b="1" dirty="0">
                <a:solidFill>
                  <a:srgbClr val="569CD6"/>
                </a:solidFill>
                <a:latin typeface="Consolas"/>
                <a:ea typeface="Calibri"/>
                <a:cs typeface="Times New Roman"/>
              </a:rPr>
              <a:t>void</a:t>
            </a:r>
            <a:r>
              <a:rPr lang="en-US" sz="2040" dirty="0">
                <a:solidFill>
                  <a:srgbClr val="C8C8C8"/>
                </a:solidFill>
                <a:latin typeface="Consolas"/>
                <a:ea typeface="Calibri"/>
                <a:cs typeface="Times New Roman"/>
              </a:rPr>
              <a:t> </a:t>
            </a:r>
            <a:r>
              <a:rPr lang="en-US" sz="2040" b="1" dirty="0">
                <a:solidFill>
                  <a:srgbClr val="C8C8C8"/>
                </a:solidFill>
                <a:latin typeface="Consolas"/>
                <a:ea typeface="Calibri"/>
                <a:cs typeface="Times New Roman"/>
              </a:rPr>
              <a:t>Button1_Click(){</a:t>
            </a:r>
            <a:br>
              <a:rPr lang="en-US" sz="2040" b="1" dirty="0">
                <a:solidFill>
                  <a:srgbClr val="C8C8C8"/>
                </a:solidFill>
                <a:latin typeface="Consolas"/>
                <a:ea typeface="Calibri"/>
                <a:cs typeface="Times New Roman"/>
              </a:rPr>
            </a:br>
            <a:r>
              <a:rPr lang="en-US" sz="2040" dirty="0">
                <a:solidFill>
                  <a:srgbClr val="C8C8C8"/>
                </a:solidFill>
                <a:latin typeface="Consolas"/>
                <a:ea typeface="Calibri"/>
                <a:cs typeface="Times New Roman"/>
              </a:rPr>
              <a:t>  </a:t>
            </a:r>
            <a:r>
              <a:rPr lang="en-US" sz="2040" b="1" dirty="0" err="1">
                <a:solidFill>
                  <a:srgbClr val="569CD6"/>
                </a:solidFill>
                <a:latin typeface="Consolas"/>
                <a:ea typeface="Calibri"/>
                <a:cs typeface="Times New Roman"/>
              </a:rPr>
              <a:t>var</a:t>
            </a:r>
            <a:r>
              <a:rPr lang="en-US" sz="2040" b="1" dirty="0">
                <a:solidFill>
                  <a:srgbClr val="569CD6"/>
                </a:solidFill>
                <a:latin typeface="Consolas"/>
                <a:ea typeface="Calibri"/>
                <a:cs typeface="Times New Roman"/>
              </a:rPr>
              <a:t> </a:t>
            </a:r>
            <a:r>
              <a:rPr lang="en-US" sz="2040" b="1" dirty="0">
                <a:solidFill>
                  <a:srgbClr val="C8C8C8"/>
                </a:solidFill>
                <a:latin typeface="Consolas"/>
                <a:ea typeface="Calibri"/>
                <a:cs typeface="Times New Roman"/>
              </a:rPr>
              <a:t>t = </a:t>
            </a:r>
            <a:r>
              <a:rPr lang="en-US" sz="2040" b="1" dirty="0" err="1">
                <a:solidFill>
                  <a:srgbClr val="C8C8C8"/>
                </a:solidFill>
                <a:latin typeface="Consolas"/>
                <a:ea typeface="Calibri"/>
                <a:cs typeface="Times New Roman"/>
              </a:rPr>
              <a:t>LoadAsync</a:t>
            </a:r>
            <a:r>
              <a:rPr lang="en-US" sz="2040" dirty="0">
                <a:solidFill>
                  <a:srgbClr val="C8C8C8"/>
                </a:solidFill>
                <a:latin typeface="Consolas"/>
                <a:ea typeface="Calibri"/>
                <a:cs typeface="Times New Roman"/>
              </a:rPr>
              <a:t>();</a:t>
            </a:r>
            <a:endParaRPr lang="en-US" sz="2856" dirty="0">
              <a:solidFill>
                <a:srgbClr val="FFFFFF"/>
              </a:solidFill>
              <a:latin typeface="Calibri"/>
              <a:ea typeface="Calibri"/>
              <a:cs typeface="Times New Roman"/>
            </a:endParaRPr>
          </a:p>
          <a:p>
            <a:pPr defTabSz="932559">
              <a:lnSpc>
                <a:spcPct val="115000"/>
              </a:lnSpc>
            </a:pPr>
            <a:r>
              <a:rPr lang="en-US" sz="2040" b="1" dirty="0">
                <a:solidFill>
                  <a:srgbClr val="C8C8C8"/>
                </a:solidFill>
                <a:latin typeface="Consolas"/>
                <a:ea typeface="Calibri"/>
                <a:cs typeface="Times New Roman"/>
              </a:rPr>
              <a:t>  </a:t>
            </a:r>
            <a:r>
              <a:rPr lang="en-US" sz="2040" b="1" dirty="0" err="1">
                <a:solidFill>
                  <a:srgbClr val="C8C8C8"/>
                </a:solidFill>
                <a:latin typeface="Consolas"/>
                <a:ea typeface="Calibri"/>
                <a:cs typeface="Times New Roman"/>
              </a:rPr>
              <a:t>t.Wait</a:t>
            </a:r>
            <a:r>
              <a:rPr lang="en-US" sz="2040" b="1" dirty="0">
                <a:solidFill>
                  <a:srgbClr val="C8C8C8"/>
                </a:solidFill>
                <a:latin typeface="Consolas"/>
                <a:ea typeface="Calibri"/>
                <a:cs typeface="Times New Roman"/>
              </a:rPr>
              <a:t>();</a:t>
            </a:r>
          </a:p>
          <a:p>
            <a:pPr defTabSz="932559">
              <a:lnSpc>
                <a:spcPct val="115000"/>
              </a:lnSpc>
            </a:pPr>
            <a:r>
              <a:rPr lang="en-US" sz="2040" b="1" dirty="0">
                <a:solidFill>
                  <a:srgbClr val="C8C8C8"/>
                </a:solidFill>
                <a:latin typeface="Consolas"/>
                <a:ea typeface="Calibri"/>
                <a:cs typeface="Times New Roman"/>
              </a:rPr>
              <a:t>  </a:t>
            </a:r>
            <a:r>
              <a:rPr lang="en-US" sz="2040" b="1" dirty="0" err="1">
                <a:solidFill>
                  <a:srgbClr val="C8C8C8"/>
                </a:solidFill>
                <a:latin typeface="Consolas"/>
                <a:ea typeface="Calibri"/>
                <a:cs typeface="Times New Roman"/>
              </a:rPr>
              <a:t>UpdateView</a:t>
            </a:r>
            <a:r>
              <a:rPr lang="en-US" sz="2040" dirty="0">
                <a:solidFill>
                  <a:srgbClr val="C8C8C8"/>
                </a:solidFill>
                <a:latin typeface="Consolas"/>
                <a:ea typeface="Calibri"/>
                <a:cs typeface="Times New Roman"/>
              </a:rPr>
              <a:t>();</a:t>
            </a:r>
            <a:br>
              <a:rPr lang="en-US" sz="2040" dirty="0">
                <a:solidFill>
                  <a:srgbClr val="C8C8C8"/>
                </a:solidFill>
                <a:latin typeface="Consolas"/>
                <a:ea typeface="Calibri"/>
                <a:cs typeface="Times New Roman"/>
              </a:rPr>
            </a:br>
            <a:r>
              <a:rPr lang="en-US" sz="2040" dirty="0">
                <a:solidFill>
                  <a:srgbClr val="C8C8C8"/>
                </a:solidFill>
                <a:latin typeface="Consolas"/>
                <a:ea typeface="Calibri"/>
                <a:cs typeface="Times New Roman"/>
              </a:rPr>
              <a:t>}</a:t>
            </a:r>
            <a:endParaRPr lang="en-US" sz="2856" dirty="0">
              <a:solidFill>
                <a:srgbClr val="FFFFFF"/>
              </a:solidFill>
              <a:latin typeface="Calibri"/>
              <a:ea typeface="Calibri"/>
              <a:cs typeface="Times New Roman"/>
            </a:endParaRPr>
          </a:p>
        </p:txBody>
      </p:sp>
      <p:sp>
        <p:nvSpPr>
          <p:cNvPr id="8" name="Explosion 1 7"/>
          <p:cNvSpPr/>
          <p:nvPr/>
        </p:nvSpPr>
        <p:spPr>
          <a:xfrm>
            <a:off x="1520936" y="1429449"/>
            <a:ext cx="1566310" cy="838915"/>
          </a:xfrm>
          <a:prstGeom prst="irregularSeal1">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32559"/>
            <a:r>
              <a:rPr lang="en-US" sz="1836" dirty="0">
                <a:solidFill>
                  <a:srgbClr val="FFFFFF"/>
                </a:solidFill>
              </a:rPr>
              <a:t>Click</a:t>
            </a:r>
            <a:endParaRPr lang="en-GB" sz="1836" dirty="0">
              <a:solidFill>
                <a:srgbClr val="FFFFFF"/>
              </a:solidFill>
            </a:endParaRPr>
          </a:p>
        </p:txBody>
      </p:sp>
      <p:sp>
        <p:nvSpPr>
          <p:cNvPr id="2" name="Title 1"/>
          <p:cNvSpPr>
            <a:spLocks noGrp="1"/>
          </p:cNvSpPr>
          <p:nvPr>
            <p:ph type="title"/>
          </p:nvPr>
        </p:nvSpPr>
        <p:spPr/>
        <p:txBody>
          <a:bodyPr/>
          <a:lstStyle/>
          <a:p>
            <a:r>
              <a:rPr lang="en-US" dirty="0"/>
              <a:t>The dangers of </a:t>
            </a:r>
          </a:p>
        </p:txBody>
      </p:sp>
      <p:sp>
        <p:nvSpPr>
          <p:cNvPr id="3" name="U-Turn Arrow 2"/>
          <p:cNvSpPr/>
          <p:nvPr/>
        </p:nvSpPr>
        <p:spPr>
          <a:xfrm>
            <a:off x="578242" y="1585410"/>
            <a:ext cx="816240" cy="2768668"/>
          </a:xfrm>
          <a:prstGeom prst="uturnArrow">
            <a:avLst>
              <a:gd name="adj1" fmla="val 14706"/>
              <a:gd name="adj2" fmla="val 13603"/>
              <a:gd name="adj3" fmla="val 27942"/>
              <a:gd name="adj4" fmla="val 46875"/>
              <a:gd name="adj5" fmla="val 51875"/>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932559"/>
            <a:endParaRPr lang="en-GB" sz="1836">
              <a:solidFill>
                <a:srgbClr val="FFFFFF"/>
              </a:solidFill>
            </a:endParaRPr>
          </a:p>
        </p:txBody>
      </p:sp>
      <p:sp>
        <p:nvSpPr>
          <p:cNvPr id="5" name="TextBox 4"/>
          <p:cNvSpPr txBox="1"/>
          <p:nvPr/>
        </p:nvSpPr>
        <p:spPr>
          <a:xfrm rot="16200000">
            <a:off x="-963859" y="3564023"/>
            <a:ext cx="3808130" cy="414353"/>
          </a:xfrm>
          <a:prstGeom prst="rect">
            <a:avLst/>
          </a:prstGeom>
          <a:noFill/>
        </p:spPr>
        <p:txBody>
          <a:bodyPr wrap="square" rtlCol="0" anchor="ctr">
            <a:spAutoFit/>
          </a:bodyPr>
          <a:lstStyle/>
          <a:p>
            <a:pPr algn="ctr" defTabSz="932559"/>
            <a:r>
              <a:rPr lang="en-US" sz="2040" dirty="0">
                <a:solidFill>
                  <a:srgbClr val="FFFFFF"/>
                </a:solidFill>
              </a:rPr>
              <a:t>Message</a:t>
            </a:r>
            <a:r>
              <a:rPr lang="en-US" sz="1836" dirty="0">
                <a:solidFill>
                  <a:srgbClr val="FFFFFF"/>
                </a:solidFill>
              </a:rPr>
              <a:t> pump</a:t>
            </a:r>
            <a:endParaRPr lang="en-GB" sz="1836" dirty="0">
              <a:solidFill>
                <a:srgbClr val="FFFFFF"/>
              </a:solidFill>
            </a:endParaRPr>
          </a:p>
        </p:txBody>
      </p:sp>
      <p:sp>
        <p:nvSpPr>
          <p:cNvPr id="13" name="Bent Arrow 12"/>
          <p:cNvSpPr/>
          <p:nvPr/>
        </p:nvSpPr>
        <p:spPr bwMode="auto">
          <a:xfrm rot="5400000">
            <a:off x="1564430" y="1699408"/>
            <a:ext cx="520245" cy="788401"/>
          </a:xfrm>
          <a:prstGeom prst="ben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Bent Arrow 13"/>
          <p:cNvSpPr/>
          <p:nvPr/>
        </p:nvSpPr>
        <p:spPr bwMode="auto">
          <a:xfrm rot="5400000">
            <a:off x="5603401" y="2587335"/>
            <a:ext cx="648900" cy="936722"/>
          </a:xfrm>
          <a:prstGeom prst="bentArrow">
            <a:avLst>
              <a:gd name="adj1" fmla="val 18014"/>
              <a:gd name="adj2" fmla="val 25000"/>
              <a:gd name="adj3" fmla="val 25000"/>
              <a:gd name="adj4" fmla="val 4375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Rounded Rectangle 10"/>
          <p:cNvSpPr/>
          <p:nvPr/>
        </p:nvSpPr>
        <p:spPr bwMode="auto">
          <a:xfrm>
            <a:off x="6396212" y="3996933"/>
            <a:ext cx="1798075" cy="820061"/>
          </a:xfrm>
          <a:prstGeom prst="roundRect">
            <a:avLst/>
          </a:prstGeom>
          <a:solidFill>
            <a:srgbClr val="0070C0">
              <a:alpha val="80000"/>
            </a:srgbClr>
          </a:solidFill>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defTabSz="932559">
              <a:lnSpc>
                <a:spcPct val="115000"/>
              </a:lnSpc>
            </a:pPr>
            <a:r>
              <a:rPr lang="en-US" sz="2448" b="1" dirty="0">
                <a:solidFill>
                  <a:srgbClr val="4EC9B0"/>
                </a:solidFill>
                <a:latin typeface="Segoe UI Light"/>
                <a:ea typeface="Calibri"/>
                <a:cs typeface="Consolas" pitchFamily="49" charset="0"/>
              </a:rPr>
              <a:t>Task ...</a:t>
            </a:r>
            <a:br>
              <a:rPr lang="en-US" sz="2040" b="1" dirty="0">
                <a:solidFill>
                  <a:srgbClr val="4EC9B0"/>
                </a:solidFill>
                <a:ea typeface="Calibri"/>
                <a:cs typeface="Consolas" pitchFamily="49" charset="0"/>
              </a:rPr>
            </a:br>
            <a:r>
              <a:rPr lang="en-US" sz="1836" dirty="0" err="1">
                <a:solidFill>
                  <a:srgbClr val="FFFFFF">
                    <a:lumMod val="65000"/>
                  </a:srgbClr>
                </a:solidFill>
                <a:ea typeface="Calibri"/>
                <a:cs typeface="Consolas" pitchFamily="49" charset="0"/>
              </a:rPr>
              <a:t>DownloadAsync</a:t>
            </a:r>
            <a:endParaRPr lang="en-US" sz="3672" dirty="0">
              <a:solidFill>
                <a:srgbClr val="FFFFFF">
                  <a:lumMod val="65000"/>
                </a:srgbClr>
              </a:solidFill>
              <a:ea typeface="Calibri"/>
              <a:cs typeface="Consolas" pitchFamily="49" charset="0"/>
            </a:endParaRPr>
          </a:p>
        </p:txBody>
      </p:sp>
      <p:sp>
        <p:nvSpPr>
          <p:cNvPr id="10" name="12-Point Star 9"/>
          <p:cNvSpPr/>
          <p:nvPr/>
        </p:nvSpPr>
        <p:spPr bwMode="auto">
          <a:xfrm>
            <a:off x="6167937" y="3810412"/>
            <a:ext cx="373041" cy="373041"/>
          </a:xfrm>
          <a:prstGeom prst="star12">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Notched Right Arrow 11"/>
          <p:cNvSpPr/>
          <p:nvPr/>
        </p:nvSpPr>
        <p:spPr bwMode="auto">
          <a:xfrm rot="11694119">
            <a:off x="2644454" y="3243565"/>
            <a:ext cx="3414382" cy="312500"/>
          </a:xfrm>
          <a:prstGeom prst="notchedRightArrow">
            <a:avLst>
              <a:gd name="adj1" fmla="val 40328"/>
              <a:gd name="adj2" fmla="val 50000"/>
            </a:avLst>
          </a:prstGeom>
          <a:gradFill flip="none" rotWithShape="1">
            <a:gsLst>
              <a:gs pos="0">
                <a:srgbClr val="000000"/>
              </a:gs>
              <a:gs pos="39999">
                <a:srgbClr val="0A128C"/>
              </a:gs>
              <a:gs pos="70000">
                <a:srgbClr val="181CC7"/>
              </a:gs>
              <a:gs pos="88000">
                <a:srgbClr val="7005D4"/>
              </a:gs>
              <a:gs pos="100000">
                <a:srgbClr val="8C3D91"/>
              </a:gs>
            </a:gsLst>
            <a:path path="circle">
              <a:fillToRect t="100000" r="100000"/>
            </a:path>
            <a:tileRect l="-100000" b="-100000"/>
          </a:gradFill>
          <a:ln>
            <a:solidFill>
              <a:srgbClr val="00B0F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err="1">
              <a:gradFill>
                <a:gsLst>
                  <a:gs pos="0">
                    <a:srgbClr val="FFFFFF"/>
                  </a:gs>
                  <a:gs pos="100000">
                    <a:srgbClr val="FFFFFF"/>
                  </a:gs>
                </a:gsLst>
                <a:lin ang="5400000" scaled="0"/>
              </a:gradFill>
              <a:ea typeface="Segoe UI" pitchFamily="34" charset="0"/>
              <a:cs typeface="Segoe UI" pitchFamily="34" charset="0"/>
            </a:endParaRPr>
          </a:p>
        </p:txBody>
      </p:sp>
      <p:sp>
        <p:nvSpPr>
          <p:cNvPr id="21" name="Rounded Rectangle 20"/>
          <p:cNvSpPr/>
          <p:nvPr/>
        </p:nvSpPr>
        <p:spPr bwMode="auto">
          <a:xfrm>
            <a:off x="2473878" y="1936875"/>
            <a:ext cx="2099346" cy="820061"/>
          </a:xfrm>
          <a:prstGeom prst="roundRect">
            <a:avLst/>
          </a:prstGeom>
          <a:solidFill>
            <a:srgbClr val="0070C0">
              <a:alpha val="85000"/>
            </a:srgbClr>
          </a:solidFill>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defTabSz="932559">
              <a:lnSpc>
                <a:spcPct val="115000"/>
              </a:lnSpc>
            </a:pPr>
            <a:r>
              <a:rPr lang="en-US" sz="2448" b="1" dirty="0">
                <a:solidFill>
                  <a:srgbClr val="4EC9B0"/>
                </a:solidFill>
                <a:latin typeface="Segoe UI Light"/>
                <a:ea typeface="Calibri"/>
                <a:cs typeface="Consolas" pitchFamily="49" charset="0"/>
              </a:rPr>
              <a:t>Task ...</a:t>
            </a:r>
            <a:br>
              <a:rPr lang="en-US" sz="2040" b="1" dirty="0">
                <a:solidFill>
                  <a:srgbClr val="4EC9B0"/>
                </a:solidFill>
                <a:ea typeface="Calibri"/>
                <a:cs typeface="Consolas" pitchFamily="49" charset="0"/>
              </a:rPr>
            </a:br>
            <a:r>
              <a:rPr lang="en-US" sz="1836" dirty="0" err="1">
                <a:solidFill>
                  <a:srgbClr val="FFFFFF">
                    <a:lumMod val="65000"/>
                  </a:srgbClr>
                </a:solidFill>
                <a:ea typeface="Calibri"/>
                <a:cs typeface="Consolas" pitchFamily="49" charset="0"/>
              </a:rPr>
              <a:t>LoadAsync</a:t>
            </a:r>
            <a:endParaRPr lang="en-US" sz="3672" dirty="0">
              <a:solidFill>
                <a:srgbClr val="FFFFFF">
                  <a:lumMod val="65000"/>
                </a:srgbClr>
              </a:solidFill>
              <a:ea typeface="Calibri"/>
              <a:cs typeface="Consolas" pitchFamily="49" charset="0"/>
            </a:endParaRPr>
          </a:p>
        </p:txBody>
      </p:sp>
      <p:sp>
        <p:nvSpPr>
          <p:cNvPr id="22" name="12-Point Star 21"/>
          <p:cNvSpPr/>
          <p:nvPr/>
        </p:nvSpPr>
        <p:spPr bwMode="auto">
          <a:xfrm>
            <a:off x="2117570" y="2783223"/>
            <a:ext cx="373041" cy="373041"/>
          </a:xfrm>
          <a:prstGeom prst="star12">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err="1">
              <a:gradFill>
                <a:gsLst>
                  <a:gs pos="0">
                    <a:srgbClr val="FFFFFF"/>
                  </a:gs>
                  <a:gs pos="100000">
                    <a:srgbClr val="FFFFFF"/>
                  </a:gs>
                </a:gsLst>
                <a:lin ang="5400000" scaled="0"/>
              </a:gradFill>
              <a:ea typeface="Segoe UI" pitchFamily="34" charset="0"/>
              <a:cs typeface="Segoe UI" pitchFamily="34" charset="0"/>
            </a:endParaRPr>
          </a:p>
        </p:txBody>
      </p:sp>
      <p:sp>
        <p:nvSpPr>
          <p:cNvPr id="24" name="Explosion 1 23"/>
          <p:cNvSpPr/>
          <p:nvPr/>
        </p:nvSpPr>
        <p:spPr>
          <a:xfrm>
            <a:off x="6512093" y="4006610"/>
            <a:ext cx="1566310" cy="838915"/>
          </a:xfrm>
          <a:prstGeom prst="irregularSeal1">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wrap="none" lIns="0" tIns="0" rIns="0" bIns="0" rtlCol="0" anchor="ctr"/>
          <a:lstStyle/>
          <a:p>
            <a:pPr algn="ctr" defTabSz="932559"/>
            <a:r>
              <a:rPr lang="en-US" sz="1836" dirty="0">
                <a:solidFill>
                  <a:srgbClr val="FFFFFF"/>
                </a:solidFill>
              </a:rPr>
              <a:t>Download</a:t>
            </a:r>
            <a:endParaRPr lang="en-GB" sz="1836" dirty="0">
              <a:solidFill>
                <a:srgbClr val="FFFFFF"/>
              </a:solidFill>
            </a:endParaRPr>
          </a:p>
        </p:txBody>
      </p:sp>
      <p:sp>
        <p:nvSpPr>
          <p:cNvPr id="26" name="Notched Right Arrow 25"/>
          <p:cNvSpPr/>
          <p:nvPr/>
        </p:nvSpPr>
        <p:spPr bwMode="auto">
          <a:xfrm rot="20868419">
            <a:off x="2584121" y="4625769"/>
            <a:ext cx="3856387" cy="322637"/>
          </a:xfrm>
          <a:prstGeom prst="notchedRightArrow">
            <a:avLst>
              <a:gd name="adj1" fmla="val 40328"/>
              <a:gd name="adj2" fmla="val 50000"/>
            </a:avLst>
          </a:prstGeom>
          <a:gradFill flip="none" rotWithShape="1">
            <a:gsLst>
              <a:gs pos="0">
                <a:srgbClr val="000000"/>
              </a:gs>
              <a:gs pos="39999">
                <a:srgbClr val="0A128C"/>
              </a:gs>
              <a:gs pos="70000">
                <a:srgbClr val="181CC7"/>
              </a:gs>
              <a:gs pos="88000">
                <a:srgbClr val="7005D4"/>
              </a:gs>
              <a:gs pos="100000">
                <a:srgbClr val="8C3D91"/>
              </a:gs>
            </a:gsLst>
            <a:path path="circle">
              <a:fillToRect t="100000" r="100000"/>
            </a:path>
            <a:tileRect l="-100000" b="-100000"/>
          </a:gradFill>
          <a:ln>
            <a:solidFill>
              <a:srgbClr val="00B0F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Octagon 5"/>
          <p:cNvSpPr/>
          <p:nvPr/>
        </p:nvSpPr>
        <p:spPr>
          <a:xfrm>
            <a:off x="1194715" y="1773873"/>
            <a:ext cx="186521" cy="186521"/>
          </a:xfrm>
          <a:prstGeom prst="octagon">
            <a:avLst/>
          </a:prstGeom>
        </p:spPr>
        <p:style>
          <a:lnRef idx="1">
            <a:schemeClr val="accent5"/>
          </a:lnRef>
          <a:fillRef idx="3">
            <a:schemeClr val="accent5"/>
          </a:fillRef>
          <a:effectRef idx="2">
            <a:schemeClr val="accent5"/>
          </a:effectRef>
          <a:fontRef idx="minor">
            <a:schemeClr val="lt1"/>
          </a:fontRef>
        </p:style>
        <p:txBody>
          <a:bodyPr rtlCol="0" anchor="ctr"/>
          <a:lstStyle/>
          <a:p>
            <a:pPr algn="ctr" defTabSz="932559"/>
            <a:endParaRPr lang="en-GB" sz="1836">
              <a:solidFill>
                <a:srgbClr val="FFFFFF"/>
              </a:solidFill>
            </a:endParaRPr>
          </a:p>
        </p:txBody>
      </p:sp>
      <p:sp>
        <p:nvSpPr>
          <p:cNvPr id="32" name="Left Arrow 31"/>
          <p:cNvSpPr/>
          <p:nvPr/>
        </p:nvSpPr>
        <p:spPr bwMode="auto">
          <a:xfrm>
            <a:off x="4770437" y="144981"/>
            <a:ext cx="6781800" cy="1294881"/>
          </a:xfrm>
          <a:prstGeom prst="leftArrow">
            <a:avLst>
              <a:gd name="adj1" fmla="val 59063"/>
              <a:gd name="adj2" fmla="val 51171"/>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defTabSz="932472" fontAlgn="base">
              <a:spcBef>
                <a:spcPct val="0"/>
              </a:spcBef>
              <a:spcAft>
                <a:spcPct val="0"/>
              </a:spcAft>
            </a:pPr>
            <a:r>
              <a:rPr lang="en-US" sz="2000" b="1" dirty="0">
                <a:gradFill>
                  <a:gsLst>
                    <a:gs pos="0">
                      <a:srgbClr val="FFFFFF"/>
                    </a:gs>
                    <a:gs pos="100000">
                      <a:srgbClr val="FFFFFF"/>
                    </a:gs>
                  </a:gsLst>
                  <a:lin ang="5400000" scaled="0"/>
                </a:gradFill>
              </a:rPr>
              <a:t> BLOCKING</a:t>
            </a:r>
          </a:p>
          <a:p>
            <a:pPr defTabSz="932472" fontAlgn="base">
              <a:spcBef>
                <a:spcPct val="0"/>
              </a:spcBef>
              <a:spcAft>
                <a:spcPct val="0"/>
              </a:spcAft>
            </a:pPr>
            <a:r>
              <a:rPr lang="en-US" sz="2000" dirty="0">
                <a:gradFill>
                  <a:gsLst>
                    <a:gs pos="0">
                      <a:srgbClr val="FFFFFF"/>
                    </a:gs>
                    <a:gs pos="100000">
                      <a:srgbClr val="FFFFFF"/>
                    </a:gs>
                  </a:gsLst>
                  <a:lin ang="5400000" scaled="0"/>
                </a:gradFill>
              </a:rPr>
              <a:t> (looks sync, but it wraps an </a:t>
            </a:r>
            <a:r>
              <a:rPr lang="en-US" sz="2000" dirty="0" err="1">
                <a:gradFill>
                  <a:gsLst>
                    <a:gs pos="0">
                      <a:srgbClr val="FFFFFF"/>
                    </a:gs>
                    <a:gs pos="100000">
                      <a:srgbClr val="FFFFFF"/>
                    </a:gs>
                  </a:gsLst>
                  <a:lin ang="5400000" scaled="0"/>
                </a:gradFill>
              </a:rPr>
              <a:t>async</a:t>
            </a:r>
            <a:r>
              <a:rPr lang="en-US" sz="2000" dirty="0">
                <a:gradFill>
                  <a:gsLst>
                    <a:gs pos="0">
                      <a:srgbClr val="FFFFFF"/>
                    </a:gs>
                    <a:gs pos="100000">
                      <a:srgbClr val="FFFFFF"/>
                    </a:gs>
                  </a:gsLst>
                  <a:lin ang="5400000" scaled="0"/>
                </a:gradFill>
              </a:rPr>
              <a:t>/await method)</a:t>
            </a:r>
          </a:p>
        </p:txBody>
      </p:sp>
    </p:spTree>
    <p:extLst>
      <p:ext uri="{BB962C8B-B14F-4D97-AF65-F5344CB8AC3E}">
        <p14:creationId xmlns:p14="http://schemas.microsoft.com/office/powerpoint/2010/main" val="1337183174"/>
      </p:ext>
    </p:extLst>
  </p:cSld>
  <p:clrMapOvr>
    <a:masterClrMapping/>
  </p:clrMapOvr>
  <mc:AlternateContent xmlns:mc="http://schemas.openxmlformats.org/markup-compatibility/2006" xmlns:p14="http://schemas.microsoft.com/office/powerpoint/2010/main">
    <mc:Choice Requires="p14">
      <p:transition>
        <p14:reveal/>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250" fill="hold"/>
                                        <p:tgtEl>
                                          <p:spTgt spid="8"/>
                                        </p:tgtEl>
                                        <p:attrNameLst>
                                          <p:attrName>ppt_w</p:attrName>
                                        </p:attrNameLst>
                                      </p:cBhvr>
                                      <p:tavLst>
                                        <p:tav tm="0">
                                          <p:val>
                                            <p:fltVal val="0"/>
                                          </p:val>
                                        </p:tav>
                                        <p:tav tm="100000">
                                          <p:val>
                                            <p:strVal val="#ppt_w"/>
                                          </p:val>
                                        </p:tav>
                                      </p:tavLst>
                                    </p:anim>
                                    <p:anim calcmode="lin" valueType="num">
                                      <p:cBhvr>
                                        <p:cTn id="8" dur="250" fill="hold"/>
                                        <p:tgtEl>
                                          <p:spTgt spid="8"/>
                                        </p:tgtEl>
                                        <p:attrNameLst>
                                          <p:attrName>ppt_h</p:attrName>
                                        </p:attrNameLst>
                                      </p:cBhvr>
                                      <p:tavLst>
                                        <p:tav tm="0">
                                          <p:val>
                                            <p:fltVal val="0"/>
                                          </p:val>
                                        </p:tav>
                                        <p:tav tm="100000">
                                          <p:val>
                                            <p:strVal val="#ppt_h"/>
                                          </p:val>
                                        </p:tav>
                                      </p:tavLst>
                                    </p:anim>
                                    <p:animEffect transition="in" filter="fade">
                                      <p:cBhvr>
                                        <p:cTn id="9" dur="250"/>
                                        <p:tgtEl>
                                          <p:spTgt spid="8"/>
                                        </p:tgtEl>
                                      </p:cBhvr>
                                    </p:animEffect>
                                  </p:childTnLst>
                                </p:cTn>
                              </p:par>
                            </p:childTnLst>
                          </p:cTn>
                        </p:par>
                        <p:par>
                          <p:cTn id="10" fill="hold">
                            <p:stCondLst>
                              <p:cond delay="250"/>
                            </p:stCondLst>
                            <p:childTnLst>
                              <p:par>
                                <p:cTn id="11" presetID="1" presetClass="entr" presetSubtype="0" fill="hold" grpId="0" nodeType="after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0" presetClass="path" presetSubtype="0" fill="hold" grpId="0" nodeType="withEffect">
                                  <p:stCondLst>
                                    <p:cond delay="0"/>
                                  </p:stCondLst>
                                  <p:childTnLst>
                                    <p:animMotion origin="layout" path="M -7.08333E-6 2.96296E-6 L 0.05624 0.00185 L 0.06562 0.01667 L 0.06666 0.04259 L 0.06718 0.13611 " pathEditMode="relative" ptsTypes="AAAAA">
                                      <p:cBhvr>
                                        <p:cTn id="14" dur="500" fill="hold"/>
                                        <p:tgtEl>
                                          <p:spTgt spid="6"/>
                                        </p:tgtEl>
                                        <p:attrNameLst>
                                          <p:attrName>ppt_x</p:attrName>
                                          <p:attrName>ppt_y</p:attrName>
                                        </p:attrNameLst>
                                      </p:cBhvr>
                                    </p:animMotion>
                                  </p:childTnLst>
                                </p:cTn>
                              </p:par>
                              <p:par>
                                <p:cTn id="15" presetID="10" presetClass="exit" presetSubtype="0" fill="hold" grpId="1" nodeType="withEffect">
                                  <p:stCondLst>
                                    <p:cond delay="750"/>
                                  </p:stCondLst>
                                  <p:childTnLst>
                                    <p:animEffect transition="out" filter="fade">
                                      <p:cBhvr>
                                        <p:cTn id="16" dur="500"/>
                                        <p:tgtEl>
                                          <p:spTgt spid="8"/>
                                        </p:tgtEl>
                                      </p:cBhvr>
                                    </p:animEffect>
                                    <p:set>
                                      <p:cBhvr>
                                        <p:cTn id="17" dur="1" fill="hold">
                                          <p:stCondLst>
                                            <p:cond delay="499"/>
                                          </p:stCondLst>
                                        </p:cTn>
                                        <p:tgtEl>
                                          <p:spTgt spid="8"/>
                                        </p:tgtEl>
                                        <p:attrNameLst>
                                          <p:attrName>style.visibility</p:attrName>
                                        </p:attrNameLst>
                                      </p:cBhvr>
                                      <p:to>
                                        <p:strVal val="hidden"/>
                                      </p:to>
                                    </p:set>
                                  </p:childTnLst>
                                </p:cTn>
                              </p:par>
                              <p:par>
                                <p:cTn id="18" presetID="1" presetClass="entr" presetSubtype="0" fill="hold" grpId="0" nodeType="withEffect">
                                  <p:stCondLst>
                                    <p:cond delay="750"/>
                                  </p:stCondLst>
                                  <p:childTnLst>
                                    <p:set>
                                      <p:cBhvr>
                                        <p:cTn id="19" dur="1" fill="hold">
                                          <p:stCondLst>
                                            <p:cond delay="0"/>
                                          </p:stCondLst>
                                        </p:cTn>
                                        <p:tgtEl>
                                          <p:spTgt spid="14"/>
                                        </p:tgtEl>
                                        <p:attrNameLst>
                                          <p:attrName>style.visibility</p:attrName>
                                        </p:attrNameLst>
                                      </p:cBhvr>
                                      <p:to>
                                        <p:strVal val="visible"/>
                                      </p:to>
                                    </p:set>
                                  </p:childTnLst>
                                </p:cTn>
                              </p:par>
                              <p:par>
                                <p:cTn id="20" presetID="0" presetClass="path" presetSubtype="0" fill="hold" grpId="1" nodeType="withEffect">
                                  <p:stCondLst>
                                    <p:cond delay="750"/>
                                  </p:stCondLst>
                                  <p:childTnLst>
                                    <p:animMotion origin="layout" path="M 0.11792 0.13681 L 0.38502 0.13311 L 0.39948 0.14699 L 0.40078 0.18704 L 0.40078 0.25811 " pathEditMode="relative" rAng="0" ptsTypes="AAAAA">
                                      <p:cBhvr>
                                        <p:cTn id="21" dur="1000" fill="hold"/>
                                        <p:tgtEl>
                                          <p:spTgt spid="6"/>
                                        </p:tgtEl>
                                        <p:attrNameLst>
                                          <p:attrName>ppt_x</p:attrName>
                                          <p:attrName>ppt_y</p:attrName>
                                        </p:attrNameLst>
                                      </p:cBhvr>
                                      <p:rCtr x="14137" y="5880"/>
                                    </p:animMotion>
                                  </p:childTnLst>
                                </p:cTn>
                              </p:par>
                            </p:childTnLst>
                          </p:cTn>
                        </p:par>
                        <p:par>
                          <p:cTn id="22" fill="hold">
                            <p:stCondLst>
                              <p:cond delay="2000"/>
                            </p:stCondLst>
                            <p:childTnLst>
                              <p:par>
                                <p:cTn id="23" presetID="53" presetClass="entr" presetSubtype="16" fill="hold" grpId="0" nodeType="after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p:cTn id="25" dur="250" fill="hold"/>
                                        <p:tgtEl>
                                          <p:spTgt spid="10"/>
                                        </p:tgtEl>
                                        <p:attrNameLst>
                                          <p:attrName>ppt_w</p:attrName>
                                        </p:attrNameLst>
                                      </p:cBhvr>
                                      <p:tavLst>
                                        <p:tav tm="0">
                                          <p:val>
                                            <p:fltVal val="0"/>
                                          </p:val>
                                        </p:tav>
                                        <p:tav tm="100000">
                                          <p:val>
                                            <p:strVal val="#ppt_w"/>
                                          </p:val>
                                        </p:tav>
                                      </p:tavLst>
                                    </p:anim>
                                    <p:anim calcmode="lin" valueType="num">
                                      <p:cBhvr>
                                        <p:cTn id="26" dur="250" fill="hold"/>
                                        <p:tgtEl>
                                          <p:spTgt spid="10"/>
                                        </p:tgtEl>
                                        <p:attrNameLst>
                                          <p:attrName>ppt_h</p:attrName>
                                        </p:attrNameLst>
                                      </p:cBhvr>
                                      <p:tavLst>
                                        <p:tav tm="0">
                                          <p:val>
                                            <p:fltVal val="0"/>
                                          </p:val>
                                        </p:tav>
                                        <p:tav tm="100000">
                                          <p:val>
                                            <p:strVal val="#ppt_h"/>
                                          </p:val>
                                        </p:tav>
                                      </p:tavLst>
                                    </p:anim>
                                    <p:animEffect transition="in" filter="fade">
                                      <p:cBhvr>
                                        <p:cTn id="27" dur="250"/>
                                        <p:tgtEl>
                                          <p:spTgt spid="10"/>
                                        </p:tgtEl>
                                      </p:cBhvr>
                                    </p:animEffect>
                                  </p:childTnLst>
                                </p:cTn>
                              </p:par>
                              <p:par>
                                <p:cTn id="28" presetID="53" presetClass="entr" presetSubtype="16" fill="hold" grpId="0" nodeType="withEffect">
                                  <p:stCondLst>
                                    <p:cond delay="0"/>
                                  </p:stCondLst>
                                  <p:childTnLst>
                                    <p:set>
                                      <p:cBhvr>
                                        <p:cTn id="29" dur="1" fill="hold">
                                          <p:stCondLst>
                                            <p:cond delay="0"/>
                                          </p:stCondLst>
                                        </p:cTn>
                                        <p:tgtEl>
                                          <p:spTgt spid="11"/>
                                        </p:tgtEl>
                                        <p:attrNameLst>
                                          <p:attrName>style.visibility</p:attrName>
                                        </p:attrNameLst>
                                      </p:cBhvr>
                                      <p:to>
                                        <p:strVal val="visible"/>
                                      </p:to>
                                    </p:set>
                                    <p:anim calcmode="lin" valueType="num">
                                      <p:cBhvr>
                                        <p:cTn id="30" dur="250" fill="hold"/>
                                        <p:tgtEl>
                                          <p:spTgt spid="11"/>
                                        </p:tgtEl>
                                        <p:attrNameLst>
                                          <p:attrName>ppt_w</p:attrName>
                                        </p:attrNameLst>
                                      </p:cBhvr>
                                      <p:tavLst>
                                        <p:tav tm="0">
                                          <p:val>
                                            <p:fltVal val="0"/>
                                          </p:val>
                                        </p:tav>
                                        <p:tav tm="100000">
                                          <p:val>
                                            <p:strVal val="#ppt_w"/>
                                          </p:val>
                                        </p:tav>
                                      </p:tavLst>
                                    </p:anim>
                                    <p:anim calcmode="lin" valueType="num">
                                      <p:cBhvr>
                                        <p:cTn id="31" dur="250" fill="hold"/>
                                        <p:tgtEl>
                                          <p:spTgt spid="11"/>
                                        </p:tgtEl>
                                        <p:attrNameLst>
                                          <p:attrName>ppt_h</p:attrName>
                                        </p:attrNameLst>
                                      </p:cBhvr>
                                      <p:tavLst>
                                        <p:tav tm="0">
                                          <p:val>
                                            <p:fltVal val="0"/>
                                          </p:val>
                                        </p:tav>
                                        <p:tav tm="100000">
                                          <p:val>
                                            <p:strVal val="#ppt_h"/>
                                          </p:val>
                                        </p:tav>
                                      </p:tavLst>
                                    </p:anim>
                                    <p:animEffect transition="in" filter="fade">
                                      <p:cBhvr>
                                        <p:cTn id="32" dur="250"/>
                                        <p:tgtEl>
                                          <p:spTgt spid="11"/>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2" fill="hold" grpId="0" nodeType="click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wipe(right)">
                                      <p:cBhvr>
                                        <p:cTn id="37" dur="250"/>
                                        <p:tgtEl>
                                          <p:spTgt spid="12"/>
                                        </p:tgtEl>
                                      </p:cBhvr>
                                    </p:animEffect>
                                  </p:childTnLst>
                                </p:cTn>
                              </p:par>
                              <p:par>
                                <p:cTn id="38" presetID="0" presetClass="path" presetSubtype="0" fill="hold" grpId="2" nodeType="withEffect">
                                  <p:stCondLst>
                                    <p:cond delay="0"/>
                                  </p:stCondLst>
                                  <p:childTnLst>
                                    <p:animMotion origin="layout" path="M 0.40078 0.28033 L 0.38945 0.29051 L 0.18215 0.19375 L 0.12899 0.16482 L 0.09355 0.14815 " pathEditMode="relative" rAng="0" ptsTypes="AAAAA">
                                      <p:cBhvr>
                                        <p:cTn id="39" dur="1000" fill="hold"/>
                                        <p:tgtEl>
                                          <p:spTgt spid="6"/>
                                        </p:tgtEl>
                                        <p:attrNameLst>
                                          <p:attrName>ppt_x</p:attrName>
                                          <p:attrName>ppt_y</p:attrName>
                                        </p:attrNameLst>
                                      </p:cBhvr>
                                      <p:rCtr x="-15362" y="-6111"/>
                                    </p:animMotion>
                                  </p:childTnLst>
                                </p:cTn>
                              </p:par>
                              <p:par>
                                <p:cTn id="40" presetID="22" presetClass="exit" presetSubtype="4" fill="hold" grpId="1" nodeType="withEffect">
                                  <p:stCondLst>
                                    <p:cond delay="1000"/>
                                  </p:stCondLst>
                                  <p:childTnLst>
                                    <p:animEffect transition="out" filter="wipe(down)">
                                      <p:cBhvr>
                                        <p:cTn id="41" dur="500"/>
                                        <p:tgtEl>
                                          <p:spTgt spid="12"/>
                                        </p:tgtEl>
                                      </p:cBhvr>
                                    </p:animEffect>
                                    <p:set>
                                      <p:cBhvr>
                                        <p:cTn id="42" dur="1" fill="hold">
                                          <p:stCondLst>
                                            <p:cond delay="499"/>
                                          </p:stCondLst>
                                        </p:cTn>
                                        <p:tgtEl>
                                          <p:spTgt spid="12"/>
                                        </p:tgtEl>
                                        <p:attrNameLst>
                                          <p:attrName>style.visibility</p:attrName>
                                        </p:attrNameLst>
                                      </p:cBhvr>
                                      <p:to>
                                        <p:strVal val="hidden"/>
                                      </p:to>
                                    </p:set>
                                  </p:childTnLst>
                                </p:cTn>
                              </p:par>
                            </p:childTnLst>
                          </p:cTn>
                        </p:par>
                        <p:par>
                          <p:cTn id="43" fill="hold">
                            <p:stCondLst>
                              <p:cond delay="1500"/>
                            </p:stCondLst>
                            <p:childTnLst>
                              <p:par>
                                <p:cTn id="44" presetID="53" presetClass="entr" presetSubtype="16" fill="hold" grpId="0" nodeType="afterEffect">
                                  <p:stCondLst>
                                    <p:cond delay="0"/>
                                  </p:stCondLst>
                                  <p:childTnLst>
                                    <p:set>
                                      <p:cBhvr>
                                        <p:cTn id="45" dur="1" fill="hold">
                                          <p:stCondLst>
                                            <p:cond delay="0"/>
                                          </p:stCondLst>
                                        </p:cTn>
                                        <p:tgtEl>
                                          <p:spTgt spid="22"/>
                                        </p:tgtEl>
                                        <p:attrNameLst>
                                          <p:attrName>style.visibility</p:attrName>
                                        </p:attrNameLst>
                                      </p:cBhvr>
                                      <p:to>
                                        <p:strVal val="visible"/>
                                      </p:to>
                                    </p:set>
                                    <p:anim calcmode="lin" valueType="num">
                                      <p:cBhvr>
                                        <p:cTn id="46" dur="250" fill="hold"/>
                                        <p:tgtEl>
                                          <p:spTgt spid="22"/>
                                        </p:tgtEl>
                                        <p:attrNameLst>
                                          <p:attrName>ppt_w</p:attrName>
                                        </p:attrNameLst>
                                      </p:cBhvr>
                                      <p:tavLst>
                                        <p:tav tm="0">
                                          <p:val>
                                            <p:fltVal val="0"/>
                                          </p:val>
                                        </p:tav>
                                        <p:tav tm="100000">
                                          <p:val>
                                            <p:strVal val="#ppt_w"/>
                                          </p:val>
                                        </p:tav>
                                      </p:tavLst>
                                    </p:anim>
                                    <p:anim calcmode="lin" valueType="num">
                                      <p:cBhvr>
                                        <p:cTn id="47" dur="250" fill="hold"/>
                                        <p:tgtEl>
                                          <p:spTgt spid="22"/>
                                        </p:tgtEl>
                                        <p:attrNameLst>
                                          <p:attrName>ppt_h</p:attrName>
                                        </p:attrNameLst>
                                      </p:cBhvr>
                                      <p:tavLst>
                                        <p:tav tm="0">
                                          <p:val>
                                            <p:fltVal val="0"/>
                                          </p:val>
                                        </p:tav>
                                        <p:tav tm="100000">
                                          <p:val>
                                            <p:strVal val="#ppt_h"/>
                                          </p:val>
                                        </p:tav>
                                      </p:tavLst>
                                    </p:anim>
                                    <p:animEffect transition="in" filter="fade">
                                      <p:cBhvr>
                                        <p:cTn id="48" dur="250"/>
                                        <p:tgtEl>
                                          <p:spTgt spid="22"/>
                                        </p:tgtEl>
                                      </p:cBhvr>
                                    </p:animEffect>
                                  </p:childTnLst>
                                </p:cTn>
                              </p:par>
                              <p:par>
                                <p:cTn id="49" presetID="53" presetClass="entr" presetSubtype="16" fill="hold" grpId="0" nodeType="withEffect">
                                  <p:stCondLst>
                                    <p:cond delay="0"/>
                                  </p:stCondLst>
                                  <p:childTnLst>
                                    <p:set>
                                      <p:cBhvr>
                                        <p:cTn id="50" dur="1" fill="hold">
                                          <p:stCondLst>
                                            <p:cond delay="0"/>
                                          </p:stCondLst>
                                        </p:cTn>
                                        <p:tgtEl>
                                          <p:spTgt spid="21"/>
                                        </p:tgtEl>
                                        <p:attrNameLst>
                                          <p:attrName>style.visibility</p:attrName>
                                        </p:attrNameLst>
                                      </p:cBhvr>
                                      <p:to>
                                        <p:strVal val="visible"/>
                                      </p:to>
                                    </p:set>
                                    <p:anim calcmode="lin" valueType="num">
                                      <p:cBhvr>
                                        <p:cTn id="51" dur="250" fill="hold"/>
                                        <p:tgtEl>
                                          <p:spTgt spid="21"/>
                                        </p:tgtEl>
                                        <p:attrNameLst>
                                          <p:attrName>ppt_w</p:attrName>
                                        </p:attrNameLst>
                                      </p:cBhvr>
                                      <p:tavLst>
                                        <p:tav tm="0">
                                          <p:val>
                                            <p:fltVal val="0"/>
                                          </p:val>
                                        </p:tav>
                                        <p:tav tm="100000">
                                          <p:val>
                                            <p:strVal val="#ppt_w"/>
                                          </p:val>
                                        </p:tav>
                                      </p:tavLst>
                                    </p:anim>
                                    <p:anim calcmode="lin" valueType="num">
                                      <p:cBhvr>
                                        <p:cTn id="52" dur="250" fill="hold"/>
                                        <p:tgtEl>
                                          <p:spTgt spid="21"/>
                                        </p:tgtEl>
                                        <p:attrNameLst>
                                          <p:attrName>ppt_h</p:attrName>
                                        </p:attrNameLst>
                                      </p:cBhvr>
                                      <p:tavLst>
                                        <p:tav tm="0">
                                          <p:val>
                                            <p:fltVal val="0"/>
                                          </p:val>
                                        </p:tav>
                                        <p:tav tm="100000">
                                          <p:val>
                                            <p:strVal val="#ppt_h"/>
                                          </p:val>
                                        </p:tav>
                                      </p:tavLst>
                                    </p:anim>
                                    <p:animEffect transition="in" filter="fade">
                                      <p:cBhvr>
                                        <p:cTn id="53" dur="250"/>
                                        <p:tgtEl>
                                          <p:spTgt spid="21"/>
                                        </p:tgtEl>
                                      </p:cBhvr>
                                    </p:animEffect>
                                  </p:childTnLst>
                                </p:cTn>
                              </p:par>
                            </p:childTnLst>
                          </p:cTn>
                        </p:par>
                      </p:childTnLst>
                    </p:cTn>
                  </p:par>
                  <p:par>
                    <p:cTn id="54" fill="hold">
                      <p:stCondLst>
                        <p:cond delay="indefinite"/>
                      </p:stCondLst>
                      <p:childTnLst>
                        <p:par>
                          <p:cTn id="55" fill="hold">
                            <p:stCondLst>
                              <p:cond delay="0"/>
                            </p:stCondLst>
                            <p:childTnLst>
                              <p:par>
                                <p:cTn id="56" presetID="53" presetClass="entr" presetSubtype="16" fill="hold" grpId="0" nodeType="clickEffect">
                                  <p:stCondLst>
                                    <p:cond delay="0"/>
                                  </p:stCondLst>
                                  <p:childTnLst>
                                    <p:set>
                                      <p:cBhvr>
                                        <p:cTn id="57" dur="1" fill="hold">
                                          <p:stCondLst>
                                            <p:cond delay="0"/>
                                          </p:stCondLst>
                                        </p:cTn>
                                        <p:tgtEl>
                                          <p:spTgt spid="24"/>
                                        </p:tgtEl>
                                        <p:attrNameLst>
                                          <p:attrName>style.visibility</p:attrName>
                                        </p:attrNameLst>
                                      </p:cBhvr>
                                      <p:to>
                                        <p:strVal val="visible"/>
                                      </p:to>
                                    </p:set>
                                    <p:anim calcmode="lin" valueType="num">
                                      <p:cBhvr>
                                        <p:cTn id="58" dur="250" fill="hold"/>
                                        <p:tgtEl>
                                          <p:spTgt spid="24"/>
                                        </p:tgtEl>
                                        <p:attrNameLst>
                                          <p:attrName>ppt_w</p:attrName>
                                        </p:attrNameLst>
                                      </p:cBhvr>
                                      <p:tavLst>
                                        <p:tav tm="0">
                                          <p:val>
                                            <p:fltVal val="0"/>
                                          </p:val>
                                        </p:tav>
                                        <p:tav tm="100000">
                                          <p:val>
                                            <p:strVal val="#ppt_w"/>
                                          </p:val>
                                        </p:tav>
                                      </p:tavLst>
                                    </p:anim>
                                    <p:anim calcmode="lin" valueType="num">
                                      <p:cBhvr>
                                        <p:cTn id="59" dur="250" fill="hold"/>
                                        <p:tgtEl>
                                          <p:spTgt spid="24"/>
                                        </p:tgtEl>
                                        <p:attrNameLst>
                                          <p:attrName>ppt_h</p:attrName>
                                        </p:attrNameLst>
                                      </p:cBhvr>
                                      <p:tavLst>
                                        <p:tav tm="0">
                                          <p:val>
                                            <p:fltVal val="0"/>
                                          </p:val>
                                        </p:tav>
                                        <p:tav tm="100000">
                                          <p:val>
                                            <p:strVal val="#ppt_h"/>
                                          </p:val>
                                        </p:tav>
                                      </p:tavLst>
                                    </p:anim>
                                    <p:animEffect transition="in" filter="fade">
                                      <p:cBhvr>
                                        <p:cTn id="60" dur="250"/>
                                        <p:tgtEl>
                                          <p:spTgt spid="24"/>
                                        </p:tgtEl>
                                      </p:cBhvr>
                                    </p:animEffect>
                                  </p:childTnLst>
                                </p:cTn>
                              </p:par>
                            </p:childTnLst>
                          </p:cTn>
                        </p:par>
                        <p:par>
                          <p:cTn id="61" fill="hold">
                            <p:stCondLst>
                              <p:cond delay="250"/>
                            </p:stCondLst>
                            <p:childTnLst>
                              <p:par>
                                <p:cTn id="62" presetID="42" presetClass="path" presetSubtype="0" fill="hold" grpId="1" nodeType="afterEffect">
                                  <p:stCondLst>
                                    <p:cond delay="0"/>
                                  </p:stCondLst>
                                  <p:childTnLst>
                                    <p:animMotion origin="layout" path="M 4.17411E-6 -3.49069E-6 L -0.4081 0.17227 " pathEditMode="relative" rAng="0" ptsTypes="AA">
                                      <p:cBhvr>
                                        <p:cTn id="63" dur="500" fill="hold"/>
                                        <p:tgtEl>
                                          <p:spTgt spid="24"/>
                                        </p:tgtEl>
                                        <p:attrNameLst>
                                          <p:attrName>ppt_x</p:attrName>
                                          <p:attrName>ppt_y</p:attrName>
                                        </p:attrNameLst>
                                      </p:cBhvr>
                                      <p:rCtr x="-20411" y="8602"/>
                                    </p:animMotion>
                                  </p:childTnLst>
                                </p:cTn>
                              </p:par>
                              <p:par>
                                <p:cTn id="64" presetID="42" presetClass="path" presetSubtype="0" fill="hold" grpId="1" nodeType="withEffect">
                                  <p:stCondLst>
                                    <p:cond delay="0"/>
                                  </p:stCondLst>
                                  <p:childTnLst>
                                    <p:animMotion origin="layout" path="M 4.17411E-6 6.8089E-8 L -0.39903 0.16954 " pathEditMode="relative" rAng="0" ptsTypes="AA">
                                      <p:cBhvr>
                                        <p:cTn id="65" dur="500" fill="hold"/>
                                        <p:tgtEl>
                                          <p:spTgt spid="11"/>
                                        </p:tgtEl>
                                        <p:attrNameLst>
                                          <p:attrName>ppt_x</p:attrName>
                                          <p:attrName>ppt_y</p:attrName>
                                        </p:attrNameLst>
                                      </p:cBhvr>
                                      <p:rCtr x="-19951" y="8466"/>
                                    </p:animMotion>
                                  </p:childTnLst>
                                </p:cTn>
                              </p:par>
                              <p:par>
                                <p:cTn id="66" presetID="22" presetClass="entr" presetSubtype="2" fill="hold" grpId="0" nodeType="withEffect">
                                  <p:stCondLst>
                                    <p:cond delay="0"/>
                                  </p:stCondLst>
                                  <p:childTnLst>
                                    <p:set>
                                      <p:cBhvr>
                                        <p:cTn id="67" dur="1" fill="hold">
                                          <p:stCondLst>
                                            <p:cond delay="0"/>
                                          </p:stCondLst>
                                        </p:cTn>
                                        <p:tgtEl>
                                          <p:spTgt spid="26"/>
                                        </p:tgtEl>
                                        <p:attrNameLst>
                                          <p:attrName>style.visibility</p:attrName>
                                        </p:attrNameLst>
                                      </p:cBhvr>
                                      <p:to>
                                        <p:strVal val="visible"/>
                                      </p:to>
                                    </p:set>
                                    <p:animEffect transition="in" filter="wipe(right)">
                                      <p:cBhvr>
                                        <p:cTn id="68" dur="500"/>
                                        <p:tgtEl>
                                          <p:spTgt spid="26"/>
                                        </p:tgtEl>
                                      </p:cBhvr>
                                    </p:animEffect>
                                  </p:childTnLst>
                                </p:cTn>
                              </p:par>
                              <p:par>
                                <p:cTn id="69" presetID="10" presetClass="exit" presetSubtype="0" fill="hold" grpId="2" nodeType="withEffect">
                                  <p:stCondLst>
                                    <p:cond delay="0"/>
                                  </p:stCondLst>
                                  <p:childTnLst>
                                    <p:animEffect transition="out" filter="fade">
                                      <p:cBhvr>
                                        <p:cTn id="70" dur="500"/>
                                        <p:tgtEl>
                                          <p:spTgt spid="11"/>
                                        </p:tgtEl>
                                      </p:cBhvr>
                                    </p:animEffect>
                                    <p:set>
                                      <p:cBhvr>
                                        <p:cTn id="71" dur="1" fill="hold">
                                          <p:stCondLst>
                                            <p:cond delay="49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13" grpId="0" animBg="1"/>
      <p:bldP spid="14" grpId="0" animBg="1"/>
      <p:bldP spid="11" grpId="0" animBg="1"/>
      <p:bldP spid="11" grpId="1" animBg="1"/>
      <p:bldP spid="11" grpId="2" animBg="1"/>
      <p:bldP spid="10" grpId="0" animBg="1"/>
      <p:bldP spid="12" grpId="0" animBg="1"/>
      <p:bldP spid="12" grpId="1" animBg="1"/>
      <p:bldP spid="21" grpId="0" animBg="1"/>
      <p:bldP spid="22" grpId="0" animBg="1"/>
      <p:bldP spid="24" grpId="0" animBg="1"/>
      <p:bldP spid="24" grpId="1" animBg="1"/>
      <p:bldP spid="26" grpId="0" animBg="1"/>
      <p:bldP spid="6" grpId="0" animBg="1"/>
      <p:bldP spid="6" grpId="1" animBg="1"/>
      <p:bldP spid="6" grpId="2"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t="7058"/>
          <a:stretch/>
        </p:blipFill>
        <p:spPr>
          <a:xfrm>
            <a:off x="-8393" y="1211261"/>
            <a:ext cx="12444867" cy="5783263"/>
          </a:xfrm>
          <a:prstGeom prst="rect">
            <a:avLst/>
          </a:prstGeom>
        </p:spPr>
      </p:pic>
      <p:pic>
        <p:nvPicPr>
          <p:cNvPr id="8" name="Picture 7"/>
          <p:cNvPicPr>
            <a:picLocks noChangeAspect="1"/>
          </p:cNvPicPr>
          <p:nvPr/>
        </p:nvPicPr>
        <p:blipFill rotWithShape="1">
          <a:blip r:embed="rId4">
            <a:extLst>
              <a:ext uri="{28A0092B-C50C-407E-A947-70E740481C1C}">
                <a14:useLocalDpi xmlns:a14="http://schemas.microsoft.com/office/drawing/2010/main" val="0"/>
              </a:ext>
            </a:extLst>
          </a:blip>
          <a:srcRect t="3529" b="3401"/>
          <a:stretch/>
        </p:blipFill>
        <p:spPr>
          <a:xfrm>
            <a:off x="-8394" y="1211261"/>
            <a:ext cx="12444867" cy="5791201"/>
          </a:xfrm>
          <a:prstGeom prst="rect">
            <a:avLst/>
          </a:prstGeom>
        </p:spPr>
      </p:pic>
      <p:sp>
        <p:nvSpPr>
          <p:cNvPr id="7" name="Title 6"/>
          <p:cNvSpPr>
            <a:spLocks noGrp="1"/>
          </p:cNvSpPr>
          <p:nvPr>
            <p:ph type="title"/>
          </p:nvPr>
        </p:nvSpPr>
        <p:spPr/>
        <p:txBody>
          <a:bodyPr/>
          <a:lstStyle/>
          <a:p>
            <a:r>
              <a:rPr lang="en-US" dirty="0" err="1">
                <a:gradFill>
                  <a:gsLst>
                    <a:gs pos="0">
                      <a:srgbClr val="FFFFFF"/>
                    </a:gs>
                    <a:gs pos="100000">
                      <a:srgbClr val="FFFFFF"/>
                    </a:gs>
                  </a:gsLst>
                  <a:lin ang="5400000" scaled="0"/>
                </a:gradFill>
              </a:rPr>
              <a:t>Async</a:t>
            </a:r>
            <a:r>
              <a:rPr lang="en-US" dirty="0">
                <a:gradFill>
                  <a:gsLst>
                    <a:gs pos="0">
                      <a:srgbClr val="FFFFFF"/>
                    </a:gs>
                    <a:gs pos="100000">
                      <a:srgbClr val="FFFFFF"/>
                    </a:gs>
                  </a:gsLst>
                  <a:lin ang="5400000" scaled="0"/>
                </a:gradFill>
              </a:rPr>
              <a:t> void is only for event handlers</a:t>
            </a:r>
          </a:p>
        </p:txBody>
      </p:sp>
      <p:sp>
        <p:nvSpPr>
          <p:cNvPr id="5" name="Rectangle 4"/>
          <p:cNvSpPr/>
          <p:nvPr/>
        </p:nvSpPr>
        <p:spPr bwMode="auto">
          <a:xfrm>
            <a:off x="6423991" y="2125662"/>
            <a:ext cx="5740212" cy="33528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ts val="1200"/>
              </a:spcAft>
            </a:pPr>
            <a:r>
              <a:rPr lang="en-US" sz="4000" dirty="0">
                <a:gradFill>
                  <a:gsLst>
                    <a:gs pos="0">
                      <a:srgbClr val="FFFFFF"/>
                    </a:gs>
                    <a:gs pos="100000">
                      <a:srgbClr val="FFFFFF"/>
                    </a:gs>
                  </a:gsLst>
                  <a:lin ang="5400000" scaled="0"/>
                </a:gradFill>
                <a:latin typeface="Segoe UI Light"/>
                <a:ea typeface="Segoe UI" pitchFamily="34" charset="0"/>
                <a:cs typeface="Segoe UI" pitchFamily="34" charset="0"/>
              </a:rPr>
              <a:t>User:</a:t>
            </a:r>
          </a:p>
          <a:p>
            <a:pPr defTabSz="932472" fontAlgn="base">
              <a:lnSpc>
                <a:spcPct val="90000"/>
              </a:lnSpc>
              <a:spcBef>
                <a:spcPct val="0"/>
              </a:spcBef>
              <a:spcAft>
                <a:spcPts val="1200"/>
              </a:spcAft>
            </a:pPr>
            <a:r>
              <a:rPr lang="en-US" sz="2400" dirty="0">
                <a:gradFill>
                  <a:gsLst>
                    <a:gs pos="0">
                      <a:srgbClr val="FFFFFF"/>
                    </a:gs>
                    <a:gs pos="100000">
                      <a:srgbClr val="FFFFFF"/>
                    </a:gs>
                  </a:gsLst>
                  <a:lin ang="5400000" scaled="0"/>
                </a:gradFill>
                <a:ea typeface="Segoe UI" pitchFamily="34" charset="0"/>
                <a:cs typeface="Segoe UI" pitchFamily="34" charset="0"/>
              </a:rPr>
              <a:t>“It mostly works, but not 100% reliably.”</a:t>
            </a:r>
            <a:br>
              <a:rPr lang="en-US" sz="2400" dirty="0">
                <a:gradFill>
                  <a:gsLst>
                    <a:gs pos="0">
                      <a:srgbClr val="FFFFFF"/>
                    </a:gs>
                    <a:gs pos="100000">
                      <a:srgbClr val="FFFFFF"/>
                    </a:gs>
                  </a:gsLst>
                  <a:lin ang="5400000" scaled="0"/>
                </a:gradFill>
                <a:ea typeface="Segoe UI" pitchFamily="34" charset="0"/>
                <a:cs typeface="Segoe UI" pitchFamily="34" charset="0"/>
              </a:rPr>
            </a:br>
            <a:endParaRPr lang="en-US" sz="2400" dirty="0">
              <a:gradFill>
                <a:gsLst>
                  <a:gs pos="0">
                    <a:srgbClr val="FFFFFF"/>
                  </a:gs>
                  <a:gs pos="100000">
                    <a:srgbClr val="FFFFFF"/>
                  </a:gs>
                </a:gsLst>
                <a:lin ang="5400000" scaled="0"/>
              </a:gradFill>
              <a:ea typeface="Segoe UI" pitchFamily="34" charset="0"/>
              <a:cs typeface="Segoe UI" pitchFamily="34" charset="0"/>
            </a:endParaRPr>
          </a:p>
          <a:p>
            <a:pPr defTabSz="932472" fontAlgn="base">
              <a:lnSpc>
                <a:spcPct val="90000"/>
              </a:lnSpc>
              <a:spcBef>
                <a:spcPct val="0"/>
              </a:spcBef>
              <a:spcAft>
                <a:spcPts val="1200"/>
              </a:spcAft>
            </a:pPr>
            <a:r>
              <a:rPr lang="en-US" sz="4000" dirty="0">
                <a:gradFill>
                  <a:gsLst>
                    <a:gs pos="0">
                      <a:srgbClr val="FFFFFF"/>
                    </a:gs>
                    <a:gs pos="100000">
                      <a:srgbClr val="FFFFFF"/>
                    </a:gs>
                  </a:gsLst>
                  <a:lin ang="5400000" scaled="0"/>
                </a:gradFill>
                <a:latin typeface="Segoe UI Light"/>
                <a:ea typeface="Segoe UI" pitchFamily="34" charset="0"/>
                <a:cs typeface="Segoe UI" pitchFamily="34" charset="0"/>
              </a:rPr>
              <a:t>Diagnosis &amp; Fix:</a:t>
            </a:r>
          </a:p>
          <a:p>
            <a:pPr defTabSz="932472" fontAlgn="base">
              <a:lnSpc>
                <a:spcPct val="90000"/>
              </a:lnSpc>
              <a:spcBef>
                <a:spcPct val="0"/>
              </a:spcBef>
              <a:spcAft>
                <a:spcPts val="1200"/>
              </a:spcAft>
            </a:pPr>
            <a:r>
              <a:rPr lang="en-US" sz="2400" dirty="0">
                <a:gradFill>
                  <a:gsLst>
                    <a:gs pos="0">
                      <a:srgbClr val="FFFFFF"/>
                    </a:gs>
                    <a:gs pos="100000">
                      <a:srgbClr val="FFFFFF"/>
                    </a:gs>
                  </a:gsLst>
                  <a:lin ang="5400000" scaled="0"/>
                </a:gradFill>
                <a:ea typeface="Segoe UI" pitchFamily="34" charset="0"/>
                <a:cs typeface="Segoe UI" pitchFamily="34" charset="0"/>
              </a:rPr>
              <a:t>Probably was using </a:t>
            </a:r>
            <a:r>
              <a:rPr lang="en-US" sz="2400" dirty="0" err="1">
                <a:gradFill>
                  <a:gsLst>
                    <a:gs pos="0">
                      <a:srgbClr val="FFFFFF"/>
                    </a:gs>
                    <a:gs pos="100000">
                      <a:srgbClr val="FFFFFF"/>
                    </a:gs>
                  </a:gsLst>
                  <a:lin ang="5400000" scaled="0"/>
                </a:gradFill>
                <a:ea typeface="Segoe UI" pitchFamily="34" charset="0"/>
                <a:cs typeface="Segoe UI" pitchFamily="34" charset="0"/>
              </a:rPr>
              <a:t>async</a:t>
            </a:r>
            <a:r>
              <a:rPr lang="en-US" sz="2400" dirty="0">
                <a:gradFill>
                  <a:gsLst>
                    <a:gs pos="0">
                      <a:srgbClr val="FFFFFF"/>
                    </a:gs>
                    <a:gs pos="100000">
                      <a:srgbClr val="FFFFFF"/>
                    </a:gs>
                  </a:gsLst>
                  <a:lin ang="5400000" scaled="0"/>
                </a:gradFill>
                <a:ea typeface="Segoe UI" pitchFamily="34" charset="0"/>
                <a:cs typeface="Segoe UI" pitchFamily="34" charset="0"/>
              </a:rPr>
              <a:t> void.</a:t>
            </a:r>
          </a:p>
          <a:p>
            <a:pPr defTabSz="932472" fontAlgn="base">
              <a:lnSpc>
                <a:spcPct val="90000"/>
              </a:lnSpc>
              <a:spcBef>
                <a:spcPct val="0"/>
              </a:spcBef>
              <a:spcAft>
                <a:spcPts val="1200"/>
              </a:spcAft>
            </a:pPr>
            <a:r>
              <a:rPr lang="en-US" sz="2400" dirty="0">
                <a:gradFill>
                  <a:gsLst>
                    <a:gs pos="0">
                      <a:srgbClr val="FFFFFF"/>
                    </a:gs>
                    <a:gs pos="100000">
                      <a:srgbClr val="FFFFFF"/>
                    </a:gs>
                  </a:gsLst>
                  <a:lin ang="5400000" scaled="0"/>
                </a:gradFill>
                <a:ea typeface="Segoe UI" pitchFamily="34" charset="0"/>
                <a:cs typeface="Segoe UI" pitchFamily="34" charset="0"/>
              </a:rPr>
              <a:t>Should return Task not void.</a:t>
            </a:r>
            <a:endParaRPr lang="en-US" sz="400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pic>
        <p:nvPicPr>
          <p:cNvPr id="9" name="Picture 8"/>
          <p:cNvPicPr>
            <a:picLocks noChangeAspect="1"/>
          </p:cNvPicPr>
          <p:nvPr/>
        </p:nvPicPr>
        <p:blipFill rotWithShape="1">
          <a:blip r:embed="rId5">
            <a:extLst>
              <a:ext uri="{28A0092B-C50C-407E-A947-70E740481C1C}">
                <a14:useLocalDpi xmlns:a14="http://schemas.microsoft.com/office/drawing/2010/main" val="0"/>
              </a:ext>
            </a:extLst>
          </a:blip>
          <a:srcRect r="9048"/>
          <a:stretch/>
        </p:blipFill>
        <p:spPr>
          <a:xfrm>
            <a:off x="4198938" y="2058987"/>
            <a:ext cx="876300" cy="4366565"/>
          </a:xfrm>
          <a:prstGeom prst="rect">
            <a:avLst/>
          </a:prstGeom>
        </p:spPr>
      </p:pic>
    </p:spTree>
    <p:extLst>
      <p:ext uri="{BB962C8B-B14F-4D97-AF65-F5344CB8AC3E}">
        <p14:creationId xmlns:p14="http://schemas.microsoft.com/office/powerpoint/2010/main" val="2476811336"/>
      </p:ext>
    </p:extLst>
  </p:cSld>
  <p:clrMapOvr>
    <a:masterClrMapping/>
  </p:clrMapOvr>
  <mc:AlternateContent xmlns:mc="http://schemas.openxmlformats.org/markup-compatibility/2006" xmlns:p14="http://schemas.microsoft.com/office/powerpoint/2010/main">
    <mc:Choice Requires="p14">
      <p:transition>
        <p14:reveal/>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12" presetClass="entr" presetSubtype="2" fill="hold" nodeType="afterEffect">
                                  <p:stCondLst>
                                    <p:cond delay="100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p:tgtEl>
                                          <p:spTgt spid="9"/>
                                        </p:tgtEl>
                                        <p:attrNameLst>
                                          <p:attrName>ppt_x</p:attrName>
                                        </p:attrNameLst>
                                      </p:cBhvr>
                                      <p:tavLst>
                                        <p:tav tm="0">
                                          <p:val>
                                            <p:strVal val="#ppt_x+#ppt_w*1.125000"/>
                                          </p:val>
                                        </p:tav>
                                        <p:tav tm="100000">
                                          <p:val>
                                            <p:strVal val="#ppt_x"/>
                                          </p:val>
                                        </p:tav>
                                      </p:tavLst>
                                    </p:anim>
                                    <p:animEffect transition="in" filter="wipe(left)">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Library methods shouldn’t lie</a:t>
            </a:r>
          </a:p>
        </p:txBody>
      </p:sp>
      <p:sp>
        <p:nvSpPr>
          <p:cNvPr id="6" name="Text Placeholder 5"/>
          <p:cNvSpPr>
            <a:spLocks noGrp="1"/>
          </p:cNvSpPr>
          <p:nvPr>
            <p:ph type="body" sz="quarter" idx="4294967295"/>
          </p:nvPr>
        </p:nvSpPr>
        <p:spPr>
          <a:xfrm>
            <a:off x="274293" y="1516062"/>
            <a:ext cx="11887200" cy="4936736"/>
          </a:xfrm>
          <a:prstGeom prst="rect">
            <a:avLst/>
          </a:prstGeom>
        </p:spPr>
        <p:txBody>
          <a:bodyPr/>
          <a:lstStyle/>
          <a:p>
            <a:pPr marL="0" indent="0">
              <a:buNone/>
            </a:pPr>
            <a:endParaRPr lang="en-US" dirty="0">
              <a:gradFill>
                <a:gsLst>
                  <a:gs pos="1250">
                    <a:srgbClr val="6DC2E9"/>
                  </a:gs>
                  <a:gs pos="99000">
                    <a:srgbClr val="6DC2E9"/>
                  </a:gs>
                </a:gsLst>
                <a:lin ang="5400000" scaled="0"/>
              </a:gradFill>
            </a:endParaRPr>
          </a:p>
          <a:p>
            <a:pPr marL="101600" indent="0">
              <a:buNone/>
            </a:pPr>
            <a:r>
              <a:rPr lang="en-US" dirty="0">
                <a:gradFill>
                  <a:gsLst>
                    <a:gs pos="1250">
                      <a:srgbClr val="6DC2E9"/>
                    </a:gs>
                    <a:gs pos="99000">
                      <a:srgbClr val="6DC2E9"/>
                    </a:gs>
                  </a:gsLst>
                  <a:lin ang="5400000" scaled="0"/>
                </a:gradFill>
              </a:rPr>
              <a:t>Principles</a:t>
            </a:r>
          </a:p>
          <a:p>
            <a:pPr marL="101600" indent="0">
              <a:buNone/>
            </a:pPr>
            <a:r>
              <a:rPr lang="en-US" sz="2400" dirty="0">
                <a:latin typeface="+mn-lt"/>
              </a:rPr>
              <a:t>The </a:t>
            </a:r>
            <a:r>
              <a:rPr lang="en-US" sz="2400" dirty="0" err="1">
                <a:latin typeface="+mn-lt"/>
              </a:rPr>
              <a:t>threadpool</a:t>
            </a:r>
            <a:r>
              <a:rPr lang="en-US" sz="2400" dirty="0">
                <a:latin typeface="+mn-lt"/>
              </a:rPr>
              <a:t> is an app-global resource.</a:t>
            </a:r>
          </a:p>
          <a:p>
            <a:pPr marL="101600" indent="0">
              <a:buNone/>
            </a:pPr>
            <a:r>
              <a:rPr lang="en-US" sz="2400" dirty="0">
                <a:latin typeface="+mn-lt"/>
              </a:rPr>
              <a:t>Poor use of the </a:t>
            </a:r>
            <a:r>
              <a:rPr lang="en-US" sz="2400" dirty="0" err="1">
                <a:latin typeface="+mn-lt"/>
              </a:rPr>
              <a:t>threadpool</a:t>
            </a:r>
            <a:r>
              <a:rPr lang="en-US" sz="2400" dirty="0">
                <a:latin typeface="+mn-lt"/>
              </a:rPr>
              <a:t> hurts server scalability.</a:t>
            </a:r>
          </a:p>
          <a:p>
            <a:pPr marL="101600" indent="0">
              <a:buNone/>
            </a:pPr>
            <a:endParaRPr lang="en-US" sz="2400" dirty="0">
              <a:latin typeface="+mn-lt"/>
            </a:endParaRPr>
          </a:p>
          <a:p>
            <a:pPr marL="101600" indent="0">
              <a:buNone/>
            </a:pPr>
            <a:r>
              <a:rPr lang="en-US" dirty="0">
                <a:gradFill>
                  <a:gsLst>
                    <a:gs pos="1250">
                      <a:srgbClr val="6DC2E9"/>
                    </a:gs>
                    <a:gs pos="99000">
                      <a:srgbClr val="6DC2E9"/>
                    </a:gs>
                  </a:gsLst>
                  <a:lin ang="5400000" scaled="0"/>
                </a:gradFill>
                <a:latin typeface="Segoe UI Light"/>
              </a:rPr>
              <a:t>Guidance</a:t>
            </a:r>
          </a:p>
          <a:p>
            <a:pPr marL="101600" indent="0">
              <a:buNone/>
            </a:pPr>
            <a:r>
              <a:rPr lang="en-US" sz="2400" dirty="0">
                <a:latin typeface="+mn-lt"/>
              </a:rPr>
              <a:t>Help your callers understand how your method behaves:</a:t>
            </a:r>
          </a:p>
          <a:p>
            <a:pPr marL="101600" indent="0">
              <a:buNone/>
            </a:pPr>
            <a:r>
              <a:rPr lang="en-US" sz="2400" dirty="0">
                <a:latin typeface="+mn-lt"/>
              </a:rPr>
              <a:t>Libraries shouldn’t use the </a:t>
            </a:r>
            <a:r>
              <a:rPr lang="en-US" sz="2400" dirty="0" err="1">
                <a:latin typeface="+mn-lt"/>
              </a:rPr>
              <a:t>threadpool</a:t>
            </a:r>
            <a:r>
              <a:rPr lang="en-US" sz="2400" dirty="0">
                <a:latin typeface="+mn-lt"/>
              </a:rPr>
              <a:t> in secret;</a:t>
            </a:r>
          </a:p>
          <a:p>
            <a:pPr marL="101600" indent="0">
              <a:buNone/>
            </a:pPr>
            <a:r>
              <a:rPr lang="en-US" sz="2400" dirty="0">
                <a:latin typeface="+mn-lt"/>
              </a:rPr>
              <a:t>Use </a:t>
            </a:r>
            <a:r>
              <a:rPr lang="en-US" sz="2400" dirty="0" err="1">
                <a:latin typeface="+mn-lt"/>
              </a:rPr>
              <a:t>async</a:t>
            </a:r>
            <a:r>
              <a:rPr lang="en-US" sz="2400" dirty="0">
                <a:latin typeface="+mn-lt"/>
              </a:rPr>
              <a:t> signature only for truly </a:t>
            </a:r>
            <a:r>
              <a:rPr lang="en-US" sz="2400" dirty="0" err="1">
                <a:latin typeface="+mn-lt"/>
              </a:rPr>
              <a:t>async</a:t>
            </a:r>
            <a:r>
              <a:rPr lang="en-US" sz="2400" dirty="0">
                <a:latin typeface="+mn-lt"/>
              </a:rPr>
              <a:t> methods.</a:t>
            </a:r>
          </a:p>
          <a:p>
            <a:pPr marL="342900" lvl="1" indent="0">
              <a:buNone/>
            </a:pPr>
            <a:endParaRPr lang="en-US" dirty="0"/>
          </a:p>
        </p:txBody>
      </p:sp>
    </p:spTree>
    <p:extLst>
      <p:ext uri="{BB962C8B-B14F-4D97-AF65-F5344CB8AC3E}">
        <p14:creationId xmlns:p14="http://schemas.microsoft.com/office/powerpoint/2010/main" val="3004701319"/>
      </p:ext>
    </p:extLst>
  </p:cSld>
  <p:clrMapOvr>
    <a:masterClrMapping/>
  </p:clrMapOvr>
  <p:transition>
    <p:cove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t="13496"/>
          <a:stretch/>
        </p:blipFill>
        <p:spPr>
          <a:xfrm flipH="1">
            <a:off x="-2" y="1211261"/>
            <a:ext cx="12436475" cy="5792787"/>
          </a:xfrm>
          <a:prstGeom prst="rect">
            <a:avLst/>
          </a:prstGeom>
        </p:spPr>
      </p:pic>
      <p:sp>
        <p:nvSpPr>
          <p:cNvPr id="7" name="Title 6"/>
          <p:cNvSpPr>
            <a:spLocks noGrp="1"/>
          </p:cNvSpPr>
          <p:nvPr>
            <p:ph type="title"/>
          </p:nvPr>
        </p:nvSpPr>
        <p:spPr/>
        <p:txBody>
          <a:bodyPr/>
          <a:lstStyle/>
          <a:p>
            <a:r>
              <a:rPr lang="en-US" dirty="0">
                <a:gradFill>
                  <a:gsLst>
                    <a:gs pos="0">
                      <a:srgbClr val="FFFFFF"/>
                    </a:gs>
                    <a:gs pos="100000">
                      <a:srgbClr val="FFFFFF"/>
                    </a:gs>
                  </a:gsLst>
                  <a:lin ang="5400000" scaled="0"/>
                </a:gradFill>
              </a:rPr>
              <a:t>Libraries should expose chunky </a:t>
            </a:r>
            <a:r>
              <a:rPr lang="en-US" dirty="0" err="1">
                <a:gradFill>
                  <a:gsLst>
                    <a:gs pos="0">
                      <a:srgbClr val="FFFFFF"/>
                    </a:gs>
                    <a:gs pos="100000">
                      <a:srgbClr val="FFFFFF"/>
                    </a:gs>
                  </a:gsLst>
                  <a:lin ang="5400000" scaled="0"/>
                </a:gradFill>
              </a:rPr>
              <a:t>async</a:t>
            </a:r>
            <a:r>
              <a:rPr lang="en-US" dirty="0">
                <a:gradFill>
                  <a:gsLst>
                    <a:gs pos="0">
                      <a:srgbClr val="FFFFFF"/>
                    </a:gs>
                    <a:gs pos="100000">
                      <a:srgbClr val="FFFFFF"/>
                    </a:gs>
                  </a:gsLst>
                  <a:lin ang="5400000" scaled="0"/>
                </a:gradFill>
              </a:rPr>
              <a:t> APIs</a:t>
            </a:r>
          </a:p>
        </p:txBody>
      </p:sp>
      <p:sp>
        <p:nvSpPr>
          <p:cNvPr id="5" name="Rectangle 4"/>
          <p:cNvSpPr/>
          <p:nvPr/>
        </p:nvSpPr>
        <p:spPr bwMode="auto">
          <a:xfrm>
            <a:off x="7363603" y="2128836"/>
            <a:ext cx="4800600" cy="33528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ts val="1200"/>
              </a:spcAft>
            </a:pPr>
            <a:r>
              <a:rPr lang="en-US" sz="2400" dirty="0" err="1">
                <a:gradFill>
                  <a:gsLst>
                    <a:gs pos="0">
                      <a:srgbClr val="FFFFFF"/>
                    </a:gs>
                    <a:gs pos="100000">
                      <a:srgbClr val="FFFFFF"/>
                    </a:gs>
                  </a:gsLst>
                  <a:lin ang="5400000" scaled="0"/>
                </a:gradFill>
                <a:ea typeface="Segoe UI" pitchFamily="34" charset="0"/>
                <a:cs typeface="Segoe UI" pitchFamily="34" charset="0"/>
              </a:rPr>
              <a:t>Async</a:t>
            </a:r>
            <a:r>
              <a:rPr lang="en-US" sz="2400" dirty="0">
                <a:gradFill>
                  <a:gsLst>
                    <a:gs pos="0">
                      <a:srgbClr val="FFFFFF"/>
                    </a:gs>
                    <a:gs pos="100000">
                      <a:srgbClr val="FFFFFF"/>
                    </a:gs>
                  </a:gsLst>
                  <a:lin ang="5400000" scaled="0"/>
                </a:gradFill>
                <a:ea typeface="Segoe UI" pitchFamily="34" charset="0"/>
                <a:cs typeface="Segoe UI" pitchFamily="34" charset="0"/>
              </a:rPr>
              <a:t> </a:t>
            </a:r>
            <a:r>
              <a:rPr lang="en-US" sz="2400" dirty="0" err="1">
                <a:gradFill>
                  <a:gsLst>
                    <a:gs pos="0">
                      <a:srgbClr val="FFFFFF"/>
                    </a:gs>
                    <a:gs pos="100000">
                      <a:srgbClr val="FFFFFF"/>
                    </a:gs>
                  </a:gsLst>
                  <a:lin ang="5400000" scaled="0"/>
                </a:gradFill>
                <a:ea typeface="Segoe UI" pitchFamily="34" charset="0"/>
                <a:cs typeface="Segoe UI" pitchFamily="34" charset="0"/>
              </a:rPr>
              <a:t>perf</a:t>
            </a:r>
            <a:r>
              <a:rPr lang="en-US" sz="2400" dirty="0">
                <a:gradFill>
                  <a:gsLst>
                    <a:gs pos="0">
                      <a:srgbClr val="FFFFFF"/>
                    </a:gs>
                    <a:gs pos="100000">
                      <a:srgbClr val="FFFFFF"/>
                    </a:gs>
                  </a:gsLst>
                  <a:lin ang="5400000" scaled="0"/>
                </a:gradFill>
                <a:ea typeface="Segoe UI" pitchFamily="34" charset="0"/>
                <a:cs typeface="Segoe UI" pitchFamily="34" charset="0"/>
              </a:rPr>
              <a:t> overhead is fine, unless you have a chatty API.</a:t>
            </a:r>
          </a:p>
          <a:p>
            <a:pPr defTabSz="932472" fontAlgn="base">
              <a:lnSpc>
                <a:spcPct val="90000"/>
              </a:lnSpc>
              <a:spcBef>
                <a:spcPct val="0"/>
              </a:spcBef>
              <a:spcAft>
                <a:spcPts val="120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defTabSz="932472" fontAlgn="base">
              <a:lnSpc>
                <a:spcPct val="90000"/>
              </a:lnSpc>
              <a:spcBef>
                <a:spcPct val="0"/>
              </a:spcBef>
              <a:spcAft>
                <a:spcPts val="1200"/>
              </a:spcAft>
            </a:pPr>
            <a:r>
              <a:rPr lang="en-US" sz="2400" dirty="0">
                <a:gradFill>
                  <a:gsLst>
                    <a:gs pos="0">
                      <a:srgbClr val="FFFFFF"/>
                    </a:gs>
                    <a:gs pos="100000">
                      <a:srgbClr val="FFFFFF"/>
                    </a:gs>
                  </a:gsLst>
                  <a:lin ang="5400000" scaled="0"/>
                </a:gradFill>
                <a:ea typeface="Segoe UI" pitchFamily="34" charset="0"/>
                <a:cs typeface="Segoe UI" pitchFamily="34" charset="0"/>
              </a:rPr>
              <a:t>Don't await 10 million times</a:t>
            </a:r>
            <a:br>
              <a:rPr lang="en-US" sz="2400" dirty="0">
                <a:gradFill>
                  <a:gsLst>
                    <a:gs pos="0">
                      <a:srgbClr val="FFFFFF"/>
                    </a:gs>
                    <a:gs pos="100000">
                      <a:srgbClr val="FFFFFF"/>
                    </a:gs>
                  </a:gsLst>
                  <a:lin ang="5400000" scaled="0"/>
                </a:gradFill>
                <a:ea typeface="Segoe UI" pitchFamily="34" charset="0"/>
                <a:cs typeface="Segoe UI" pitchFamily="34" charset="0"/>
              </a:rPr>
            </a:br>
            <a:r>
              <a:rPr lang="en-US" sz="2400" dirty="0">
                <a:gradFill>
                  <a:gsLst>
                    <a:gs pos="0">
                      <a:srgbClr val="FFFFFF"/>
                    </a:gs>
                    <a:gs pos="100000">
                      <a:srgbClr val="FFFFFF"/>
                    </a:gs>
                  </a:gsLst>
                  <a:lin ang="5400000" scaled="0"/>
                </a:gradFill>
                <a:ea typeface="Segoe UI" pitchFamily="34" charset="0"/>
                <a:cs typeface="Segoe UI" pitchFamily="34" charset="0"/>
              </a:rPr>
              <a:t>in an inner loop.</a:t>
            </a:r>
          </a:p>
          <a:p>
            <a:pPr defTabSz="932472" fontAlgn="base">
              <a:lnSpc>
                <a:spcPct val="90000"/>
              </a:lnSpc>
              <a:spcBef>
                <a:spcPct val="0"/>
              </a:spcBef>
              <a:spcAft>
                <a:spcPts val="1200"/>
              </a:spcAft>
            </a:pPr>
            <a:r>
              <a:rPr lang="en-US" sz="2400" dirty="0">
                <a:gradFill>
                  <a:gsLst>
                    <a:gs pos="0">
                      <a:srgbClr val="FFFFFF"/>
                    </a:gs>
                    <a:gs pos="100000">
                      <a:srgbClr val="FFFFFF"/>
                    </a:gs>
                  </a:gsLst>
                  <a:lin ang="5400000" scaled="0"/>
                </a:gradFill>
                <a:ea typeface="Segoe UI" pitchFamily="34" charset="0"/>
                <a:cs typeface="Segoe UI" pitchFamily="34" charset="0"/>
              </a:rPr>
              <a:t>But if you have to, then optimize using fast-path and caching.</a:t>
            </a:r>
          </a:p>
        </p:txBody>
      </p:sp>
    </p:spTree>
    <p:extLst>
      <p:ext uri="{BB962C8B-B14F-4D97-AF65-F5344CB8AC3E}">
        <p14:creationId xmlns:p14="http://schemas.microsoft.com/office/powerpoint/2010/main" val="2748616597"/>
      </p:ext>
    </p:extLst>
  </p:cSld>
  <p:clrMapOvr>
    <a:masterClrMapping/>
  </p:clrMapOvr>
  <mc:AlternateContent xmlns:mc="http://schemas.openxmlformats.org/markup-compatibility/2006" xmlns:p14="http://schemas.microsoft.com/office/powerpoint/2010/main">
    <mc:Choice Requires="p14">
      <p:transition>
        <p14:reveal/>
      </p:transition>
    </mc:Choice>
    <mc:Fallback xmlns="">
      <p:transition>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gradFill>
                  <a:gsLst>
                    <a:gs pos="0">
                      <a:srgbClr val="FFFFFF"/>
                    </a:gs>
                    <a:gs pos="100000">
                      <a:srgbClr val="FFFFFF"/>
                    </a:gs>
                  </a:gsLst>
                  <a:lin ang="5400000" scaled="0"/>
                </a:gradFill>
              </a:rPr>
              <a:t>Libraries should expose chunky </a:t>
            </a:r>
            <a:r>
              <a:rPr lang="en-US" dirty="0" err="1">
                <a:gradFill>
                  <a:gsLst>
                    <a:gs pos="0">
                      <a:srgbClr val="FFFFFF"/>
                    </a:gs>
                    <a:gs pos="100000">
                      <a:srgbClr val="FFFFFF"/>
                    </a:gs>
                  </a:gsLst>
                  <a:lin ang="5400000" scaled="0"/>
                </a:gradFill>
              </a:rPr>
              <a:t>async</a:t>
            </a:r>
            <a:r>
              <a:rPr lang="en-US" dirty="0">
                <a:gradFill>
                  <a:gsLst>
                    <a:gs pos="0">
                      <a:srgbClr val="FFFFFF"/>
                    </a:gs>
                    <a:gs pos="100000">
                      <a:srgbClr val="FFFFFF"/>
                    </a:gs>
                  </a:gsLst>
                  <a:lin ang="5400000" scaled="0"/>
                </a:gradFill>
              </a:rPr>
              <a:t> APIs</a:t>
            </a:r>
            <a:endParaRPr lang="en-US" dirty="0"/>
          </a:p>
        </p:txBody>
      </p:sp>
      <p:sp>
        <p:nvSpPr>
          <p:cNvPr id="3" name="Content Placeholder 2"/>
          <p:cNvSpPr>
            <a:spLocks noGrp="1"/>
          </p:cNvSpPr>
          <p:nvPr>
            <p:ph type="body" sz="quarter" idx="4294967295"/>
          </p:nvPr>
        </p:nvSpPr>
        <p:spPr>
          <a:xfrm>
            <a:off x="274638" y="1212850"/>
            <a:ext cx="11887200" cy="2025170"/>
          </a:xfrm>
          <a:prstGeom prst="rect">
            <a:avLst/>
          </a:prstGeom>
        </p:spPr>
        <p:txBody>
          <a:bodyPr>
            <a:normAutofit/>
          </a:bodyPr>
          <a:lstStyle/>
          <a:p>
            <a:pPr marL="0" indent="0">
              <a:buNone/>
            </a:pPr>
            <a:r>
              <a:rPr lang="en-US" dirty="0">
                <a:solidFill>
                  <a:schemeClr val="tx2"/>
                </a:solidFill>
              </a:rPr>
              <a:t>We all know sync methods are “cheap”</a:t>
            </a:r>
          </a:p>
          <a:p>
            <a:pPr marL="0" lvl="1" indent="0">
              <a:buNone/>
            </a:pPr>
            <a:r>
              <a:rPr lang="en-US" dirty="0"/>
              <a:t>Years of optimizations around sync methods</a:t>
            </a:r>
          </a:p>
          <a:p>
            <a:pPr marL="0" lvl="1" indent="0">
              <a:buNone/>
            </a:pPr>
            <a:r>
              <a:rPr lang="en-US" dirty="0"/>
              <a:t>Enables refactoring at will</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
        <p:nvSpPr>
          <p:cNvPr id="9" name="TextBox 8"/>
          <p:cNvSpPr txBox="1"/>
          <p:nvPr/>
        </p:nvSpPr>
        <p:spPr>
          <a:xfrm>
            <a:off x="1029391" y="3123545"/>
            <a:ext cx="9116414" cy="751552"/>
          </a:xfrm>
          <a:prstGeom prst="rect">
            <a:avLst/>
          </a:prstGeom>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428" dirty="0">
                <a:solidFill>
                  <a:srgbClr val="0000FF"/>
                </a:solidFill>
                <a:latin typeface="Consolas"/>
              </a:rPr>
              <a:t>public static void</a:t>
            </a:r>
            <a:r>
              <a:rPr lang="en-US" sz="1428" dirty="0">
                <a:solidFill>
                  <a:srgbClr val="000000"/>
                </a:solidFill>
                <a:latin typeface="Consolas" pitchFamily="49" charset="0"/>
                <a:cs typeface="Consolas" pitchFamily="49" charset="0"/>
              </a:rPr>
              <a:t> </a:t>
            </a:r>
            <a:r>
              <a:rPr lang="en-US" sz="1428" dirty="0" err="1">
                <a:solidFill>
                  <a:srgbClr val="000000"/>
                </a:solidFill>
                <a:latin typeface="Consolas" pitchFamily="49" charset="0"/>
                <a:cs typeface="Consolas" pitchFamily="49" charset="0"/>
              </a:rPr>
              <a:t>SimpleBody</a:t>
            </a:r>
            <a:r>
              <a:rPr lang="en-US" sz="1428" dirty="0">
                <a:solidFill>
                  <a:srgbClr val="000000"/>
                </a:solidFill>
                <a:latin typeface="Consolas" pitchFamily="49" charset="0"/>
                <a:cs typeface="Consolas" pitchFamily="49" charset="0"/>
              </a:rPr>
              <a:t>() {</a:t>
            </a:r>
          </a:p>
          <a:p>
            <a:r>
              <a:rPr lang="en-US" sz="1428" dirty="0">
                <a:solidFill>
                  <a:srgbClr val="000000"/>
                </a:solidFill>
                <a:latin typeface="Consolas" pitchFamily="49" charset="0"/>
                <a:cs typeface="Consolas" pitchFamily="49" charset="0"/>
              </a:rPr>
              <a:t>  </a:t>
            </a:r>
            <a:r>
              <a:rPr lang="en-US" sz="1428" dirty="0" err="1">
                <a:solidFill>
                  <a:srgbClr val="2B91AF"/>
                </a:solidFill>
                <a:latin typeface="Consolas"/>
              </a:rPr>
              <a:t>Console</a:t>
            </a:r>
            <a:r>
              <a:rPr lang="en-US" sz="1428" dirty="0" err="1">
                <a:solidFill>
                  <a:srgbClr val="000000"/>
                </a:solidFill>
                <a:latin typeface="Consolas" pitchFamily="49" charset="0"/>
                <a:cs typeface="Consolas" pitchFamily="49" charset="0"/>
              </a:rPr>
              <a:t>.WriteLine</a:t>
            </a:r>
            <a:r>
              <a:rPr lang="en-US" sz="1428" dirty="0">
                <a:solidFill>
                  <a:srgbClr val="000000"/>
                </a:solidFill>
                <a:latin typeface="Consolas" pitchFamily="49" charset="0"/>
                <a:cs typeface="Consolas" pitchFamily="49" charset="0"/>
              </a:rPr>
              <a:t>(</a:t>
            </a:r>
            <a:r>
              <a:rPr lang="en-US" sz="1428" dirty="0">
                <a:solidFill>
                  <a:srgbClr val="A31515"/>
                </a:solidFill>
                <a:latin typeface="Consolas"/>
              </a:rPr>
              <a:t>"Hello, </a:t>
            </a:r>
            <a:r>
              <a:rPr lang="en-US" sz="1428" dirty="0" err="1">
                <a:solidFill>
                  <a:srgbClr val="A31515"/>
                </a:solidFill>
                <a:latin typeface="Consolas"/>
              </a:rPr>
              <a:t>Async</a:t>
            </a:r>
            <a:r>
              <a:rPr lang="en-US" sz="1428" dirty="0">
                <a:solidFill>
                  <a:srgbClr val="A31515"/>
                </a:solidFill>
                <a:latin typeface="Consolas"/>
              </a:rPr>
              <a:t> World!"</a:t>
            </a:r>
            <a:r>
              <a:rPr lang="en-US" sz="1428" dirty="0">
                <a:solidFill>
                  <a:srgbClr val="000000"/>
                </a:solidFill>
                <a:latin typeface="Consolas" pitchFamily="49" charset="0"/>
                <a:cs typeface="Consolas" pitchFamily="49" charset="0"/>
              </a:rPr>
              <a:t>);</a:t>
            </a:r>
          </a:p>
          <a:p>
            <a:r>
              <a:rPr lang="en-US" sz="1428" dirty="0">
                <a:solidFill>
                  <a:srgbClr val="000000"/>
                </a:solidFill>
                <a:latin typeface="Consolas" pitchFamily="49" charset="0"/>
                <a:cs typeface="Consolas" pitchFamily="49" charset="0"/>
              </a:rPr>
              <a:t>}</a:t>
            </a:r>
          </a:p>
        </p:txBody>
      </p:sp>
      <p:sp>
        <p:nvSpPr>
          <p:cNvPr id="10" name="TextBox 9"/>
          <p:cNvSpPr txBox="1"/>
          <p:nvPr/>
        </p:nvSpPr>
        <p:spPr>
          <a:xfrm>
            <a:off x="1029391" y="4138055"/>
            <a:ext cx="9116414" cy="1630511"/>
          </a:xfrm>
          <a:prstGeom prst="rect">
            <a:avLst/>
          </a:prstGeom>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428" dirty="0">
                <a:solidFill>
                  <a:srgbClr val="0000FF"/>
                </a:solidFill>
                <a:latin typeface="Consolas"/>
              </a:rPr>
              <a:t>.method public </a:t>
            </a:r>
            <a:r>
              <a:rPr lang="en-US" sz="1428" dirty="0" err="1">
                <a:solidFill>
                  <a:srgbClr val="0000FF"/>
                </a:solidFill>
                <a:latin typeface="Consolas"/>
              </a:rPr>
              <a:t>hidebysig</a:t>
            </a:r>
            <a:r>
              <a:rPr lang="en-US" sz="1428" dirty="0">
                <a:solidFill>
                  <a:srgbClr val="0000FF"/>
                </a:solidFill>
                <a:latin typeface="Consolas"/>
              </a:rPr>
              <a:t> static void </a:t>
            </a:r>
            <a:r>
              <a:rPr lang="en-US" sz="1428" dirty="0" err="1">
                <a:solidFill>
                  <a:srgbClr val="000000"/>
                </a:solidFill>
                <a:latin typeface="Consolas" pitchFamily="49" charset="0"/>
                <a:cs typeface="Consolas" pitchFamily="49" charset="0"/>
              </a:rPr>
              <a:t>SimpleBody</a:t>
            </a:r>
            <a:r>
              <a:rPr lang="en-US" sz="1428" dirty="0">
                <a:solidFill>
                  <a:srgbClr val="000000"/>
                </a:solidFill>
                <a:latin typeface="Consolas" pitchFamily="49" charset="0"/>
                <a:cs typeface="Consolas" pitchFamily="49" charset="0"/>
              </a:rPr>
              <a:t>() </a:t>
            </a:r>
            <a:r>
              <a:rPr lang="en-US" sz="1428" dirty="0" err="1">
                <a:solidFill>
                  <a:srgbClr val="0000FF"/>
                </a:solidFill>
                <a:latin typeface="Consolas"/>
              </a:rPr>
              <a:t>cil</a:t>
            </a:r>
            <a:r>
              <a:rPr lang="en-US" sz="1428" dirty="0">
                <a:solidFill>
                  <a:srgbClr val="0000FF"/>
                </a:solidFill>
                <a:latin typeface="Consolas"/>
              </a:rPr>
              <a:t> managed</a:t>
            </a:r>
          </a:p>
          <a:p>
            <a:r>
              <a:rPr lang="en-US" sz="1428" dirty="0">
                <a:solidFill>
                  <a:srgbClr val="000000"/>
                </a:solidFill>
                <a:latin typeface="Consolas" pitchFamily="49" charset="0"/>
                <a:cs typeface="Consolas" pitchFamily="49" charset="0"/>
              </a:rPr>
              <a:t>{</a:t>
            </a:r>
          </a:p>
          <a:p>
            <a:r>
              <a:rPr lang="en-US" sz="1428" dirty="0">
                <a:solidFill>
                  <a:srgbClr val="000000"/>
                </a:solidFill>
                <a:latin typeface="Consolas" pitchFamily="49" charset="0"/>
                <a:cs typeface="Consolas" pitchFamily="49" charset="0"/>
              </a:rPr>
              <a:t>    </a:t>
            </a:r>
            <a:r>
              <a:rPr lang="en-US" sz="1428" dirty="0">
                <a:solidFill>
                  <a:srgbClr val="0000FF"/>
                </a:solidFill>
                <a:latin typeface="Consolas"/>
              </a:rPr>
              <a:t>.</a:t>
            </a:r>
            <a:r>
              <a:rPr lang="en-US" sz="1428" dirty="0" err="1">
                <a:solidFill>
                  <a:srgbClr val="0000FF"/>
                </a:solidFill>
                <a:latin typeface="Consolas"/>
              </a:rPr>
              <a:t>maxstack</a:t>
            </a:r>
            <a:r>
              <a:rPr lang="en-US" sz="1428" dirty="0">
                <a:solidFill>
                  <a:srgbClr val="0000FF"/>
                </a:solidFill>
                <a:latin typeface="Consolas"/>
              </a:rPr>
              <a:t> </a:t>
            </a:r>
            <a:r>
              <a:rPr lang="en-US" sz="1428" dirty="0">
                <a:solidFill>
                  <a:srgbClr val="A31515"/>
                </a:solidFill>
                <a:latin typeface="Consolas"/>
              </a:rPr>
              <a:t>8</a:t>
            </a:r>
          </a:p>
          <a:p>
            <a:r>
              <a:rPr lang="en-US" sz="1428" dirty="0">
                <a:solidFill>
                  <a:srgbClr val="000000"/>
                </a:solidFill>
                <a:latin typeface="Consolas" pitchFamily="49" charset="0"/>
                <a:cs typeface="Consolas" pitchFamily="49" charset="0"/>
              </a:rPr>
              <a:t>    L_0000: </a:t>
            </a:r>
            <a:r>
              <a:rPr lang="en-US" sz="1428" dirty="0" err="1">
                <a:solidFill>
                  <a:srgbClr val="0000FF"/>
                </a:solidFill>
                <a:latin typeface="Consolas"/>
              </a:rPr>
              <a:t>ldstr</a:t>
            </a:r>
            <a:r>
              <a:rPr lang="en-US" sz="1428" dirty="0">
                <a:solidFill>
                  <a:srgbClr val="0000FF"/>
                </a:solidFill>
                <a:latin typeface="Consolas"/>
              </a:rPr>
              <a:t> </a:t>
            </a:r>
            <a:r>
              <a:rPr lang="en-US" sz="1428" dirty="0">
                <a:solidFill>
                  <a:srgbClr val="A31515"/>
                </a:solidFill>
                <a:latin typeface="Consolas"/>
              </a:rPr>
              <a:t>"Hello, </a:t>
            </a:r>
            <a:r>
              <a:rPr lang="en-US" sz="1428" dirty="0" err="1">
                <a:solidFill>
                  <a:srgbClr val="A31515"/>
                </a:solidFill>
                <a:latin typeface="Consolas"/>
              </a:rPr>
              <a:t>Async</a:t>
            </a:r>
            <a:r>
              <a:rPr lang="en-US" sz="1428" dirty="0">
                <a:solidFill>
                  <a:srgbClr val="A31515"/>
                </a:solidFill>
                <a:latin typeface="Consolas"/>
              </a:rPr>
              <a:t> World!"</a:t>
            </a:r>
          </a:p>
          <a:p>
            <a:r>
              <a:rPr lang="en-US" sz="1428" dirty="0">
                <a:solidFill>
                  <a:srgbClr val="000000"/>
                </a:solidFill>
                <a:latin typeface="Consolas" pitchFamily="49" charset="0"/>
                <a:cs typeface="Consolas" pitchFamily="49" charset="0"/>
              </a:rPr>
              <a:t>    L_0005: </a:t>
            </a:r>
            <a:r>
              <a:rPr lang="en-US" sz="1428" dirty="0">
                <a:solidFill>
                  <a:srgbClr val="0000FF"/>
                </a:solidFill>
                <a:latin typeface="Consolas"/>
              </a:rPr>
              <a:t>call void </a:t>
            </a:r>
            <a:r>
              <a:rPr lang="en-US" sz="1428" dirty="0">
                <a:solidFill>
                  <a:srgbClr val="000000"/>
                </a:solidFill>
                <a:latin typeface="Consolas" pitchFamily="49" charset="0"/>
                <a:cs typeface="Consolas" pitchFamily="49" charset="0"/>
              </a:rPr>
              <a:t>[</a:t>
            </a:r>
            <a:r>
              <a:rPr lang="en-US" sz="1428" dirty="0" err="1">
                <a:solidFill>
                  <a:srgbClr val="000000"/>
                </a:solidFill>
                <a:latin typeface="Consolas" pitchFamily="49" charset="0"/>
                <a:cs typeface="Consolas" pitchFamily="49" charset="0"/>
              </a:rPr>
              <a:t>mscorlib</a:t>
            </a:r>
            <a:r>
              <a:rPr lang="en-US" sz="1428" dirty="0">
                <a:solidFill>
                  <a:srgbClr val="000000"/>
                </a:solidFill>
                <a:latin typeface="Consolas" pitchFamily="49" charset="0"/>
                <a:cs typeface="Consolas" pitchFamily="49" charset="0"/>
              </a:rPr>
              <a:t>]</a:t>
            </a:r>
            <a:r>
              <a:rPr lang="en-US" sz="1428" dirty="0" err="1">
                <a:solidFill>
                  <a:srgbClr val="000000"/>
                </a:solidFill>
                <a:latin typeface="Consolas" pitchFamily="49" charset="0"/>
                <a:cs typeface="Consolas" pitchFamily="49" charset="0"/>
              </a:rPr>
              <a:t>System.</a:t>
            </a:r>
            <a:r>
              <a:rPr lang="en-US" sz="1428" dirty="0" err="1">
                <a:solidFill>
                  <a:srgbClr val="2B91AF"/>
                </a:solidFill>
                <a:latin typeface="Consolas"/>
              </a:rPr>
              <a:t>Console</a:t>
            </a:r>
            <a:r>
              <a:rPr lang="en-US" sz="1428" dirty="0">
                <a:solidFill>
                  <a:srgbClr val="000000"/>
                </a:solidFill>
                <a:latin typeface="Consolas" pitchFamily="49" charset="0"/>
                <a:cs typeface="Consolas" pitchFamily="49" charset="0"/>
              </a:rPr>
              <a:t>::</a:t>
            </a:r>
            <a:r>
              <a:rPr lang="en-US" sz="1428" dirty="0" err="1">
                <a:solidFill>
                  <a:srgbClr val="000000"/>
                </a:solidFill>
                <a:latin typeface="Consolas" pitchFamily="49" charset="0"/>
                <a:cs typeface="Consolas" pitchFamily="49" charset="0"/>
              </a:rPr>
              <a:t>WriteLine</a:t>
            </a:r>
            <a:r>
              <a:rPr lang="en-US" sz="1428" dirty="0">
                <a:solidFill>
                  <a:srgbClr val="000000"/>
                </a:solidFill>
                <a:latin typeface="Consolas" pitchFamily="49" charset="0"/>
                <a:cs typeface="Consolas" pitchFamily="49" charset="0"/>
              </a:rPr>
              <a:t>(</a:t>
            </a:r>
            <a:r>
              <a:rPr lang="en-US" sz="1428" dirty="0">
                <a:solidFill>
                  <a:srgbClr val="0000FF"/>
                </a:solidFill>
                <a:latin typeface="Consolas"/>
              </a:rPr>
              <a:t>string</a:t>
            </a:r>
            <a:r>
              <a:rPr lang="en-US" sz="1428" dirty="0">
                <a:solidFill>
                  <a:srgbClr val="000000"/>
                </a:solidFill>
                <a:latin typeface="Consolas" pitchFamily="49" charset="0"/>
                <a:cs typeface="Consolas" pitchFamily="49" charset="0"/>
              </a:rPr>
              <a:t>)</a:t>
            </a:r>
          </a:p>
          <a:p>
            <a:r>
              <a:rPr lang="en-US" sz="1428" dirty="0">
                <a:solidFill>
                  <a:srgbClr val="000000"/>
                </a:solidFill>
                <a:latin typeface="Consolas" pitchFamily="49" charset="0"/>
                <a:cs typeface="Consolas" pitchFamily="49" charset="0"/>
              </a:rPr>
              <a:t>    L_000a: </a:t>
            </a:r>
            <a:r>
              <a:rPr lang="en-US" sz="1428" dirty="0">
                <a:solidFill>
                  <a:srgbClr val="0000FF"/>
                </a:solidFill>
                <a:latin typeface="Consolas"/>
              </a:rPr>
              <a:t>ret</a:t>
            </a:r>
            <a:r>
              <a:rPr lang="en-US" sz="1428" dirty="0">
                <a:solidFill>
                  <a:srgbClr val="000000"/>
                </a:solidFill>
                <a:latin typeface="Consolas" pitchFamily="49" charset="0"/>
                <a:cs typeface="Consolas" pitchFamily="49" charset="0"/>
              </a:rPr>
              <a:t> </a:t>
            </a:r>
          </a:p>
          <a:p>
            <a:r>
              <a:rPr lang="en-US" sz="1428" dirty="0">
                <a:solidFill>
                  <a:srgbClr val="000000"/>
                </a:solidFill>
                <a:latin typeface="Consolas" pitchFamily="49" charset="0"/>
                <a:cs typeface="Consolas" pitchFamily="49" charset="0"/>
              </a:rPr>
              <a:t>}</a:t>
            </a:r>
          </a:p>
        </p:txBody>
      </p:sp>
    </p:spTree>
    <p:extLst>
      <p:ext uri="{BB962C8B-B14F-4D97-AF65-F5344CB8AC3E}">
        <p14:creationId xmlns:p14="http://schemas.microsoft.com/office/powerpoint/2010/main" val="72180298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gradFill>
                  <a:gsLst>
                    <a:gs pos="0">
                      <a:srgbClr val="FFFFFF"/>
                    </a:gs>
                    <a:gs pos="100000">
                      <a:srgbClr val="FFFFFF"/>
                    </a:gs>
                  </a:gsLst>
                  <a:lin ang="5400000" scaled="0"/>
                </a:gradFill>
              </a:rPr>
              <a:t>Libraries should expose chunky </a:t>
            </a:r>
            <a:r>
              <a:rPr lang="en-US" dirty="0" err="1">
                <a:gradFill>
                  <a:gsLst>
                    <a:gs pos="0">
                      <a:srgbClr val="FFFFFF"/>
                    </a:gs>
                    <a:gs pos="100000">
                      <a:srgbClr val="FFFFFF"/>
                    </a:gs>
                  </a:gsLst>
                  <a:lin ang="5400000" scaled="0"/>
                </a:gradFill>
              </a:rPr>
              <a:t>async</a:t>
            </a:r>
            <a:r>
              <a:rPr lang="en-US" dirty="0">
                <a:gradFill>
                  <a:gsLst>
                    <a:gs pos="0">
                      <a:srgbClr val="FFFFFF"/>
                    </a:gs>
                    <a:gs pos="100000">
                      <a:srgbClr val="FFFFFF"/>
                    </a:gs>
                  </a:gsLst>
                  <a:lin ang="5400000" scaled="0"/>
                </a:gradFill>
              </a:rPr>
              <a:t> APIs</a:t>
            </a:r>
            <a:endParaRPr lang="en-US" dirty="0"/>
          </a:p>
        </p:txBody>
      </p:sp>
      <p:sp>
        <p:nvSpPr>
          <p:cNvPr id="3" name="Content Placeholder 2"/>
          <p:cNvSpPr>
            <a:spLocks noGrp="1"/>
          </p:cNvSpPr>
          <p:nvPr>
            <p:ph type="body" sz="quarter" idx="4294967295"/>
          </p:nvPr>
        </p:nvSpPr>
        <p:spPr>
          <a:xfrm>
            <a:off x="274638" y="1212850"/>
            <a:ext cx="11887200" cy="2025170"/>
          </a:xfrm>
          <a:prstGeom prst="rect">
            <a:avLst/>
          </a:prstGeom>
        </p:spPr>
        <p:txBody>
          <a:bodyPr>
            <a:normAutofit/>
          </a:bodyPr>
          <a:lstStyle/>
          <a:p>
            <a:pPr marL="0" indent="0">
              <a:buNone/>
            </a:pPr>
            <a:r>
              <a:rPr lang="en-US" dirty="0">
                <a:solidFill>
                  <a:schemeClr val="tx2"/>
                </a:solidFill>
              </a:rPr>
              <a:t>Not so for asynchronous methods</a:t>
            </a:r>
          </a:p>
          <a:p>
            <a:pPr marL="342900" lvl="1"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
        <p:nvSpPr>
          <p:cNvPr id="4" name="TextBox 3"/>
          <p:cNvSpPr txBox="1"/>
          <p:nvPr/>
        </p:nvSpPr>
        <p:spPr>
          <a:xfrm>
            <a:off x="1029390" y="2047673"/>
            <a:ext cx="11218193" cy="751552"/>
          </a:xfrm>
          <a:prstGeom prst="rect">
            <a:avLst/>
          </a:prstGeom>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428" dirty="0">
                <a:solidFill>
                  <a:srgbClr val="0000FF"/>
                </a:solidFill>
                <a:latin typeface="Consolas"/>
              </a:rPr>
              <a:t>public static </a:t>
            </a:r>
            <a:r>
              <a:rPr lang="en-US" sz="1428" b="1" dirty="0" err="1">
                <a:solidFill>
                  <a:srgbClr val="0000FF"/>
                </a:solidFill>
                <a:latin typeface="Consolas"/>
              </a:rPr>
              <a:t>async</a:t>
            </a:r>
            <a:r>
              <a:rPr lang="en-US" sz="1428" b="1" dirty="0">
                <a:solidFill>
                  <a:srgbClr val="0000FF"/>
                </a:solidFill>
                <a:latin typeface="Consolas"/>
              </a:rPr>
              <a:t> </a:t>
            </a:r>
            <a:r>
              <a:rPr lang="en-US" sz="1428" b="1" dirty="0">
                <a:solidFill>
                  <a:srgbClr val="2B91AF"/>
                </a:solidFill>
                <a:latin typeface="Consolas"/>
              </a:rPr>
              <a:t>Task</a:t>
            </a:r>
            <a:r>
              <a:rPr lang="en-US" sz="1428" dirty="0">
                <a:solidFill>
                  <a:srgbClr val="2B91AF"/>
                </a:solidFill>
                <a:latin typeface="Consolas"/>
              </a:rPr>
              <a:t> </a:t>
            </a:r>
            <a:r>
              <a:rPr lang="en-US" sz="1428" dirty="0" err="1">
                <a:solidFill>
                  <a:srgbClr val="000000"/>
                </a:solidFill>
                <a:latin typeface="Consolas" pitchFamily="49" charset="0"/>
                <a:cs typeface="Consolas" pitchFamily="49" charset="0"/>
              </a:rPr>
              <a:t>SimpleBody</a:t>
            </a:r>
            <a:r>
              <a:rPr lang="en-US" sz="1428" dirty="0">
                <a:solidFill>
                  <a:srgbClr val="000000"/>
                </a:solidFill>
                <a:latin typeface="Consolas" pitchFamily="49" charset="0"/>
                <a:cs typeface="Consolas" pitchFamily="49" charset="0"/>
              </a:rPr>
              <a:t>() {</a:t>
            </a:r>
          </a:p>
          <a:p>
            <a:r>
              <a:rPr lang="en-US" sz="1428" dirty="0">
                <a:solidFill>
                  <a:srgbClr val="000000"/>
                </a:solidFill>
                <a:latin typeface="Consolas" pitchFamily="49" charset="0"/>
                <a:cs typeface="Consolas" pitchFamily="49" charset="0"/>
              </a:rPr>
              <a:t>  </a:t>
            </a:r>
            <a:r>
              <a:rPr lang="en-US" sz="1428" dirty="0" err="1">
                <a:solidFill>
                  <a:srgbClr val="2B91AF"/>
                </a:solidFill>
                <a:latin typeface="Consolas"/>
              </a:rPr>
              <a:t>Console</a:t>
            </a:r>
            <a:r>
              <a:rPr lang="en-US" sz="1428" dirty="0" err="1">
                <a:solidFill>
                  <a:srgbClr val="000000"/>
                </a:solidFill>
                <a:latin typeface="Consolas" pitchFamily="49" charset="0"/>
                <a:cs typeface="Consolas" pitchFamily="49" charset="0"/>
              </a:rPr>
              <a:t>.WriteLine</a:t>
            </a:r>
            <a:r>
              <a:rPr lang="en-US" sz="1428" dirty="0">
                <a:solidFill>
                  <a:srgbClr val="000000"/>
                </a:solidFill>
                <a:latin typeface="Consolas" pitchFamily="49" charset="0"/>
                <a:cs typeface="Consolas" pitchFamily="49" charset="0"/>
              </a:rPr>
              <a:t>(</a:t>
            </a:r>
            <a:r>
              <a:rPr lang="en-US" sz="1428" dirty="0">
                <a:solidFill>
                  <a:srgbClr val="A31515"/>
                </a:solidFill>
                <a:latin typeface="Consolas"/>
              </a:rPr>
              <a:t>"Hello, </a:t>
            </a:r>
            <a:r>
              <a:rPr lang="en-US" sz="1428" dirty="0" err="1">
                <a:solidFill>
                  <a:srgbClr val="A31515"/>
                </a:solidFill>
                <a:latin typeface="Consolas"/>
              </a:rPr>
              <a:t>Async</a:t>
            </a:r>
            <a:r>
              <a:rPr lang="en-US" sz="1428" dirty="0">
                <a:solidFill>
                  <a:srgbClr val="A31515"/>
                </a:solidFill>
                <a:latin typeface="Consolas"/>
              </a:rPr>
              <a:t> World!"</a:t>
            </a:r>
            <a:r>
              <a:rPr lang="en-US" sz="1428" dirty="0">
                <a:solidFill>
                  <a:srgbClr val="000000"/>
                </a:solidFill>
                <a:latin typeface="Consolas" pitchFamily="49" charset="0"/>
                <a:cs typeface="Consolas" pitchFamily="49" charset="0"/>
              </a:rPr>
              <a:t>);</a:t>
            </a:r>
          </a:p>
          <a:p>
            <a:r>
              <a:rPr lang="en-US" sz="1428" dirty="0">
                <a:solidFill>
                  <a:srgbClr val="000000"/>
                </a:solidFill>
                <a:latin typeface="Consolas" pitchFamily="49" charset="0"/>
                <a:cs typeface="Consolas" pitchFamily="49" charset="0"/>
              </a:rPr>
              <a:t>}</a:t>
            </a:r>
          </a:p>
        </p:txBody>
      </p:sp>
      <p:sp>
        <p:nvSpPr>
          <p:cNvPr id="5" name="TextBox 4"/>
          <p:cNvSpPr txBox="1"/>
          <p:nvPr/>
        </p:nvSpPr>
        <p:spPr>
          <a:xfrm>
            <a:off x="1029390" y="2943404"/>
            <a:ext cx="11218193" cy="2857390"/>
          </a:xfrm>
          <a:prstGeom prst="rect">
            <a:avLst/>
          </a:prstGeom>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wrap="square" rtlCol="0">
            <a:noAutofit/>
          </a:bodyPr>
          <a:lstStyle/>
          <a:p>
            <a:r>
              <a:rPr lang="en-US" sz="1020" dirty="0">
                <a:solidFill>
                  <a:srgbClr val="0000FF"/>
                </a:solidFill>
                <a:latin typeface="Consolas"/>
              </a:rPr>
              <a:t>.method public </a:t>
            </a:r>
            <a:r>
              <a:rPr lang="en-US" sz="1020" dirty="0" err="1">
                <a:solidFill>
                  <a:srgbClr val="0000FF"/>
                </a:solidFill>
                <a:latin typeface="Consolas"/>
              </a:rPr>
              <a:t>hidebysig</a:t>
            </a:r>
            <a:r>
              <a:rPr lang="en-US" sz="1020" dirty="0">
                <a:solidFill>
                  <a:srgbClr val="0000FF"/>
                </a:solidFill>
                <a:latin typeface="Consolas"/>
              </a:rPr>
              <a:t> static class </a:t>
            </a:r>
            <a:r>
              <a:rPr lang="en-US" sz="1020" dirty="0">
                <a:solidFill>
                  <a:srgbClr val="000000"/>
                </a:solidFill>
                <a:latin typeface="Consolas" pitchFamily="49" charset="0"/>
                <a:cs typeface="Consolas" pitchFamily="49" charset="0"/>
              </a:rPr>
              <a:t>[</a:t>
            </a:r>
            <a:r>
              <a:rPr lang="en-US" sz="1020" dirty="0" err="1">
                <a:solidFill>
                  <a:srgbClr val="000000"/>
                </a:solidFill>
                <a:latin typeface="Consolas" pitchFamily="49" charset="0"/>
                <a:cs typeface="Consolas" pitchFamily="49" charset="0"/>
              </a:rPr>
              <a:t>mscorlib</a:t>
            </a:r>
            <a:r>
              <a:rPr lang="en-US" sz="1020" dirty="0">
                <a:solidFill>
                  <a:srgbClr val="000000"/>
                </a:solidFill>
                <a:latin typeface="Consolas" pitchFamily="49" charset="0"/>
                <a:cs typeface="Consolas" pitchFamily="49" charset="0"/>
              </a:rPr>
              <a:t>]</a:t>
            </a:r>
            <a:r>
              <a:rPr lang="en-US" sz="1020" dirty="0" err="1">
                <a:solidFill>
                  <a:srgbClr val="000000"/>
                </a:solidFill>
                <a:latin typeface="Consolas" pitchFamily="49" charset="0"/>
                <a:cs typeface="Consolas" pitchFamily="49" charset="0"/>
              </a:rPr>
              <a:t>System.Threading.Tasks.</a:t>
            </a:r>
            <a:r>
              <a:rPr lang="en-US" sz="1020" dirty="0" err="1">
                <a:solidFill>
                  <a:srgbClr val="2B91AF"/>
                </a:solidFill>
                <a:latin typeface="Consolas"/>
              </a:rPr>
              <a:t>Task</a:t>
            </a:r>
            <a:r>
              <a:rPr lang="en-US" sz="1020" dirty="0">
                <a:solidFill>
                  <a:srgbClr val="000000"/>
                </a:solidFill>
                <a:latin typeface="Consolas" pitchFamily="49" charset="0"/>
                <a:cs typeface="Consolas" pitchFamily="49" charset="0"/>
              </a:rPr>
              <a:t> </a:t>
            </a:r>
            <a:r>
              <a:rPr lang="en-US" sz="1020" dirty="0" err="1">
                <a:solidFill>
                  <a:srgbClr val="000000"/>
                </a:solidFill>
                <a:latin typeface="Consolas" pitchFamily="49" charset="0"/>
                <a:cs typeface="Consolas" pitchFamily="49" charset="0"/>
              </a:rPr>
              <a:t>SimpleBody</a:t>
            </a:r>
            <a:r>
              <a:rPr lang="en-US" sz="1020" dirty="0">
                <a:solidFill>
                  <a:srgbClr val="000000"/>
                </a:solidFill>
                <a:latin typeface="Consolas" pitchFamily="49" charset="0"/>
                <a:cs typeface="Consolas" pitchFamily="49" charset="0"/>
              </a:rPr>
              <a:t>() </a:t>
            </a:r>
            <a:r>
              <a:rPr lang="en-US" sz="1020" dirty="0" err="1">
                <a:solidFill>
                  <a:srgbClr val="0000FF"/>
                </a:solidFill>
                <a:latin typeface="Consolas"/>
              </a:rPr>
              <a:t>cil</a:t>
            </a:r>
            <a:r>
              <a:rPr lang="en-US" sz="1020" dirty="0">
                <a:solidFill>
                  <a:srgbClr val="0000FF"/>
                </a:solidFill>
                <a:latin typeface="Consolas"/>
              </a:rPr>
              <a:t> managed</a:t>
            </a:r>
          </a:p>
          <a:p>
            <a:r>
              <a:rPr lang="en-US" sz="1020" dirty="0">
                <a:solidFill>
                  <a:srgbClr val="000000"/>
                </a:solidFill>
                <a:latin typeface="Consolas" pitchFamily="49" charset="0"/>
                <a:cs typeface="Consolas" pitchFamily="49" charset="0"/>
              </a:rPr>
              <a:t>{</a:t>
            </a:r>
          </a:p>
          <a:p>
            <a:r>
              <a:rPr lang="en-US" sz="1020" dirty="0">
                <a:solidFill>
                  <a:srgbClr val="000000"/>
                </a:solidFill>
                <a:latin typeface="Consolas" pitchFamily="49" charset="0"/>
                <a:cs typeface="Consolas" pitchFamily="49" charset="0"/>
              </a:rPr>
              <a:t>  </a:t>
            </a:r>
            <a:r>
              <a:rPr lang="en-US" sz="1020" dirty="0">
                <a:solidFill>
                  <a:srgbClr val="0000FF"/>
                </a:solidFill>
                <a:latin typeface="Consolas"/>
              </a:rPr>
              <a:t>.custom instance void </a:t>
            </a:r>
            <a:r>
              <a:rPr lang="en-US" sz="1020" dirty="0">
                <a:solidFill>
                  <a:srgbClr val="000000"/>
                </a:solidFill>
                <a:latin typeface="Consolas" pitchFamily="49" charset="0"/>
                <a:cs typeface="Consolas" pitchFamily="49" charset="0"/>
              </a:rPr>
              <a:t>[</a:t>
            </a:r>
            <a:r>
              <a:rPr lang="en-US" sz="1020" dirty="0" err="1">
                <a:solidFill>
                  <a:srgbClr val="000000"/>
                </a:solidFill>
                <a:latin typeface="Consolas" pitchFamily="49" charset="0"/>
                <a:cs typeface="Consolas" pitchFamily="49" charset="0"/>
              </a:rPr>
              <a:t>mscorlib</a:t>
            </a:r>
            <a:r>
              <a:rPr lang="en-US" sz="1020" dirty="0">
                <a:solidFill>
                  <a:srgbClr val="000000"/>
                </a:solidFill>
                <a:latin typeface="Consolas" pitchFamily="49" charset="0"/>
                <a:cs typeface="Consolas" pitchFamily="49" charset="0"/>
              </a:rPr>
              <a:t>]</a:t>
            </a:r>
            <a:r>
              <a:rPr lang="en-US" sz="1020" dirty="0" err="1">
                <a:solidFill>
                  <a:srgbClr val="000000"/>
                </a:solidFill>
                <a:latin typeface="Consolas" pitchFamily="49" charset="0"/>
                <a:cs typeface="Consolas" pitchFamily="49" charset="0"/>
              </a:rPr>
              <a:t>System.Diagnostics.</a:t>
            </a:r>
            <a:r>
              <a:rPr lang="en-US" sz="1020" dirty="0" err="1">
                <a:solidFill>
                  <a:srgbClr val="2B91AF"/>
                </a:solidFill>
                <a:latin typeface="Consolas"/>
              </a:rPr>
              <a:t>DebuggerStepThroughAttribute</a:t>
            </a:r>
            <a:r>
              <a:rPr lang="en-US" sz="1020" dirty="0">
                <a:solidFill>
                  <a:srgbClr val="000000"/>
                </a:solidFill>
                <a:latin typeface="Consolas" pitchFamily="49" charset="0"/>
                <a:cs typeface="Consolas" pitchFamily="49" charset="0"/>
              </a:rPr>
              <a:t>::.</a:t>
            </a:r>
            <a:r>
              <a:rPr lang="en-US" sz="1020" dirty="0" err="1">
                <a:solidFill>
                  <a:srgbClr val="000000"/>
                </a:solidFill>
                <a:latin typeface="Consolas" pitchFamily="49" charset="0"/>
                <a:cs typeface="Consolas" pitchFamily="49" charset="0"/>
              </a:rPr>
              <a:t>ctor</a:t>
            </a:r>
            <a:r>
              <a:rPr lang="en-US" sz="1020" dirty="0">
                <a:solidFill>
                  <a:srgbClr val="000000"/>
                </a:solidFill>
                <a:latin typeface="Consolas" pitchFamily="49" charset="0"/>
                <a:cs typeface="Consolas" pitchFamily="49" charset="0"/>
              </a:rPr>
              <a:t>() = ( 01 00 00 00 ) </a:t>
            </a:r>
          </a:p>
          <a:p>
            <a:r>
              <a:rPr lang="en-US" sz="1020" dirty="0">
                <a:solidFill>
                  <a:srgbClr val="000000"/>
                </a:solidFill>
                <a:latin typeface="Consolas" pitchFamily="49" charset="0"/>
                <a:cs typeface="Consolas" pitchFamily="49" charset="0"/>
              </a:rPr>
              <a:t>  </a:t>
            </a:r>
            <a:r>
              <a:rPr lang="en-US" sz="1020" dirty="0">
                <a:solidFill>
                  <a:srgbClr val="008000"/>
                </a:solidFill>
                <a:latin typeface="Consolas"/>
              </a:rPr>
              <a:t>// Code size       32 (0x20)</a:t>
            </a:r>
          </a:p>
          <a:p>
            <a:r>
              <a:rPr lang="en-US" sz="1020" dirty="0">
                <a:solidFill>
                  <a:srgbClr val="000000"/>
                </a:solidFill>
                <a:latin typeface="Consolas" pitchFamily="49" charset="0"/>
                <a:cs typeface="Consolas" pitchFamily="49" charset="0"/>
              </a:rPr>
              <a:t>  </a:t>
            </a:r>
            <a:r>
              <a:rPr lang="en-US" sz="1020" dirty="0">
                <a:solidFill>
                  <a:srgbClr val="0000FF"/>
                </a:solidFill>
                <a:latin typeface="Consolas"/>
              </a:rPr>
              <a:t>.</a:t>
            </a:r>
            <a:r>
              <a:rPr lang="en-US" sz="1020" dirty="0" err="1">
                <a:solidFill>
                  <a:srgbClr val="0000FF"/>
                </a:solidFill>
                <a:latin typeface="Consolas"/>
              </a:rPr>
              <a:t>maxstack</a:t>
            </a:r>
            <a:r>
              <a:rPr lang="en-US" sz="1020" dirty="0">
                <a:solidFill>
                  <a:srgbClr val="0000FF"/>
                </a:solidFill>
                <a:latin typeface="Consolas"/>
              </a:rPr>
              <a:t>  </a:t>
            </a:r>
            <a:r>
              <a:rPr lang="en-US" sz="1020" dirty="0">
                <a:solidFill>
                  <a:srgbClr val="A31515"/>
                </a:solidFill>
                <a:latin typeface="Consolas"/>
              </a:rPr>
              <a:t>2</a:t>
            </a:r>
          </a:p>
          <a:p>
            <a:r>
              <a:rPr lang="en-US" sz="1020" dirty="0">
                <a:solidFill>
                  <a:srgbClr val="000000"/>
                </a:solidFill>
                <a:latin typeface="Consolas" pitchFamily="49" charset="0"/>
                <a:cs typeface="Consolas" pitchFamily="49" charset="0"/>
              </a:rPr>
              <a:t>  </a:t>
            </a:r>
            <a:r>
              <a:rPr lang="en-US" sz="1020" dirty="0">
                <a:solidFill>
                  <a:srgbClr val="0000FF"/>
                </a:solidFill>
                <a:latin typeface="Consolas"/>
              </a:rPr>
              <a:t>.locals </a:t>
            </a:r>
            <a:r>
              <a:rPr lang="en-US" sz="1020" dirty="0" err="1">
                <a:solidFill>
                  <a:srgbClr val="0000FF"/>
                </a:solidFill>
                <a:latin typeface="Consolas"/>
              </a:rPr>
              <a:t>init</a:t>
            </a:r>
            <a:r>
              <a:rPr lang="en-US" sz="1020" dirty="0">
                <a:solidFill>
                  <a:srgbClr val="0000FF"/>
                </a:solidFill>
                <a:latin typeface="Consolas"/>
              </a:rPr>
              <a:t> </a:t>
            </a:r>
            <a:r>
              <a:rPr lang="en-US" sz="1020" dirty="0">
                <a:solidFill>
                  <a:srgbClr val="000000"/>
                </a:solidFill>
                <a:latin typeface="Consolas" pitchFamily="49" charset="0"/>
                <a:cs typeface="Consolas" pitchFamily="49" charset="0"/>
              </a:rPr>
              <a:t>([0] </a:t>
            </a:r>
            <a:r>
              <a:rPr lang="en-US" sz="1020" dirty="0" err="1">
                <a:solidFill>
                  <a:srgbClr val="0000FF"/>
                </a:solidFill>
                <a:latin typeface="Consolas"/>
              </a:rPr>
              <a:t>valuetype</a:t>
            </a:r>
            <a:r>
              <a:rPr lang="en-US" sz="1020" dirty="0">
                <a:solidFill>
                  <a:srgbClr val="000000"/>
                </a:solidFill>
                <a:latin typeface="Consolas" pitchFamily="49" charset="0"/>
                <a:cs typeface="Consolas" pitchFamily="49" charset="0"/>
              </a:rPr>
              <a:t> </a:t>
            </a:r>
            <a:r>
              <a:rPr lang="en-US" sz="1020" dirty="0">
                <a:solidFill>
                  <a:srgbClr val="2B91AF"/>
                </a:solidFill>
                <a:latin typeface="Consolas"/>
              </a:rPr>
              <a:t>Program/'&lt;</a:t>
            </a:r>
            <a:r>
              <a:rPr lang="en-US" sz="1020" dirty="0" err="1">
                <a:solidFill>
                  <a:srgbClr val="2B91AF"/>
                </a:solidFill>
                <a:latin typeface="Consolas"/>
              </a:rPr>
              <a:t>SimpleBody</a:t>
            </a:r>
            <a:r>
              <a:rPr lang="en-US" sz="1020" dirty="0">
                <a:solidFill>
                  <a:srgbClr val="2B91AF"/>
                </a:solidFill>
                <a:latin typeface="Consolas"/>
              </a:rPr>
              <a:t>&gt;d__0'</a:t>
            </a:r>
            <a:r>
              <a:rPr lang="en-US" sz="1020" dirty="0">
                <a:solidFill>
                  <a:srgbClr val="000000"/>
                </a:solidFill>
                <a:latin typeface="Consolas" pitchFamily="49" charset="0"/>
                <a:cs typeface="Consolas" pitchFamily="49" charset="0"/>
              </a:rPr>
              <a:t> V_0)</a:t>
            </a:r>
          </a:p>
          <a:p>
            <a:r>
              <a:rPr lang="en-US" sz="1020" dirty="0">
                <a:solidFill>
                  <a:srgbClr val="000000"/>
                </a:solidFill>
                <a:latin typeface="Consolas" pitchFamily="49" charset="0"/>
                <a:cs typeface="Consolas" pitchFamily="49" charset="0"/>
              </a:rPr>
              <a:t>  IL_0000:  </a:t>
            </a:r>
            <a:r>
              <a:rPr lang="en-US" sz="1020" dirty="0" err="1">
                <a:solidFill>
                  <a:srgbClr val="0000FF"/>
                </a:solidFill>
                <a:latin typeface="Consolas"/>
              </a:rPr>
              <a:t>ldloca.s</a:t>
            </a:r>
            <a:r>
              <a:rPr lang="en-US" sz="1020" dirty="0">
                <a:solidFill>
                  <a:srgbClr val="0000FF"/>
                </a:solidFill>
                <a:latin typeface="Consolas"/>
              </a:rPr>
              <a:t>  </a:t>
            </a:r>
            <a:r>
              <a:rPr lang="en-US" sz="1020" dirty="0">
                <a:solidFill>
                  <a:srgbClr val="000000"/>
                </a:solidFill>
                <a:latin typeface="Consolas" pitchFamily="49" charset="0"/>
                <a:cs typeface="Consolas" pitchFamily="49" charset="0"/>
              </a:rPr>
              <a:t> V_0</a:t>
            </a:r>
          </a:p>
          <a:p>
            <a:r>
              <a:rPr lang="en-US" sz="1020" dirty="0">
                <a:solidFill>
                  <a:srgbClr val="000000"/>
                </a:solidFill>
                <a:latin typeface="Consolas" pitchFamily="49" charset="0"/>
                <a:cs typeface="Consolas" pitchFamily="49" charset="0"/>
              </a:rPr>
              <a:t>  IL_0002:  </a:t>
            </a:r>
            <a:r>
              <a:rPr lang="en-US" sz="1020" dirty="0">
                <a:solidFill>
                  <a:srgbClr val="0000FF"/>
                </a:solidFill>
                <a:latin typeface="Consolas"/>
              </a:rPr>
              <a:t>call      </a:t>
            </a:r>
            <a:r>
              <a:rPr lang="en-US" sz="1020" dirty="0">
                <a:solidFill>
                  <a:srgbClr val="000000"/>
                </a:solidFill>
                <a:latin typeface="Consolas" pitchFamily="49" charset="0"/>
                <a:cs typeface="Consolas" pitchFamily="49" charset="0"/>
              </a:rPr>
              <a:t> </a:t>
            </a:r>
            <a:r>
              <a:rPr lang="en-US" sz="1020" dirty="0" err="1">
                <a:solidFill>
                  <a:srgbClr val="0000FF"/>
                </a:solidFill>
                <a:latin typeface="Consolas"/>
              </a:rPr>
              <a:t>valuetype</a:t>
            </a:r>
            <a:r>
              <a:rPr lang="en-US" sz="1020" dirty="0">
                <a:solidFill>
                  <a:srgbClr val="000000"/>
                </a:solidFill>
                <a:latin typeface="Consolas" pitchFamily="49" charset="0"/>
                <a:cs typeface="Consolas" pitchFamily="49" charset="0"/>
              </a:rPr>
              <a:t> [</a:t>
            </a:r>
            <a:r>
              <a:rPr lang="en-US" sz="1020" dirty="0" err="1">
                <a:solidFill>
                  <a:srgbClr val="000000"/>
                </a:solidFill>
                <a:latin typeface="Consolas" pitchFamily="49" charset="0"/>
                <a:cs typeface="Consolas" pitchFamily="49" charset="0"/>
              </a:rPr>
              <a:t>mscorlib</a:t>
            </a:r>
            <a:r>
              <a:rPr lang="en-US" sz="1020" dirty="0">
                <a:solidFill>
                  <a:srgbClr val="000000"/>
                </a:solidFill>
                <a:latin typeface="Consolas" pitchFamily="49" charset="0"/>
                <a:cs typeface="Consolas" pitchFamily="49" charset="0"/>
              </a:rPr>
              <a:t>]</a:t>
            </a:r>
            <a:r>
              <a:rPr lang="en-US" sz="1020" dirty="0" err="1">
                <a:solidFill>
                  <a:srgbClr val="000000"/>
                </a:solidFill>
                <a:latin typeface="Consolas" pitchFamily="49" charset="0"/>
                <a:cs typeface="Consolas" pitchFamily="49" charset="0"/>
              </a:rPr>
              <a:t>System.Runtime.CompilerServices.</a:t>
            </a:r>
            <a:r>
              <a:rPr lang="en-US" sz="1020" dirty="0" err="1">
                <a:solidFill>
                  <a:srgbClr val="2B91AF"/>
                </a:solidFill>
                <a:latin typeface="Consolas"/>
              </a:rPr>
              <a:t>AsyncTaskMethodBuilder</a:t>
            </a:r>
            <a:r>
              <a:rPr lang="en-US" sz="1020" dirty="0">
                <a:solidFill>
                  <a:srgbClr val="000000"/>
                </a:solidFill>
                <a:latin typeface="Consolas" pitchFamily="49" charset="0"/>
                <a:cs typeface="Consolas" pitchFamily="49" charset="0"/>
              </a:rPr>
              <a:t> </a:t>
            </a:r>
          </a:p>
          <a:p>
            <a:r>
              <a:rPr lang="en-US" sz="1020" dirty="0">
                <a:solidFill>
                  <a:srgbClr val="000000"/>
                </a:solidFill>
                <a:latin typeface="Consolas" pitchFamily="49" charset="0"/>
                <a:cs typeface="Consolas" pitchFamily="49" charset="0"/>
              </a:rPr>
              <a:t>                       [</a:t>
            </a:r>
            <a:r>
              <a:rPr lang="en-US" sz="1020" dirty="0" err="1">
                <a:solidFill>
                  <a:srgbClr val="000000"/>
                </a:solidFill>
                <a:latin typeface="Consolas" pitchFamily="49" charset="0"/>
                <a:cs typeface="Consolas" pitchFamily="49" charset="0"/>
              </a:rPr>
              <a:t>mscorlib</a:t>
            </a:r>
            <a:r>
              <a:rPr lang="en-US" sz="1020" dirty="0">
                <a:solidFill>
                  <a:srgbClr val="000000"/>
                </a:solidFill>
                <a:latin typeface="Consolas" pitchFamily="49" charset="0"/>
                <a:cs typeface="Consolas" pitchFamily="49" charset="0"/>
              </a:rPr>
              <a:t>]</a:t>
            </a:r>
            <a:r>
              <a:rPr lang="en-US" sz="1020" dirty="0" err="1">
                <a:solidFill>
                  <a:srgbClr val="000000"/>
                </a:solidFill>
                <a:latin typeface="Consolas" pitchFamily="49" charset="0"/>
                <a:cs typeface="Consolas" pitchFamily="49" charset="0"/>
              </a:rPr>
              <a:t>System.Runtime.CompilerServices.</a:t>
            </a:r>
            <a:r>
              <a:rPr lang="en-US" sz="1020" dirty="0" err="1">
                <a:solidFill>
                  <a:srgbClr val="2B91AF"/>
                </a:solidFill>
                <a:latin typeface="Consolas"/>
              </a:rPr>
              <a:t>AsyncTaskMethodBuilder</a:t>
            </a:r>
            <a:r>
              <a:rPr lang="en-US" sz="1020" dirty="0">
                <a:solidFill>
                  <a:srgbClr val="000000"/>
                </a:solidFill>
                <a:latin typeface="Consolas" pitchFamily="49" charset="0"/>
                <a:cs typeface="Consolas" pitchFamily="49" charset="0"/>
              </a:rPr>
              <a:t>::Create()</a:t>
            </a:r>
          </a:p>
          <a:p>
            <a:r>
              <a:rPr lang="en-US" sz="1020" dirty="0">
                <a:solidFill>
                  <a:srgbClr val="000000"/>
                </a:solidFill>
                <a:latin typeface="Consolas" pitchFamily="49" charset="0"/>
                <a:cs typeface="Consolas" pitchFamily="49" charset="0"/>
              </a:rPr>
              <a:t>  IL_0007:  </a:t>
            </a:r>
            <a:r>
              <a:rPr lang="en-US" sz="1020" dirty="0" err="1">
                <a:solidFill>
                  <a:srgbClr val="0000FF"/>
                </a:solidFill>
                <a:latin typeface="Consolas"/>
              </a:rPr>
              <a:t>stfld</a:t>
            </a:r>
            <a:r>
              <a:rPr lang="en-US" sz="1020" dirty="0">
                <a:solidFill>
                  <a:srgbClr val="0000FF"/>
                </a:solidFill>
                <a:latin typeface="Consolas"/>
              </a:rPr>
              <a:t>  </a:t>
            </a:r>
            <a:r>
              <a:rPr lang="en-US" sz="1020" dirty="0">
                <a:solidFill>
                  <a:srgbClr val="000000"/>
                </a:solidFill>
                <a:latin typeface="Consolas" pitchFamily="49" charset="0"/>
                <a:cs typeface="Consolas" pitchFamily="49" charset="0"/>
              </a:rPr>
              <a:t>    </a:t>
            </a:r>
            <a:r>
              <a:rPr lang="en-US" sz="1020" dirty="0" err="1">
                <a:solidFill>
                  <a:srgbClr val="0000FF"/>
                </a:solidFill>
                <a:latin typeface="Consolas"/>
              </a:rPr>
              <a:t>valuetype</a:t>
            </a:r>
            <a:r>
              <a:rPr lang="en-US" sz="1020" dirty="0">
                <a:solidFill>
                  <a:srgbClr val="000000"/>
                </a:solidFill>
                <a:latin typeface="Consolas" pitchFamily="49" charset="0"/>
                <a:cs typeface="Consolas" pitchFamily="49" charset="0"/>
              </a:rPr>
              <a:t> [</a:t>
            </a:r>
            <a:r>
              <a:rPr lang="en-US" sz="1020" dirty="0" err="1">
                <a:solidFill>
                  <a:srgbClr val="000000"/>
                </a:solidFill>
                <a:latin typeface="Consolas" pitchFamily="49" charset="0"/>
                <a:cs typeface="Consolas" pitchFamily="49" charset="0"/>
              </a:rPr>
              <a:t>mscorlib</a:t>
            </a:r>
            <a:r>
              <a:rPr lang="en-US" sz="1020" dirty="0">
                <a:solidFill>
                  <a:srgbClr val="000000"/>
                </a:solidFill>
                <a:latin typeface="Consolas" pitchFamily="49" charset="0"/>
                <a:cs typeface="Consolas" pitchFamily="49" charset="0"/>
              </a:rPr>
              <a:t>]</a:t>
            </a:r>
            <a:r>
              <a:rPr lang="en-US" sz="1020" dirty="0" err="1">
                <a:solidFill>
                  <a:srgbClr val="000000"/>
                </a:solidFill>
                <a:latin typeface="Consolas" pitchFamily="49" charset="0"/>
                <a:cs typeface="Consolas" pitchFamily="49" charset="0"/>
              </a:rPr>
              <a:t>System.Runtime.CompilerServices.</a:t>
            </a:r>
            <a:r>
              <a:rPr lang="en-US" sz="1020" dirty="0" err="1">
                <a:solidFill>
                  <a:srgbClr val="2B91AF"/>
                </a:solidFill>
                <a:latin typeface="Consolas"/>
              </a:rPr>
              <a:t>AsyncTaskMethodBuilder</a:t>
            </a:r>
            <a:r>
              <a:rPr lang="en-US" sz="1020" dirty="0">
                <a:solidFill>
                  <a:srgbClr val="000000"/>
                </a:solidFill>
                <a:latin typeface="Consolas" pitchFamily="49" charset="0"/>
                <a:cs typeface="Consolas" pitchFamily="49" charset="0"/>
              </a:rPr>
              <a:t> </a:t>
            </a:r>
            <a:r>
              <a:rPr lang="en-US" sz="1020" dirty="0">
                <a:solidFill>
                  <a:srgbClr val="2B91AF"/>
                </a:solidFill>
                <a:latin typeface="Consolas"/>
              </a:rPr>
              <a:t>Program/'&lt;</a:t>
            </a:r>
            <a:r>
              <a:rPr lang="en-US" sz="1020" dirty="0" err="1">
                <a:solidFill>
                  <a:srgbClr val="2B91AF"/>
                </a:solidFill>
                <a:latin typeface="Consolas"/>
              </a:rPr>
              <a:t>SimpleBody</a:t>
            </a:r>
            <a:r>
              <a:rPr lang="en-US" sz="1020" dirty="0">
                <a:solidFill>
                  <a:srgbClr val="2B91AF"/>
                </a:solidFill>
                <a:latin typeface="Consolas"/>
              </a:rPr>
              <a:t>&gt;d__0'</a:t>
            </a:r>
            <a:r>
              <a:rPr lang="en-US" sz="1020" dirty="0">
                <a:solidFill>
                  <a:srgbClr val="000000"/>
                </a:solidFill>
                <a:latin typeface="Consolas" pitchFamily="49" charset="0"/>
                <a:cs typeface="Consolas" pitchFamily="49" charset="0"/>
              </a:rPr>
              <a:t>::'&lt;&gt;</a:t>
            </a:r>
            <a:r>
              <a:rPr lang="en-US" sz="1020" dirty="0" err="1">
                <a:solidFill>
                  <a:srgbClr val="000000"/>
                </a:solidFill>
                <a:latin typeface="Consolas" pitchFamily="49" charset="0"/>
                <a:cs typeface="Consolas" pitchFamily="49" charset="0"/>
              </a:rPr>
              <a:t>t__builder</a:t>
            </a:r>
            <a:r>
              <a:rPr lang="en-US" sz="1020" dirty="0">
                <a:solidFill>
                  <a:srgbClr val="000000"/>
                </a:solidFill>
                <a:latin typeface="Consolas" pitchFamily="49" charset="0"/>
                <a:cs typeface="Consolas" pitchFamily="49" charset="0"/>
              </a:rPr>
              <a:t>'</a:t>
            </a:r>
          </a:p>
          <a:p>
            <a:r>
              <a:rPr lang="en-US" sz="1020" dirty="0">
                <a:solidFill>
                  <a:srgbClr val="000000"/>
                </a:solidFill>
                <a:latin typeface="Consolas" pitchFamily="49" charset="0"/>
                <a:cs typeface="Consolas" pitchFamily="49" charset="0"/>
              </a:rPr>
              <a:t>  IL_000c:  </a:t>
            </a:r>
            <a:r>
              <a:rPr lang="en-US" sz="1020" dirty="0" err="1">
                <a:solidFill>
                  <a:srgbClr val="0000FF"/>
                </a:solidFill>
                <a:latin typeface="Consolas"/>
              </a:rPr>
              <a:t>ldloca.s</a:t>
            </a:r>
            <a:r>
              <a:rPr lang="en-US" sz="1020" dirty="0">
                <a:solidFill>
                  <a:srgbClr val="0000FF"/>
                </a:solidFill>
                <a:latin typeface="Consolas"/>
              </a:rPr>
              <a:t> </a:t>
            </a:r>
            <a:r>
              <a:rPr lang="en-US" sz="1020" dirty="0">
                <a:solidFill>
                  <a:srgbClr val="000000"/>
                </a:solidFill>
                <a:latin typeface="Consolas" pitchFamily="49" charset="0"/>
                <a:cs typeface="Consolas" pitchFamily="49" charset="0"/>
              </a:rPr>
              <a:t>  V_0</a:t>
            </a:r>
          </a:p>
          <a:p>
            <a:r>
              <a:rPr lang="en-US" sz="1020" dirty="0">
                <a:solidFill>
                  <a:srgbClr val="000000"/>
                </a:solidFill>
                <a:latin typeface="Consolas" pitchFamily="49" charset="0"/>
                <a:cs typeface="Consolas" pitchFamily="49" charset="0"/>
              </a:rPr>
              <a:t>  IL_000e:  </a:t>
            </a:r>
            <a:r>
              <a:rPr lang="en-US" sz="1020" dirty="0">
                <a:solidFill>
                  <a:srgbClr val="0000FF"/>
                </a:solidFill>
                <a:latin typeface="Consolas"/>
              </a:rPr>
              <a:t>call  </a:t>
            </a:r>
            <a:r>
              <a:rPr lang="en-US" sz="1020" dirty="0">
                <a:solidFill>
                  <a:srgbClr val="000000"/>
                </a:solidFill>
                <a:latin typeface="Consolas" pitchFamily="49" charset="0"/>
                <a:cs typeface="Consolas" pitchFamily="49" charset="0"/>
              </a:rPr>
              <a:t>     </a:t>
            </a:r>
            <a:r>
              <a:rPr lang="en-US" sz="1020" dirty="0">
                <a:solidFill>
                  <a:srgbClr val="0000FF"/>
                </a:solidFill>
                <a:latin typeface="Consolas"/>
              </a:rPr>
              <a:t>instance</a:t>
            </a:r>
            <a:r>
              <a:rPr lang="en-US" sz="1020" dirty="0">
                <a:solidFill>
                  <a:srgbClr val="000000"/>
                </a:solidFill>
                <a:latin typeface="Consolas" pitchFamily="49" charset="0"/>
                <a:cs typeface="Consolas" pitchFamily="49" charset="0"/>
              </a:rPr>
              <a:t> </a:t>
            </a:r>
            <a:r>
              <a:rPr lang="en-US" sz="1020" dirty="0">
                <a:solidFill>
                  <a:srgbClr val="0000FF"/>
                </a:solidFill>
                <a:latin typeface="Consolas"/>
              </a:rPr>
              <a:t>void</a:t>
            </a:r>
            <a:r>
              <a:rPr lang="en-US" sz="1020" dirty="0">
                <a:solidFill>
                  <a:srgbClr val="000000"/>
                </a:solidFill>
                <a:latin typeface="Consolas" pitchFamily="49" charset="0"/>
                <a:cs typeface="Consolas" pitchFamily="49" charset="0"/>
              </a:rPr>
              <a:t> </a:t>
            </a:r>
            <a:r>
              <a:rPr lang="en-US" sz="1020" dirty="0">
                <a:solidFill>
                  <a:srgbClr val="2B91AF"/>
                </a:solidFill>
                <a:latin typeface="Consolas"/>
              </a:rPr>
              <a:t>Program/'&lt;</a:t>
            </a:r>
            <a:r>
              <a:rPr lang="en-US" sz="1020" dirty="0" err="1">
                <a:solidFill>
                  <a:srgbClr val="2B91AF"/>
                </a:solidFill>
                <a:latin typeface="Consolas"/>
              </a:rPr>
              <a:t>SimpleBody</a:t>
            </a:r>
            <a:r>
              <a:rPr lang="en-US" sz="1020" dirty="0">
                <a:solidFill>
                  <a:srgbClr val="2B91AF"/>
                </a:solidFill>
                <a:latin typeface="Consolas"/>
              </a:rPr>
              <a:t>&gt;d__0'</a:t>
            </a:r>
            <a:r>
              <a:rPr lang="en-US" sz="1020" dirty="0">
                <a:solidFill>
                  <a:srgbClr val="000000"/>
                </a:solidFill>
                <a:latin typeface="Consolas" pitchFamily="49" charset="0"/>
                <a:cs typeface="Consolas" pitchFamily="49" charset="0"/>
              </a:rPr>
              <a:t>::</a:t>
            </a:r>
            <a:r>
              <a:rPr lang="en-US" sz="1020" dirty="0" err="1">
                <a:solidFill>
                  <a:srgbClr val="000000"/>
                </a:solidFill>
                <a:latin typeface="Consolas" pitchFamily="49" charset="0"/>
                <a:cs typeface="Consolas" pitchFamily="49" charset="0"/>
              </a:rPr>
              <a:t>MoveNext</a:t>
            </a:r>
            <a:r>
              <a:rPr lang="en-US" sz="1020" dirty="0">
                <a:solidFill>
                  <a:srgbClr val="000000"/>
                </a:solidFill>
                <a:latin typeface="Consolas" pitchFamily="49" charset="0"/>
                <a:cs typeface="Consolas" pitchFamily="49" charset="0"/>
              </a:rPr>
              <a:t>()</a:t>
            </a:r>
          </a:p>
          <a:p>
            <a:r>
              <a:rPr lang="en-US" sz="1020" dirty="0">
                <a:solidFill>
                  <a:srgbClr val="000000"/>
                </a:solidFill>
                <a:latin typeface="Consolas" pitchFamily="49" charset="0"/>
                <a:cs typeface="Consolas" pitchFamily="49" charset="0"/>
              </a:rPr>
              <a:t>  IL_0013:  </a:t>
            </a:r>
            <a:r>
              <a:rPr lang="en-US" sz="1020" dirty="0" err="1">
                <a:solidFill>
                  <a:srgbClr val="0000FF"/>
                </a:solidFill>
                <a:latin typeface="Consolas"/>
              </a:rPr>
              <a:t>ldloca.s</a:t>
            </a:r>
            <a:r>
              <a:rPr lang="en-US" sz="1020" dirty="0">
                <a:solidFill>
                  <a:srgbClr val="000000"/>
                </a:solidFill>
                <a:latin typeface="Consolas" pitchFamily="49" charset="0"/>
                <a:cs typeface="Consolas" pitchFamily="49" charset="0"/>
              </a:rPr>
              <a:t>   V_0</a:t>
            </a:r>
          </a:p>
          <a:p>
            <a:r>
              <a:rPr lang="en-US" sz="1020" dirty="0">
                <a:solidFill>
                  <a:srgbClr val="000000"/>
                </a:solidFill>
                <a:latin typeface="Consolas" pitchFamily="49" charset="0"/>
                <a:cs typeface="Consolas" pitchFamily="49" charset="0"/>
              </a:rPr>
              <a:t>  IL_0015:  </a:t>
            </a:r>
            <a:r>
              <a:rPr lang="en-US" sz="1020" dirty="0" err="1">
                <a:solidFill>
                  <a:srgbClr val="0000FF"/>
                </a:solidFill>
                <a:latin typeface="Consolas"/>
              </a:rPr>
              <a:t>ldflda</a:t>
            </a:r>
            <a:r>
              <a:rPr lang="en-US" sz="1020" dirty="0">
                <a:solidFill>
                  <a:srgbClr val="000000"/>
                </a:solidFill>
                <a:latin typeface="Consolas" pitchFamily="49" charset="0"/>
                <a:cs typeface="Consolas" pitchFamily="49" charset="0"/>
              </a:rPr>
              <a:t>     </a:t>
            </a:r>
            <a:r>
              <a:rPr lang="en-US" sz="1020" dirty="0" err="1">
                <a:solidFill>
                  <a:srgbClr val="0000FF"/>
                </a:solidFill>
                <a:latin typeface="Consolas"/>
              </a:rPr>
              <a:t>valuetype</a:t>
            </a:r>
            <a:r>
              <a:rPr lang="en-US" sz="1020" dirty="0">
                <a:solidFill>
                  <a:srgbClr val="000000"/>
                </a:solidFill>
                <a:latin typeface="Consolas" pitchFamily="49" charset="0"/>
                <a:cs typeface="Consolas" pitchFamily="49" charset="0"/>
              </a:rPr>
              <a:t> [</a:t>
            </a:r>
            <a:r>
              <a:rPr lang="en-US" sz="1020" dirty="0" err="1">
                <a:solidFill>
                  <a:srgbClr val="000000"/>
                </a:solidFill>
                <a:latin typeface="Consolas" pitchFamily="49" charset="0"/>
                <a:cs typeface="Consolas" pitchFamily="49" charset="0"/>
              </a:rPr>
              <a:t>mscorlib</a:t>
            </a:r>
            <a:r>
              <a:rPr lang="en-US" sz="1020" dirty="0">
                <a:solidFill>
                  <a:srgbClr val="000000"/>
                </a:solidFill>
                <a:latin typeface="Consolas" pitchFamily="49" charset="0"/>
                <a:cs typeface="Consolas" pitchFamily="49" charset="0"/>
              </a:rPr>
              <a:t>]</a:t>
            </a:r>
            <a:r>
              <a:rPr lang="en-US" sz="1020" dirty="0" err="1">
                <a:solidFill>
                  <a:srgbClr val="000000"/>
                </a:solidFill>
                <a:latin typeface="Consolas" pitchFamily="49" charset="0"/>
                <a:cs typeface="Consolas" pitchFamily="49" charset="0"/>
              </a:rPr>
              <a:t>System.Runtime.CompilerServices.</a:t>
            </a:r>
            <a:r>
              <a:rPr lang="en-US" sz="1020" dirty="0" err="1">
                <a:solidFill>
                  <a:srgbClr val="2B91AF"/>
                </a:solidFill>
                <a:latin typeface="Consolas"/>
              </a:rPr>
              <a:t>AsyncTaskMethodBuilder</a:t>
            </a:r>
            <a:r>
              <a:rPr lang="en-US" sz="1020" dirty="0">
                <a:solidFill>
                  <a:srgbClr val="000000"/>
                </a:solidFill>
                <a:latin typeface="Consolas" pitchFamily="49" charset="0"/>
                <a:cs typeface="Consolas" pitchFamily="49" charset="0"/>
              </a:rPr>
              <a:t> </a:t>
            </a:r>
            <a:r>
              <a:rPr lang="en-US" sz="1020" dirty="0">
                <a:solidFill>
                  <a:srgbClr val="2B91AF"/>
                </a:solidFill>
                <a:latin typeface="Consolas"/>
              </a:rPr>
              <a:t>Program/'&lt;</a:t>
            </a:r>
            <a:r>
              <a:rPr lang="en-US" sz="1020" dirty="0" err="1">
                <a:solidFill>
                  <a:srgbClr val="2B91AF"/>
                </a:solidFill>
                <a:latin typeface="Consolas"/>
              </a:rPr>
              <a:t>SimpleBody</a:t>
            </a:r>
            <a:r>
              <a:rPr lang="en-US" sz="1020" dirty="0">
                <a:solidFill>
                  <a:srgbClr val="2B91AF"/>
                </a:solidFill>
                <a:latin typeface="Consolas"/>
              </a:rPr>
              <a:t>&gt;d__0'</a:t>
            </a:r>
            <a:r>
              <a:rPr lang="en-US" sz="1020" dirty="0">
                <a:solidFill>
                  <a:srgbClr val="000000"/>
                </a:solidFill>
                <a:latin typeface="Consolas" pitchFamily="49" charset="0"/>
                <a:cs typeface="Consolas" pitchFamily="49" charset="0"/>
              </a:rPr>
              <a:t>::'&lt;&gt;</a:t>
            </a:r>
            <a:r>
              <a:rPr lang="en-US" sz="1020" dirty="0" err="1">
                <a:solidFill>
                  <a:srgbClr val="000000"/>
                </a:solidFill>
                <a:latin typeface="Consolas" pitchFamily="49" charset="0"/>
                <a:cs typeface="Consolas" pitchFamily="49" charset="0"/>
              </a:rPr>
              <a:t>t__builder</a:t>
            </a:r>
            <a:r>
              <a:rPr lang="en-US" sz="1020" dirty="0">
                <a:solidFill>
                  <a:srgbClr val="000000"/>
                </a:solidFill>
                <a:latin typeface="Consolas" pitchFamily="49" charset="0"/>
                <a:cs typeface="Consolas" pitchFamily="49" charset="0"/>
              </a:rPr>
              <a:t>'</a:t>
            </a:r>
          </a:p>
          <a:p>
            <a:r>
              <a:rPr lang="en-US" sz="1020" dirty="0">
                <a:solidFill>
                  <a:srgbClr val="000000"/>
                </a:solidFill>
                <a:latin typeface="Consolas" pitchFamily="49" charset="0"/>
                <a:cs typeface="Consolas" pitchFamily="49" charset="0"/>
              </a:rPr>
              <a:t>  IL_001a:  </a:t>
            </a:r>
            <a:r>
              <a:rPr lang="en-US" sz="1020" dirty="0">
                <a:solidFill>
                  <a:srgbClr val="0000FF"/>
                </a:solidFill>
                <a:latin typeface="Consolas"/>
              </a:rPr>
              <a:t>call </a:t>
            </a:r>
            <a:r>
              <a:rPr lang="en-US" sz="1020" dirty="0">
                <a:solidFill>
                  <a:srgbClr val="000000"/>
                </a:solidFill>
                <a:latin typeface="Consolas" pitchFamily="49" charset="0"/>
                <a:cs typeface="Consolas" pitchFamily="49" charset="0"/>
              </a:rPr>
              <a:t>      </a:t>
            </a:r>
            <a:r>
              <a:rPr lang="en-US" sz="1020" dirty="0">
                <a:solidFill>
                  <a:srgbClr val="0000FF"/>
                </a:solidFill>
                <a:latin typeface="Consolas"/>
              </a:rPr>
              <a:t>instance class</a:t>
            </a:r>
            <a:r>
              <a:rPr lang="en-US" sz="1020" dirty="0">
                <a:solidFill>
                  <a:srgbClr val="000000"/>
                </a:solidFill>
                <a:latin typeface="Consolas" pitchFamily="49" charset="0"/>
                <a:cs typeface="Consolas" pitchFamily="49" charset="0"/>
              </a:rPr>
              <a:t> [</a:t>
            </a:r>
            <a:r>
              <a:rPr lang="en-US" sz="1020" dirty="0" err="1">
                <a:solidFill>
                  <a:srgbClr val="000000"/>
                </a:solidFill>
                <a:latin typeface="Consolas" pitchFamily="49" charset="0"/>
                <a:cs typeface="Consolas" pitchFamily="49" charset="0"/>
              </a:rPr>
              <a:t>mscorlib</a:t>
            </a:r>
            <a:r>
              <a:rPr lang="en-US" sz="1020" dirty="0">
                <a:solidFill>
                  <a:srgbClr val="000000"/>
                </a:solidFill>
                <a:latin typeface="Consolas" pitchFamily="49" charset="0"/>
                <a:cs typeface="Consolas" pitchFamily="49" charset="0"/>
              </a:rPr>
              <a:t>]</a:t>
            </a:r>
            <a:r>
              <a:rPr lang="en-US" sz="1020" dirty="0" err="1">
                <a:solidFill>
                  <a:srgbClr val="000000"/>
                </a:solidFill>
                <a:latin typeface="Consolas" pitchFamily="49" charset="0"/>
                <a:cs typeface="Consolas" pitchFamily="49" charset="0"/>
              </a:rPr>
              <a:t>System.Threading.Tasks.</a:t>
            </a:r>
            <a:r>
              <a:rPr lang="en-US" sz="1020" dirty="0" err="1">
                <a:solidFill>
                  <a:srgbClr val="2B91AF"/>
                </a:solidFill>
                <a:latin typeface="Consolas"/>
              </a:rPr>
              <a:t>Task</a:t>
            </a:r>
            <a:r>
              <a:rPr lang="en-US" sz="1020" dirty="0">
                <a:solidFill>
                  <a:srgbClr val="000000"/>
                </a:solidFill>
                <a:latin typeface="Consolas" pitchFamily="49" charset="0"/>
                <a:cs typeface="Consolas" pitchFamily="49" charset="0"/>
              </a:rPr>
              <a:t> [</a:t>
            </a:r>
            <a:r>
              <a:rPr lang="en-US" sz="1020" dirty="0" err="1">
                <a:solidFill>
                  <a:srgbClr val="000000"/>
                </a:solidFill>
                <a:latin typeface="Consolas" pitchFamily="49" charset="0"/>
                <a:cs typeface="Consolas" pitchFamily="49" charset="0"/>
              </a:rPr>
              <a:t>mscorlib</a:t>
            </a:r>
            <a:r>
              <a:rPr lang="en-US" sz="1020" dirty="0">
                <a:solidFill>
                  <a:srgbClr val="000000"/>
                </a:solidFill>
                <a:latin typeface="Consolas" pitchFamily="49" charset="0"/>
                <a:cs typeface="Consolas" pitchFamily="49" charset="0"/>
              </a:rPr>
              <a:t>]</a:t>
            </a:r>
            <a:r>
              <a:rPr lang="en-US" sz="1020" dirty="0" err="1">
                <a:solidFill>
                  <a:srgbClr val="000000"/>
                </a:solidFill>
                <a:latin typeface="Consolas" pitchFamily="49" charset="0"/>
                <a:cs typeface="Consolas" pitchFamily="49" charset="0"/>
              </a:rPr>
              <a:t>System.Runtime.CompilerServices.</a:t>
            </a:r>
            <a:r>
              <a:rPr lang="en-US" sz="1020" dirty="0" err="1">
                <a:solidFill>
                  <a:srgbClr val="2B91AF"/>
                </a:solidFill>
                <a:latin typeface="Consolas"/>
              </a:rPr>
              <a:t>AsyncTaskMethodBuilder</a:t>
            </a:r>
            <a:r>
              <a:rPr lang="en-US" sz="1020" dirty="0">
                <a:solidFill>
                  <a:srgbClr val="000000"/>
                </a:solidFill>
                <a:latin typeface="Consolas" pitchFamily="49" charset="0"/>
                <a:cs typeface="Consolas" pitchFamily="49" charset="0"/>
              </a:rPr>
              <a:t>::</a:t>
            </a:r>
            <a:r>
              <a:rPr lang="en-US" sz="1020" dirty="0" err="1">
                <a:solidFill>
                  <a:srgbClr val="000000"/>
                </a:solidFill>
                <a:latin typeface="Consolas" pitchFamily="49" charset="0"/>
                <a:cs typeface="Consolas" pitchFamily="49" charset="0"/>
              </a:rPr>
              <a:t>get_Task</a:t>
            </a:r>
            <a:r>
              <a:rPr lang="en-US" sz="1020" dirty="0">
                <a:solidFill>
                  <a:srgbClr val="000000"/>
                </a:solidFill>
                <a:latin typeface="Consolas" pitchFamily="49" charset="0"/>
                <a:cs typeface="Consolas" pitchFamily="49" charset="0"/>
              </a:rPr>
              <a:t>()</a:t>
            </a:r>
          </a:p>
          <a:p>
            <a:r>
              <a:rPr lang="en-US" sz="1020" dirty="0">
                <a:solidFill>
                  <a:srgbClr val="000000"/>
                </a:solidFill>
                <a:latin typeface="Consolas" pitchFamily="49" charset="0"/>
                <a:cs typeface="Consolas" pitchFamily="49" charset="0"/>
              </a:rPr>
              <a:t>  IL_001f:  </a:t>
            </a:r>
            <a:r>
              <a:rPr lang="en-US" sz="1020" dirty="0">
                <a:solidFill>
                  <a:srgbClr val="0000FF"/>
                </a:solidFill>
                <a:latin typeface="Consolas"/>
              </a:rPr>
              <a:t>ret</a:t>
            </a:r>
          </a:p>
          <a:p>
            <a:r>
              <a:rPr lang="en-US" sz="1020" dirty="0">
                <a:solidFill>
                  <a:srgbClr val="000000"/>
                </a:solidFill>
                <a:latin typeface="Consolas" pitchFamily="49" charset="0"/>
                <a:cs typeface="Consolas" pitchFamily="49" charset="0"/>
              </a:rPr>
              <a:t>}</a:t>
            </a:r>
          </a:p>
        </p:txBody>
      </p:sp>
      <p:sp>
        <p:nvSpPr>
          <p:cNvPr id="9" name="Rectangle 8"/>
          <p:cNvSpPr/>
          <p:nvPr/>
        </p:nvSpPr>
        <p:spPr bwMode="auto">
          <a:xfrm>
            <a:off x="5683255" y="4621520"/>
            <a:ext cx="839085" cy="354389"/>
          </a:xfrm>
          <a:prstGeom prst="rect">
            <a:avLst/>
          </a:prstGeom>
          <a:solidFill>
            <a:srgbClr val="FFFF00">
              <a:alpha val="14000"/>
            </a:srgbClr>
          </a:solidFill>
          <a:ln w="57150">
            <a:solidFill>
              <a:srgbClr val="FFFF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9" rIns="93256" bIns="46629" numCol="1" rtlCol="0" anchor="ctr" anchorCtr="0" compatLnSpc="1">
            <a:prstTxWarp prst="textNoShape">
              <a:avLst/>
            </a:prstTxWarp>
          </a:bodyPr>
          <a:lstStyle/>
          <a:p>
            <a:pPr algn="ctr" defTabSz="932312"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6" name="TextBox 5"/>
          <p:cNvSpPr txBox="1"/>
          <p:nvPr/>
        </p:nvSpPr>
        <p:spPr>
          <a:xfrm>
            <a:off x="3629940" y="363714"/>
            <a:ext cx="8617644" cy="6500247"/>
          </a:xfrm>
          <a:prstGeom prst="rect">
            <a:avLst/>
          </a:prstGeom>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wrap="square" rtlCol="0">
            <a:noAutofit/>
          </a:bodyPr>
          <a:lstStyle/>
          <a:p>
            <a:r>
              <a:rPr lang="en-US" sz="1020" dirty="0">
                <a:solidFill>
                  <a:srgbClr val="0000FF"/>
                </a:solidFill>
                <a:latin typeface="Consolas"/>
              </a:rPr>
              <a:t>.method public </a:t>
            </a:r>
            <a:r>
              <a:rPr lang="en-US" sz="1020" dirty="0" err="1">
                <a:solidFill>
                  <a:srgbClr val="0000FF"/>
                </a:solidFill>
                <a:latin typeface="Consolas"/>
              </a:rPr>
              <a:t>hidebysig</a:t>
            </a:r>
            <a:r>
              <a:rPr lang="en-US" sz="1020" dirty="0">
                <a:solidFill>
                  <a:srgbClr val="0000FF"/>
                </a:solidFill>
                <a:latin typeface="Consolas"/>
              </a:rPr>
              <a:t> instance void</a:t>
            </a:r>
            <a:r>
              <a:rPr lang="en-US" sz="1020" dirty="0">
                <a:solidFill>
                  <a:srgbClr val="000000"/>
                </a:solidFill>
                <a:latin typeface="Consolas" pitchFamily="49" charset="0"/>
                <a:cs typeface="Consolas" pitchFamily="49" charset="0"/>
              </a:rPr>
              <a:t> </a:t>
            </a:r>
            <a:r>
              <a:rPr lang="en-US" sz="1020" dirty="0" err="1">
                <a:solidFill>
                  <a:srgbClr val="000000"/>
                </a:solidFill>
                <a:latin typeface="Consolas" pitchFamily="49" charset="0"/>
                <a:cs typeface="Consolas" pitchFamily="49" charset="0"/>
              </a:rPr>
              <a:t>MoveNext</a:t>
            </a:r>
            <a:r>
              <a:rPr lang="en-US" sz="1020" dirty="0">
                <a:solidFill>
                  <a:srgbClr val="000000"/>
                </a:solidFill>
                <a:latin typeface="Consolas" pitchFamily="49" charset="0"/>
                <a:cs typeface="Consolas" pitchFamily="49" charset="0"/>
              </a:rPr>
              <a:t>() </a:t>
            </a:r>
            <a:r>
              <a:rPr lang="en-US" sz="1020" dirty="0" err="1">
                <a:solidFill>
                  <a:srgbClr val="0000FF"/>
                </a:solidFill>
                <a:latin typeface="Consolas"/>
              </a:rPr>
              <a:t>cil</a:t>
            </a:r>
            <a:r>
              <a:rPr lang="en-US" sz="1020" dirty="0">
                <a:solidFill>
                  <a:srgbClr val="0000FF"/>
                </a:solidFill>
                <a:latin typeface="Consolas"/>
              </a:rPr>
              <a:t> managed</a:t>
            </a:r>
          </a:p>
          <a:p>
            <a:r>
              <a:rPr lang="en-US" sz="1020" dirty="0">
                <a:solidFill>
                  <a:srgbClr val="000000"/>
                </a:solidFill>
                <a:latin typeface="Consolas" pitchFamily="49" charset="0"/>
                <a:cs typeface="Consolas" pitchFamily="49" charset="0"/>
              </a:rPr>
              <a:t>{</a:t>
            </a:r>
          </a:p>
          <a:p>
            <a:r>
              <a:rPr lang="en-US" sz="1020" dirty="0">
                <a:solidFill>
                  <a:srgbClr val="000000"/>
                </a:solidFill>
                <a:latin typeface="Consolas" pitchFamily="49" charset="0"/>
                <a:cs typeface="Consolas" pitchFamily="49" charset="0"/>
              </a:rPr>
              <a:t>  </a:t>
            </a:r>
            <a:r>
              <a:rPr lang="en-US" sz="1020" dirty="0">
                <a:solidFill>
                  <a:srgbClr val="008000"/>
                </a:solidFill>
                <a:latin typeface="Consolas"/>
              </a:rPr>
              <a:t>// Code size       66 (0x42)</a:t>
            </a:r>
          </a:p>
          <a:p>
            <a:r>
              <a:rPr lang="en-US" sz="1020" dirty="0">
                <a:solidFill>
                  <a:srgbClr val="000000"/>
                </a:solidFill>
                <a:latin typeface="Consolas" pitchFamily="49" charset="0"/>
                <a:cs typeface="Consolas" pitchFamily="49" charset="0"/>
              </a:rPr>
              <a:t>  </a:t>
            </a:r>
            <a:r>
              <a:rPr lang="en-US" sz="1020" dirty="0">
                <a:solidFill>
                  <a:srgbClr val="0000FF"/>
                </a:solidFill>
                <a:latin typeface="Consolas"/>
              </a:rPr>
              <a:t>.</a:t>
            </a:r>
            <a:r>
              <a:rPr lang="en-US" sz="1020" dirty="0" err="1">
                <a:solidFill>
                  <a:srgbClr val="0000FF"/>
                </a:solidFill>
                <a:latin typeface="Consolas"/>
              </a:rPr>
              <a:t>maxstack</a:t>
            </a:r>
            <a:r>
              <a:rPr lang="en-US" sz="1020" dirty="0">
                <a:solidFill>
                  <a:srgbClr val="000000"/>
                </a:solidFill>
                <a:latin typeface="Consolas" pitchFamily="49" charset="0"/>
                <a:cs typeface="Consolas" pitchFamily="49" charset="0"/>
              </a:rPr>
              <a:t>  2</a:t>
            </a:r>
          </a:p>
          <a:p>
            <a:r>
              <a:rPr lang="en-US" sz="1020" dirty="0">
                <a:solidFill>
                  <a:srgbClr val="000000"/>
                </a:solidFill>
                <a:latin typeface="Consolas" pitchFamily="49" charset="0"/>
                <a:cs typeface="Consolas" pitchFamily="49" charset="0"/>
              </a:rPr>
              <a:t>  </a:t>
            </a:r>
            <a:r>
              <a:rPr lang="en-US" sz="1020" dirty="0">
                <a:solidFill>
                  <a:srgbClr val="0000FF"/>
                </a:solidFill>
                <a:latin typeface="Consolas"/>
              </a:rPr>
              <a:t>.locals </a:t>
            </a:r>
            <a:r>
              <a:rPr lang="en-US" sz="1020" dirty="0" err="1">
                <a:solidFill>
                  <a:srgbClr val="0000FF"/>
                </a:solidFill>
                <a:latin typeface="Consolas"/>
              </a:rPr>
              <a:t>init</a:t>
            </a:r>
            <a:r>
              <a:rPr lang="en-US" sz="1020" dirty="0">
                <a:solidFill>
                  <a:srgbClr val="0000FF"/>
                </a:solidFill>
                <a:latin typeface="Consolas"/>
              </a:rPr>
              <a:t> </a:t>
            </a:r>
            <a:r>
              <a:rPr lang="en-US" sz="1020" dirty="0">
                <a:solidFill>
                  <a:srgbClr val="000000"/>
                </a:solidFill>
                <a:latin typeface="Consolas" pitchFamily="49" charset="0"/>
                <a:cs typeface="Consolas" pitchFamily="49" charset="0"/>
              </a:rPr>
              <a:t>([0] </a:t>
            </a:r>
            <a:r>
              <a:rPr lang="en-US" sz="1020" dirty="0" err="1">
                <a:solidFill>
                  <a:srgbClr val="0000FF"/>
                </a:solidFill>
                <a:latin typeface="Consolas"/>
              </a:rPr>
              <a:t>bool</a:t>
            </a:r>
            <a:r>
              <a:rPr lang="en-US" sz="1020" dirty="0">
                <a:solidFill>
                  <a:srgbClr val="000000"/>
                </a:solidFill>
                <a:latin typeface="Consolas" pitchFamily="49" charset="0"/>
                <a:cs typeface="Consolas" pitchFamily="49" charset="0"/>
              </a:rPr>
              <a:t> '&lt;&gt;t__</a:t>
            </a:r>
            <a:r>
              <a:rPr lang="en-US" sz="1020" dirty="0" err="1">
                <a:solidFill>
                  <a:srgbClr val="000000"/>
                </a:solidFill>
                <a:latin typeface="Consolas" pitchFamily="49" charset="0"/>
                <a:cs typeface="Consolas" pitchFamily="49" charset="0"/>
              </a:rPr>
              <a:t>doFinallyBodies</a:t>
            </a:r>
            <a:r>
              <a:rPr lang="en-US" sz="1020" dirty="0">
                <a:solidFill>
                  <a:srgbClr val="000000"/>
                </a:solidFill>
                <a:latin typeface="Consolas" pitchFamily="49" charset="0"/>
                <a:cs typeface="Consolas" pitchFamily="49" charset="0"/>
              </a:rPr>
              <a:t>', [1] class [</a:t>
            </a:r>
            <a:r>
              <a:rPr lang="en-US" sz="1020" dirty="0" err="1">
                <a:solidFill>
                  <a:srgbClr val="000000"/>
                </a:solidFill>
                <a:latin typeface="Consolas" pitchFamily="49" charset="0"/>
                <a:cs typeface="Consolas" pitchFamily="49" charset="0"/>
              </a:rPr>
              <a:t>mscorlib</a:t>
            </a:r>
            <a:r>
              <a:rPr lang="en-US" sz="1020" dirty="0">
                <a:solidFill>
                  <a:srgbClr val="000000"/>
                </a:solidFill>
                <a:latin typeface="Consolas" pitchFamily="49" charset="0"/>
                <a:cs typeface="Consolas" pitchFamily="49" charset="0"/>
              </a:rPr>
              <a:t>]</a:t>
            </a:r>
            <a:r>
              <a:rPr lang="en-US" sz="1020" dirty="0" err="1">
                <a:solidFill>
                  <a:srgbClr val="000000"/>
                </a:solidFill>
                <a:latin typeface="Consolas" pitchFamily="49" charset="0"/>
                <a:cs typeface="Consolas" pitchFamily="49" charset="0"/>
              </a:rPr>
              <a:t>System.</a:t>
            </a:r>
            <a:r>
              <a:rPr lang="en-US" sz="1020" dirty="0" err="1">
                <a:solidFill>
                  <a:srgbClr val="2B91AF"/>
                </a:solidFill>
                <a:latin typeface="Consolas"/>
              </a:rPr>
              <a:t>Exception</a:t>
            </a:r>
            <a:r>
              <a:rPr lang="en-US" sz="1020" dirty="0">
                <a:solidFill>
                  <a:srgbClr val="000000"/>
                </a:solidFill>
                <a:latin typeface="Consolas" pitchFamily="49" charset="0"/>
                <a:cs typeface="Consolas" pitchFamily="49" charset="0"/>
              </a:rPr>
              <a:t> '&lt;&gt;</a:t>
            </a:r>
            <a:r>
              <a:rPr lang="en-US" sz="1020" dirty="0" err="1">
                <a:solidFill>
                  <a:srgbClr val="000000"/>
                </a:solidFill>
                <a:latin typeface="Consolas" pitchFamily="49" charset="0"/>
                <a:cs typeface="Consolas" pitchFamily="49" charset="0"/>
              </a:rPr>
              <a:t>t__ex</a:t>
            </a:r>
            <a:r>
              <a:rPr lang="en-US" sz="1020" dirty="0">
                <a:solidFill>
                  <a:srgbClr val="000000"/>
                </a:solidFill>
                <a:latin typeface="Consolas" pitchFamily="49" charset="0"/>
                <a:cs typeface="Consolas" pitchFamily="49" charset="0"/>
              </a:rPr>
              <a:t>')</a:t>
            </a:r>
          </a:p>
          <a:p>
            <a:r>
              <a:rPr lang="en-US" sz="1020" dirty="0">
                <a:solidFill>
                  <a:srgbClr val="000000"/>
                </a:solidFill>
                <a:latin typeface="Consolas" pitchFamily="49" charset="0"/>
                <a:cs typeface="Consolas" pitchFamily="49" charset="0"/>
              </a:rPr>
              <a:t>  </a:t>
            </a:r>
            <a:r>
              <a:rPr lang="en-US" sz="1020" dirty="0">
                <a:solidFill>
                  <a:srgbClr val="0000FF"/>
                </a:solidFill>
                <a:latin typeface="Consolas"/>
              </a:rPr>
              <a:t>.try</a:t>
            </a:r>
          </a:p>
          <a:p>
            <a:r>
              <a:rPr lang="en-US" sz="1020" dirty="0">
                <a:solidFill>
                  <a:srgbClr val="000000"/>
                </a:solidFill>
                <a:latin typeface="Consolas" pitchFamily="49" charset="0"/>
                <a:cs typeface="Consolas" pitchFamily="49" charset="0"/>
              </a:rPr>
              <a:t>  {</a:t>
            </a:r>
          </a:p>
          <a:p>
            <a:r>
              <a:rPr lang="en-US" sz="1020" dirty="0">
                <a:solidFill>
                  <a:srgbClr val="000000"/>
                </a:solidFill>
                <a:latin typeface="Consolas" pitchFamily="49" charset="0"/>
                <a:cs typeface="Consolas" pitchFamily="49" charset="0"/>
              </a:rPr>
              <a:t>    IL_0000:  </a:t>
            </a:r>
            <a:r>
              <a:rPr lang="en-US" sz="1020" dirty="0">
                <a:solidFill>
                  <a:srgbClr val="0000FF"/>
                </a:solidFill>
                <a:latin typeface="Consolas"/>
              </a:rPr>
              <a:t>ldc.i4.1</a:t>
            </a:r>
          </a:p>
          <a:p>
            <a:r>
              <a:rPr lang="en-US" sz="1020" dirty="0">
                <a:solidFill>
                  <a:srgbClr val="000000"/>
                </a:solidFill>
                <a:latin typeface="Consolas" pitchFamily="49" charset="0"/>
                <a:cs typeface="Consolas" pitchFamily="49" charset="0"/>
              </a:rPr>
              <a:t>    IL_0001:  </a:t>
            </a:r>
            <a:r>
              <a:rPr lang="en-US" sz="1020" dirty="0">
                <a:solidFill>
                  <a:srgbClr val="0000FF"/>
                </a:solidFill>
                <a:latin typeface="Consolas"/>
              </a:rPr>
              <a:t>stloc.0</a:t>
            </a:r>
          </a:p>
          <a:p>
            <a:r>
              <a:rPr lang="en-US" sz="1020" dirty="0">
                <a:solidFill>
                  <a:srgbClr val="000000"/>
                </a:solidFill>
                <a:latin typeface="Consolas" pitchFamily="49" charset="0"/>
                <a:cs typeface="Consolas" pitchFamily="49" charset="0"/>
              </a:rPr>
              <a:t>    IL_0002:  </a:t>
            </a:r>
            <a:r>
              <a:rPr lang="en-US" sz="1020" dirty="0">
                <a:solidFill>
                  <a:srgbClr val="0000FF"/>
                </a:solidFill>
                <a:latin typeface="Consolas"/>
              </a:rPr>
              <a:t>ldarg.0</a:t>
            </a:r>
          </a:p>
          <a:p>
            <a:r>
              <a:rPr lang="en-US" sz="1020" dirty="0">
                <a:solidFill>
                  <a:srgbClr val="000000"/>
                </a:solidFill>
                <a:latin typeface="Consolas" pitchFamily="49" charset="0"/>
                <a:cs typeface="Consolas" pitchFamily="49" charset="0"/>
              </a:rPr>
              <a:t>    IL_0003:  </a:t>
            </a:r>
            <a:r>
              <a:rPr lang="en-US" sz="1020" dirty="0" err="1">
                <a:solidFill>
                  <a:srgbClr val="0000FF"/>
                </a:solidFill>
                <a:latin typeface="Consolas"/>
              </a:rPr>
              <a:t>ldfld</a:t>
            </a:r>
            <a:r>
              <a:rPr lang="en-US" sz="1020" dirty="0">
                <a:solidFill>
                  <a:srgbClr val="000000"/>
                </a:solidFill>
                <a:latin typeface="Consolas" pitchFamily="49" charset="0"/>
                <a:cs typeface="Consolas" pitchFamily="49" charset="0"/>
              </a:rPr>
              <a:t>      </a:t>
            </a:r>
            <a:r>
              <a:rPr lang="en-US" sz="1020" dirty="0">
                <a:solidFill>
                  <a:srgbClr val="0000FF"/>
                </a:solidFill>
                <a:latin typeface="Consolas"/>
              </a:rPr>
              <a:t>int32</a:t>
            </a:r>
            <a:r>
              <a:rPr lang="en-US" sz="1020" dirty="0">
                <a:solidFill>
                  <a:srgbClr val="000000"/>
                </a:solidFill>
                <a:latin typeface="Consolas" pitchFamily="49" charset="0"/>
                <a:cs typeface="Consolas" pitchFamily="49" charset="0"/>
              </a:rPr>
              <a:t> </a:t>
            </a:r>
            <a:r>
              <a:rPr lang="en-US" sz="1020" dirty="0">
                <a:solidFill>
                  <a:srgbClr val="2B91AF"/>
                </a:solidFill>
                <a:latin typeface="Consolas"/>
              </a:rPr>
              <a:t>Program/'&lt;</a:t>
            </a:r>
            <a:r>
              <a:rPr lang="en-US" sz="1020" dirty="0" err="1">
                <a:solidFill>
                  <a:srgbClr val="2B91AF"/>
                </a:solidFill>
                <a:latin typeface="Consolas"/>
              </a:rPr>
              <a:t>SimpleBody</a:t>
            </a:r>
            <a:r>
              <a:rPr lang="en-US" sz="1020" dirty="0">
                <a:solidFill>
                  <a:srgbClr val="2B91AF"/>
                </a:solidFill>
                <a:latin typeface="Consolas"/>
              </a:rPr>
              <a:t>&gt;d__0'</a:t>
            </a:r>
            <a:r>
              <a:rPr lang="en-US" sz="1020" dirty="0">
                <a:solidFill>
                  <a:srgbClr val="000000"/>
                </a:solidFill>
                <a:latin typeface="Consolas" pitchFamily="49" charset="0"/>
                <a:cs typeface="Consolas" pitchFamily="49" charset="0"/>
              </a:rPr>
              <a:t>::'&lt;&gt;1__state'</a:t>
            </a:r>
          </a:p>
          <a:p>
            <a:r>
              <a:rPr lang="en-US" sz="1020" dirty="0">
                <a:solidFill>
                  <a:srgbClr val="000000"/>
                </a:solidFill>
                <a:latin typeface="Consolas" pitchFamily="49" charset="0"/>
                <a:cs typeface="Consolas" pitchFamily="49" charset="0"/>
              </a:rPr>
              <a:t>    IL_0008:  </a:t>
            </a:r>
            <a:r>
              <a:rPr lang="en-US" sz="1020" dirty="0">
                <a:solidFill>
                  <a:srgbClr val="0000FF"/>
                </a:solidFill>
                <a:latin typeface="Consolas"/>
              </a:rPr>
              <a:t>ldc.i4.m1</a:t>
            </a:r>
          </a:p>
          <a:p>
            <a:r>
              <a:rPr lang="en-US" sz="1020" dirty="0">
                <a:solidFill>
                  <a:srgbClr val="000000"/>
                </a:solidFill>
                <a:latin typeface="Consolas" pitchFamily="49" charset="0"/>
                <a:cs typeface="Consolas" pitchFamily="49" charset="0"/>
              </a:rPr>
              <a:t>    IL_0009:  </a:t>
            </a:r>
            <a:r>
              <a:rPr lang="en-US" sz="1020" dirty="0" err="1">
                <a:solidFill>
                  <a:srgbClr val="0000FF"/>
                </a:solidFill>
                <a:latin typeface="Consolas"/>
              </a:rPr>
              <a:t>bne.un.s</a:t>
            </a:r>
            <a:r>
              <a:rPr lang="en-US" sz="1020" dirty="0">
                <a:solidFill>
                  <a:srgbClr val="000000"/>
                </a:solidFill>
                <a:latin typeface="Consolas" pitchFamily="49" charset="0"/>
                <a:cs typeface="Consolas" pitchFamily="49" charset="0"/>
              </a:rPr>
              <a:t>   IL_000d</a:t>
            </a:r>
          </a:p>
          <a:p>
            <a:r>
              <a:rPr lang="en-US" sz="1020" dirty="0">
                <a:solidFill>
                  <a:srgbClr val="000000"/>
                </a:solidFill>
                <a:latin typeface="Consolas" pitchFamily="49" charset="0"/>
                <a:cs typeface="Consolas" pitchFamily="49" charset="0"/>
              </a:rPr>
              <a:t>    IL_000b:  </a:t>
            </a:r>
            <a:r>
              <a:rPr lang="en-US" sz="1020" dirty="0" err="1">
                <a:solidFill>
                  <a:srgbClr val="0000FF"/>
                </a:solidFill>
                <a:latin typeface="Consolas"/>
              </a:rPr>
              <a:t>leave.s</a:t>
            </a:r>
            <a:r>
              <a:rPr lang="en-US" sz="1020" dirty="0">
                <a:solidFill>
                  <a:srgbClr val="000000"/>
                </a:solidFill>
                <a:latin typeface="Consolas" pitchFamily="49" charset="0"/>
                <a:cs typeface="Consolas" pitchFamily="49" charset="0"/>
              </a:rPr>
              <a:t>    IL_0041</a:t>
            </a:r>
          </a:p>
          <a:p>
            <a:r>
              <a:rPr lang="en-US" sz="1020" dirty="0">
                <a:solidFill>
                  <a:srgbClr val="000000"/>
                </a:solidFill>
                <a:latin typeface="Consolas" pitchFamily="49" charset="0"/>
                <a:cs typeface="Consolas" pitchFamily="49" charset="0"/>
              </a:rPr>
              <a:t>    IL_000d:  </a:t>
            </a:r>
            <a:r>
              <a:rPr lang="en-US" sz="1020" dirty="0" err="1">
                <a:solidFill>
                  <a:srgbClr val="0000FF"/>
                </a:solidFill>
                <a:latin typeface="Consolas"/>
              </a:rPr>
              <a:t>ldstr</a:t>
            </a:r>
            <a:r>
              <a:rPr lang="en-US" sz="1020" dirty="0">
                <a:solidFill>
                  <a:srgbClr val="000000"/>
                </a:solidFill>
                <a:latin typeface="Consolas" pitchFamily="49" charset="0"/>
                <a:cs typeface="Consolas" pitchFamily="49" charset="0"/>
              </a:rPr>
              <a:t>      </a:t>
            </a:r>
            <a:r>
              <a:rPr lang="en-US" sz="1020" dirty="0">
                <a:solidFill>
                  <a:srgbClr val="A31515"/>
                </a:solidFill>
                <a:latin typeface="Consolas"/>
              </a:rPr>
              <a:t>"Hello, </a:t>
            </a:r>
            <a:r>
              <a:rPr lang="en-US" sz="1020" dirty="0" err="1">
                <a:solidFill>
                  <a:srgbClr val="A31515"/>
                </a:solidFill>
                <a:latin typeface="Consolas"/>
              </a:rPr>
              <a:t>Async</a:t>
            </a:r>
            <a:r>
              <a:rPr lang="en-US" sz="1020" dirty="0">
                <a:solidFill>
                  <a:srgbClr val="A31515"/>
                </a:solidFill>
                <a:latin typeface="Consolas"/>
              </a:rPr>
              <a:t> World!"</a:t>
            </a:r>
          </a:p>
          <a:p>
            <a:r>
              <a:rPr lang="en-US" sz="1020" dirty="0">
                <a:solidFill>
                  <a:srgbClr val="000000"/>
                </a:solidFill>
                <a:latin typeface="Consolas" pitchFamily="49" charset="0"/>
                <a:cs typeface="Consolas" pitchFamily="49" charset="0"/>
              </a:rPr>
              <a:t>    IL_0012:  </a:t>
            </a:r>
            <a:r>
              <a:rPr lang="en-US" sz="1020" dirty="0">
                <a:solidFill>
                  <a:srgbClr val="0000FF"/>
                </a:solidFill>
                <a:latin typeface="Consolas"/>
              </a:rPr>
              <a:t>call</a:t>
            </a:r>
            <a:r>
              <a:rPr lang="en-US" sz="1020" dirty="0">
                <a:solidFill>
                  <a:srgbClr val="000000"/>
                </a:solidFill>
                <a:latin typeface="Consolas" pitchFamily="49" charset="0"/>
                <a:cs typeface="Consolas" pitchFamily="49" charset="0"/>
              </a:rPr>
              <a:t>       </a:t>
            </a:r>
            <a:r>
              <a:rPr lang="en-US" sz="1020" dirty="0">
                <a:solidFill>
                  <a:srgbClr val="0000FF"/>
                </a:solidFill>
                <a:latin typeface="Consolas"/>
              </a:rPr>
              <a:t>void</a:t>
            </a:r>
            <a:r>
              <a:rPr lang="en-US" sz="1020" dirty="0">
                <a:solidFill>
                  <a:srgbClr val="000000"/>
                </a:solidFill>
                <a:latin typeface="Consolas" pitchFamily="49" charset="0"/>
                <a:cs typeface="Consolas" pitchFamily="49" charset="0"/>
              </a:rPr>
              <a:t> [</a:t>
            </a:r>
            <a:r>
              <a:rPr lang="en-US" sz="1020" dirty="0" err="1">
                <a:solidFill>
                  <a:srgbClr val="000000"/>
                </a:solidFill>
                <a:latin typeface="Consolas" pitchFamily="49" charset="0"/>
                <a:cs typeface="Consolas" pitchFamily="49" charset="0"/>
              </a:rPr>
              <a:t>mscorlib</a:t>
            </a:r>
            <a:r>
              <a:rPr lang="en-US" sz="1020" dirty="0">
                <a:solidFill>
                  <a:srgbClr val="000000"/>
                </a:solidFill>
                <a:latin typeface="Consolas" pitchFamily="49" charset="0"/>
                <a:cs typeface="Consolas" pitchFamily="49" charset="0"/>
              </a:rPr>
              <a:t>]</a:t>
            </a:r>
            <a:r>
              <a:rPr lang="en-US" sz="1020" dirty="0" err="1">
                <a:solidFill>
                  <a:srgbClr val="000000"/>
                </a:solidFill>
                <a:latin typeface="Consolas" pitchFamily="49" charset="0"/>
                <a:cs typeface="Consolas" pitchFamily="49" charset="0"/>
              </a:rPr>
              <a:t>System.</a:t>
            </a:r>
            <a:r>
              <a:rPr lang="en-US" sz="1020" dirty="0" err="1">
                <a:solidFill>
                  <a:srgbClr val="2B91AF"/>
                </a:solidFill>
                <a:latin typeface="Consolas"/>
              </a:rPr>
              <a:t>Console</a:t>
            </a:r>
            <a:r>
              <a:rPr lang="en-US" sz="1020" dirty="0">
                <a:solidFill>
                  <a:srgbClr val="000000"/>
                </a:solidFill>
                <a:latin typeface="Consolas" pitchFamily="49" charset="0"/>
                <a:cs typeface="Consolas" pitchFamily="49" charset="0"/>
              </a:rPr>
              <a:t>::</a:t>
            </a:r>
            <a:r>
              <a:rPr lang="en-US" sz="1020" dirty="0" err="1">
                <a:solidFill>
                  <a:srgbClr val="000000"/>
                </a:solidFill>
                <a:latin typeface="Consolas" pitchFamily="49" charset="0"/>
                <a:cs typeface="Consolas" pitchFamily="49" charset="0"/>
              </a:rPr>
              <a:t>WriteLine</a:t>
            </a:r>
            <a:r>
              <a:rPr lang="en-US" sz="1020" dirty="0">
                <a:solidFill>
                  <a:srgbClr val="000000"/>
                </a:solidFill>
                <a:latin typeface="Consolas" pitchFamily="49" charset="0"/>
                <a:cs typeface="Consolas" pitchFamily="49" charset="0"/>
              </a:rPr>
              <a:t>(</a:t>
            </a:r>
            <a:r>
              <a:rPr lang="en-US" sz="1020" dirty="0">
                <a:solidFill>
                  <a:srgbClr val="0000FF"/>
                </a:solidFill>
                <a:latin typeface="Consolas"/>
              </a:rPr>
              <a:t>string</a:t>
            </a:r>
            <a:r>
              <a:rPr lang="en-US" sz="1020" dirty="0">
                <a:solidFill>
                  <a:srgbClr val="000000"/>
                </a:solidFill>
                <a:latin typeface="Consolas" pitchFamily="49" charset="0"/>
                <a:cs typeface="Consolas" pitchFamily="49" charset="0"/>
              </a:rPr>
              <a:t>)</a:t>
            </a:r>
          </a:p>
          <a:p>
            <a:r>
              <a:rPr lang="en-US" sz="1020" dirty="0">
                <a:solidFill>
                  <a:srgbClr val="000000"/>
                </a:solidFill>
                <a:latin typeface="Consolas" pitchFamily="49" charset="0"/>
                <a:cs typeface="Consolas" pitchFamily="49" charset="0"/>
              </a:rPr>
              <a:t>    IL_0017:  </a:t>
            </a:r>
            <a:r>
              <a:rPr lang="en-US" sz="1020" dirty="0" err="1">
                <a:solidFill>
                  <a:srgbClr val="0000FF"/>
                </a:solidFill>
                <a:latin typeface="Consolas"/>
              </a:rPr>
              <a:t>leave.s</a:t>
            </a:r>
            <a:r>
              <a:rPr lang="en-US" sz="1020" dirty="0">
                <a:solidFill>
                  <a:srgbClr val="000000"/>
                </a:solidFill>
                <a:latin typeface="Consolas" pitchFamily="49" charset="0"/>
                <a:cs typeface="Consolas" pitchFamily="49" charset="0"/>
              </a:rPr>
              <a:t>    IL_002f</a:t>
            </a:r>
          </a:p>
          <a:p>
            <a:r>
              <a:rPr lang="en-US" sz="1020" dirty="0">
                <a:solidFill>
                  <a:srgbClr val="000000"/>
                </a:solidFill>
                <a:latin typeface="Consolas" pitchFamily="49" charset="0"/>
                <a:cs typeface="Consolas" pitchFamily="49" charset="0"/>
              </a:rPr>
              <a:t>  }</a:t>
            </a:r>
          </a:p>
          <a:p>
            <a:r>
              <a:rPr lang="en-US" sz="1020" dirty="0">
                <a:solidFill>
                  <a:srgbClr val="000000"/>
                </a:solidFill>
                <a:latin typeface="Consolas" pitchFamily="49" charset="0"/>
                <a:cs typeface="Consolas" pitchFamily="49" charset="0"/>
              </a:rPr>
              <a:t>  </a:t>
            </a:r>
            <a:r>
              <a:rPr lang="en-US" sz="1020" dirty="0">
                <a:solidFill>
                  <a:srgbClr val="0000FF"/>
                </a:solidFill>
                <a:latin typeface="Consolas"/>
              </a:rPr>
              <a:t>catch</a:t>
            </a:r>
            <a:r>
              <a:rPr lang="en-US" sz="1020" dirty="0">
                <a:solidFill>
                  <a:srgbClr val="000000"/>
                </a:solidFill>
                <a:latin typeface="Consolas" pitchFamily="49" charset="0"/>
                <a:cs typeface="Consolas" pitchFamily="49" charset="0"/>
              </a:rPr>
              <a:t> [</a:t>
            </a:r>
            <a:r>
              <a:rPr lang="en-US" sz="1020" dirty="0" err="1">
                <a:solidFill>
                  <a:srgbClr val="000000"/>
                </a:solidFill>
                <a:latin typeface="Consolas" pitchFamily="49" charset="0"/>
                <a:cs typeface="Consolas" pitchFamily="49" charset="0"/>
              </a:rPr>
              <a:t>mscorlib</a:t>
            </a:r>
            <a:r>
              <a:rPr lang="en-US" sz="1020" dirty="0">
                <a:solidFill>
                  <a:srgbClr val="000000"/>
                </a:solidFill>
                <a:latin typeface="Consolas" pitchFamily="49" charset="0"/>
                <a:cs typeface="Consolas" pitchFamily="49" charset="0"/>
              </a:rPr>
              <a:t>]</a:t>
            </a:r>
            <a:r>
              <a:rPr lang="en-US" sz="1020" dirty="0" err="1">
                <a:solidFill>
                  <a:srgbClr val="000000"/>
                </a:solidFill>
                <a:latin typeface="Consolas" pitchFamily="49" charset="0"/>
                <a:cs typeface="Consolas" pitchFamily="49" charset="0"/>
              </a:rPr>
              <a:t>System.</a:t>
            </a:r>
            <a:r>
              <a:rPr lang="en-US" sz="1020" dirty="0" err="1">
                <a:solidFill>
                  <a:srgbClr val="2B91AF"/>
                </a:solidFill>
                <a:latin typeface="Consolas"/>
              </a:rPr>
              <a:t>Exception</a:t>
            </a:r>
            <a:r>
              <a:rPr lang="en-US" sz="1020" dirty="0">
                <a:solidFill>
                  <a:srgbClr val="000000"/>
                </a:solidFill>
                <a:latin typeface="Consolas" pitchFamily="49" charset="0"/>
                <a:cs typeface="Consolas" pitchFamily="49" charset="0"/>
              </a:rPr>
              <a:t> </a:t>
            </a:r>
          </a:p>
          <a:p>
            <a:r>
              <a:rPr lang="en-US" sz="1020" dirty="0">
                <a:solidFill>
                  <a:srgbClr val="000000"/>
                </a:solidFill>
                <a:latin typeface="Consolas" pitchFamily="49" charset="0"/>
                <a:cs typeface="Consolas" pitchFamily="49" charset="0"/>
              </a:rPr>
              <a:t>  {</a:t>
            </a:r>
          </a:p>
          <a:p>
            <a:r>
              <a:rPr lang="en-US" sz="1020" dirty="0">
                <a:solidFill>
                  <a:srgbClr val="000000"/>
                </a:solidFill>
                <a:latin typeface="Consolas" pitchFamily="49" charset="0"/>
                <a:cs typeface="Consolas" pitchFamily="49" charset="0"/>
              </a:rPr>
              <a:t>    IL_0019:  </a:t>
            </a:r>
            <a:r>
              <a:rPr lang="en-US" sz="1020" dirty="0">
                <a:solidFill>
                  <a:srgbClr val="0000FF"/>
                </a:solidFill>
                <a:latin typeface="Consolas"/>
              </a:rPr>
              <a:t>stloc.1</a:t>
            </a:r>
          </a:p>
          <a:p>
            <a:r>
              <a:rPr lang="en-US" sz="1020" dirty="0">
                <a:solidFill>
                  <a:srgbClr val="000000"/>
                </a:solidFill>
                <a:latin typeface="Consolas" pitchFamily="49" charset="0"/>
                <a:cs typeface="Consolas" pitchFamily="49" charset="0"/>
              </a:rPr>
              <a:t>    IL_001a:  </a:t>
            </a:r>
            <a:r>
              <a:rPr lang="en-US" sz="1020" dirty="0">
                <a:solidFill>
                  <a:srgbClr val="0000FF"/>
                </a:solidFill>
                <a:latin typeface="Consolas"/>
              </a:rPr>
              <a:t>ldarg.0</a:t>
            </a:r>
          </a:p>
          <a:p>
            <a:r>
              <a:rPr lang="en-US" sz="1020" dirty="0">
                <a:solidFill>
                  <a:srgbClr val="000000"/>
                </a:solidFill>
                <a:latin typeface="Consolas" pitchFamily="49" charset="0"/>
                <a:cs typeface="Consolas" pitchFamily="49" charset="0"/>
              </a:rPr>
              <a:t>    IL_001b:  </a:t>
            </a:r>
            <a:r>
              <a:rPr lang="en-US" sz="1020" dirty="0">
                <a:solidFill>
                  <a:srgbClr val="0000FF"/>
                </a:solidFill>
                <a:latin typeface="Consolas"/>
              </a:rPr>
              <a:t>ldc.i4.m1</a:t>
            </a:r>
          </a:p>
          <a:p>
            <a:r>
              <a:rPr lang="en-US" sz="1020" dirty="0">
                <a:solidFill>
                  <a:srgbClr val="000000"/>
                </a:solidFill>
                <a:latin typeface="Consolas" pitchFamily="49" charset="0"/>
                <a:cs typeface="Consolas" pitchFamily="49" charset="0"/>
              </a:rPr>
              <a:t>    IL_001c:  </a:t>
            </a:r>
            <a:r>
              <a:rPr lang="en-US" sz="1020" dirty="0" err="1">
                <a:solidFill>
                  <a:srgbClr val="0000FF"/>
                </a:solidFill>
                <a:latin typeface="Consolas"/>
              </a:rPr>
              <a:t>stfld</a:t>
            </a:r>
            <a:r>
              <a:rPr lang="en-US" sz="1020" dirty="0">
                <a:solidFill>
                  <a:srgbClr val="000000"/>
                </a:solidFill>
                <a:latin typeface="Consolas" pitchFamily="49" charset="0"/>
                <a:cs typeface="Consolas" pitchFamily="49" charset="0"/>
              </a:rPr>
              <a:t>      </a:t>
            </a:r>
            <a:r>
              <a:rPr lang="en-US" sz="1020" dirty="0">
                <a:solidFill>
                  <a:srgbClr val="0000FF"/>
                </a:solidFill>
                <a:latin typeface="Consolas"/>
              </a:rPr>
              <a:t>int32</a:t>
            </a:r>
            <a:r>
              <a:rPr lang="en-US" sz="1020" dirty="0">
                <a:solidFill>
                  <a:srgbClr val="000000"/>
                </a:solidFill>
                <a:latin typeface="Consolas" pitchFamily="49" charset="0"/>
                <a:cs typeface="Consolas" pitchFamily="49" charset="0"/>
              </a:rPr>
              <a:t> </a:t>
            </a:r>
            <a:r>
              <a:rPr lang="en-US" sz="1020" dirty="0">
                <a:solidFill>
                  <a:srgbClr val="2B91AF"/>
                </a:solidFill>
                <a:latin typeface="Consolas"/>
              </a:rPr>
              <a:t>Program/'&lt;</a:t>
            </a:r>
            <a:r>
              <a:rPr lang="en-US" sz="1020" dirty="0" err="1">
                <a:solidFill>
                  <a:srgbClr val="2B91AF"/>
                </a:solidFill>
                <a:latin typeface="Consolas"/>
              </a:rPr>
              <a:t>SimpleBody</a:t>
            </a:r>
            <a:r>
              <a:rPr lang="en-US" sz="1020" dirty="0">
                <a:solidFill>
                  <a:srgbClr val="2B91AF"/>
                </a:solidFill>
                <a:latin typeface="Consolas"/>
              </a:rPr>
              <a:t>&gt;d__0'</a:t>
            </a:r>
            <a:r>
              <a:rPr lang="en-US" sz="1020" dirty="0">
                <a:solidFill>
                  <a:srgbClr val="000000"/>
                </a:solidFill>
                <a:latin typeface="Consolas" pitchFamily="49" charset="0"/>
                <a:cs typeface="Consolas" pitchFamily="49" charset="0"/>
              </a:rPr>
              <a:t>::'&lt;&gt;1__state'</a:t>
            </a:r>
          </a:p>
          <a:p>
            <a:r>
              <a:rPr lang="en-US" sz="1020" dirty="0">
                <a:solidFill>
                  <a:srgbClr val="000000"/>
                </a:solidFill>
                <a:latin typeface="Consolas" pitchFamily="49" charset="0"/>
                <a:cs typeface="Consolas" pitchFamily="49" charset="0"/>
              </a:rPr>
              <a:t>    IL_0021:  </a:t>
            </a:r>
            <a:r>
              <a:rPr lang="en-US" sz="1020" dirty="0">
                <a:solidFill>
                  <a:srgbClr val="0000FF"/>
                </a:solidFill>
                <a:latin typeface="Consolas"/>
              </a:rPr>
              <a:t>ldarg.0</a:t>
            </a:r>
          </a:p>
          <a:p>
            <a:r>
              <a:rPr lang="en-US" sz="1020" dirty="0">
                <a:solidFill>
                  <a:srgbClr val="000000"/>
                </a:solidFill>
                <a:latin typeface="Consolas" pitchFamily="49" charset="0"/>
                <a:cs typeface="Consolas" pitchFamily="49" charset="0"/>
              </a:rPr>
              <a:t>    IL_0022:  </a:t>
            </a:r>
            <a:r>
              <a:rPr lang="en-US" sz="1020" dirty="0" err="1">
                <a:solidFill>
                  <a:srgbClr val="0000FF"/>
                </a:solidFill>
                <a:latin typeface="Consolas"/>
              </a:rPr>
              <a:t>ldflda</a:t>
            </a:r>
            <a:r>
              <a:rPr lang="en-US" sz="1020" dirty="0">
                <a:solidFill>
                  <a:srgbClr val="000000"/>
                </a:solidFill>
                <a:latin typeface="Consolas" pitchFamily="49" charset="0"/>
                <a:cs typeface="Consolas" pitchFamily="49" charset="0"/>
              </a:rPr>
              <a:t>     </a:t>
            </a:r>
            <a:r>
              <a:rPr lang="en-US" sz="1020" dirty="0" err="1">
                <a:solidFill>
                  <a:srgbClr val="0000FF"/>
                </a:solidFill>
                <a:latin typeface="Consolas"/>
              </a:rPr>
              <a:t>valuetype</a:t>
            </a:r>
            <a:r>
              <a:rPr lang="en-US" sz="1020" dirty="0">
                <a:solidFill>
                  <a:srgbClr val="000000"/>
                </a:solidFill>
                <a:latin typeface="Consolas" pitchFamily="49" charset="0"/>
                <a:cs typeface="Consolas" pitchFamily="49" charset="0"/>
              </a:rPr>
              <a:t> [</a:t>
            </a:r>
            <a:r>
              <a:rPr lang="en-US" sz="1020" dirty="0" err="1">
                <a:solidFill>
                  <a:srgbClr val="000000"/>
                </a:solidFill>
                <a:latin typeface="Consolas" pitchFamily="49" charset="0"/>
                <a:cs typeface="Consolas" pitchFamily="49" charset="0"/>
              </a:rPr>
              <a:t>mscorlib</a:t>
            </a:r>
            <a:r>
              <a:rPr lang="en-US" sz="1020" dirty="0">
                <a:solidFill>
                  <a:srgbClr val="000000"/>
                </a:solidFill>
                <a:latin typeface="Consolas" pitchFamily="49" charset="0"/>
                <a:cs typeface="Consolas" pitchFamily="49" charset="0"/>
              </a:rPr>
              <a:t>]</a:t>
            </a:r>
            <a:r>
              <a:rPr lang="en-US" sz="1020" dirty="0" err="1">
                <a:solidFill>
                  <a:srgbClr val="000000"/>
                </a:solidFill>
                <a:latin typeface="Consolas" pitchFamily="49" charset="0"/>
                <a:cs typeface="Consolas" pitchFamily="49" charset="0"/>
              </a:rPr>
              <a:t>System.Runtime.CompilerServices.</a:t>
            </a:r>
            <a:r>
              <a:rPr lang="en-US" sz="1020" dirty="0" err="1">
                <a:solidFill>
                  <a:srgbClr val="2B91AF"/>
                </a:solidFill>
                <a:latin typeface="Consolas"/>
              </a:rPr>
              <a:t>AsyncTaskMethodBuilder</a:t>
            </a:r>
            <a:r>
              <a:rPr lang="en-US" sz="1020" dirty="0">
                <a:solidFill>
                  <a:srgbClr val="000000"/>
                </a:solidFill>
                <a:latin typeface="Consolas" pitchFamily="49" charset="0"/>
                <a:cs typeface="Consolas" pitchFamily="49" charset="0"/>
              </a:rPr>
              <a:t> </a:t>
            </a:r>
          </a:p>
          <a:p>
            <a:r>
              <a:rPr lang="en-US" sz="1020" dirty="0">
                <a:solidFill>
                  <a:srgbClr val="000000"/>
                </a:solidFill>
                <a:latin typeface="Consolas" pitchFamily="49" charset="0"/>
                <a:cs typeface="Consolas" pitchFamily="49" charset="0"/>
              </a:rPr>
              <a:t>                             </a:t>
            </a:r>
            <a:r>
              <a:rPr lang="en-US" sz="1020" dirty="0">
                <a:solidFill>
                  <a:srgbClr val="2B91AF"/>
                </a:solidFill>
                <a:latin typeface="Consolas"/>
              </a:rPr>
              <a:t>Program/'&lt;</a:t>
            </a:r>
            <a:r>
              <a:rPr lang="en-US" sz="1020" dirty="0" err="1">
                <a:solidFill>
                  <a:srgbClr val="2B91AF"/>
                </a:solidFill>
                <a:latin typeface="Consolas"/>
              </a:rPr>
              <a:t>SimpleBody</a:t>
            </a:r>
            <a:r>
              <a:rPr lang="en-US" sz="1020" dirty="0">
                <a:solidFill>
                  <a:srgbClr val="2B91AF"/>
                </a:solidFill>
                <a:latin typeface="Consolas"/>
              </a:rPr>
              <a:t>&gt;d__0'</a:t>
            </a:r>
            <a:r>
              <a:rPr lang="en-US" sz="1020" dirty="0">
                <a:solidFill>
                  <a:srgbClr val="000000"/>
                </a:solidFill>
                <a:latin typeface="Consolas" pitchFamily="49" charset="0"/>
                <a:cs typeface="Consolas" pitchFamily="49" charset="0"/>
              </a:rPr>
              <a:t>::'&lt;&gt;</a:t>
            </a:r>
            <a:r>
              <a:rPr lang="en-US" sz="1020" dirty="0" err="1">
                <a:solidFill>
                  <a:srgbClr val="000000"/>
                </a:solidFill>
                <a:latin typeface="Consolas" pitchFamily="49" charset="0"/>
                <a:cs typeface="Consolas" pitchFamily="49" charset="0"/>
              </a:rPr>
              <a:t>t__builder</a:t>
            </a:r>
            <a:r>
              <a:rPr lang="en-US" sz="1020" dirty="0">
                <a:solidFill>
                  <a:srgbClr val="000000"/>
                </a:solidFill>
                <a:latin typeface="Consolas" pitchFamily="49" charset="0"/>
                <a:cs typeface="Consolas" pitchFamily="49" charset="0"/>
              </a:rPr>
              <a:t>'</a:t>
            </a:r>
          </a:p>
          <a:p>
            <a:r>
              <a:rPr lang="en-US" sz="1020" dirty="0">
                <a:solidFill>
                  <a:srgbClr val="000000"/>
                </a:solidFill>
                <a:latin typeface="Consolas" pitchFamily="49" charset="0"/>
                <a:cs typeface="Consolas" pitchFamily="49" charset="0"/>
              </a:rPr>
              <a:t>    IL_0027:  </a:t>
            </a:r>
            <a:r>
              <a:rPr lang="en-US" sz="1020" dirty="0">
                <a:solidFill>
                  <a:srgbClr val="0000FF"/>
                </a:solidFill>
                <a:latin typeface="Consolas"/>
              </a:rPr>
              <a:t>ldloc.1</a:t>
            </a:r>
          </a:p>
          <a:p>
            <a:r>
              <a:rPr lang="en-US" sz="1020" dirty="0">
                <a:solidFill>
                  <a:srgbClr val="000000"/>
                </a:solidFill>
                <a:latin typeface="Consolas" pitchFamily="49" charset="0"/>
                <a:cs typeface="Consolas" pitchFamily="49" charset="0"/>
              </a:rPr>
              <a:t>    IL_0028:  </a:t>
            </a:r>
            <a:r>
              <a:rPr lang="en-US" sz="1020" dirty="0">
                <a:solidFill>
                  <a:srgbClr val="0000FF"/>
                </a:solidFill>
                <a:latin typeface="Consolas"/>
              </a:rPr>
              <a:t>call</a:t>
            </a:r>
            <a:r>
              <a:rPr lang="en-US" sz="1020" dirty="0">
                <a:solidFill>
                  <a:srgbClr val="000000"/>
                </a:solidFill>
                <a:latin typeface="Consolas" pitchFamily="49" charset="0"/>
                <a:cs typeface="Consolas" pitchFamily="49" charset="0"/>
              </a:rPr>
              <a:t>       </a:t>
            </a:r>
            <a:r>
              <a:rPr lang="en-US" sz="1020" dirty="0">
                <a:solidFill>
                  <a:srgbClr val="0000FF"/>
                </a:solidFill>
                <a:latin typeface="Consolas"/>
              </a:rPr>
              <a:t>instance void</a:t>
            </a:r>
            <a:r>
              <a:rPr lang="en-US" sz="1020" dirty="0">
                <a:solidFill>
                  <a:srgbClr val="000000"/>
                </a:solidFill>
                <a:latin typeface="Consolas" pitchFamily="49" charset="0"/>
                <a:cs typeface="Consolas" pitchFamily="49" charset="0"/>
              </a:rPr>
              <a:t> [</a:t>
            </a:r>
            <a:r>
              <a:rPr lang="en-US" sz="1020" dirty="0" err="1">
                <a:solidFill>
                  <a:srgbClr val="000000"/>
                </a:solidFill>
                <a:latin typeface="Consolas" pitchFamily="49" charset="0"/>
                <a:cs typeface="Consolas" pitchFamily="49" charset="0"/>
              </a:rPr>
              <a:t>mscorlib</a:t>
            </a:r>
            <a:r>
              <a:rPr lang="en-US" sz="1020" dirty="0">
                <a:solidFill>
                  <a:srgbClr val="000000"/>
                </a:solidFill>
                <a:latin typeface="Consolas" pitchFamily="49" charset="0"/>
                <a:cs typeface="Consolas" pitchFamily="49" charset="0"/>
              </a:rPr>
              <a:t>]</a:t>
            </a:r>
            <a:r>
              <a:rPr lang="en-US" sz="1020" dirty="0" err="1">
                <a:solidFill>
                  <a:srgbClr val="000000"/>
                </a:solidFill>
                <a:latin typeface="Consolas" pitchFamily="49" charset="0"/>
                <a:cs typeface="Consolas" pitchFamily="49" charset="0"/>
              </a:rPr>
              <a:t>System.Runtime.CompilerServices.</a:t>
            </a:r>
            <a:r>
              <a:rPr lang="en-US" sz="1020" dirty="0" err="1">
                <a:solidFill>
                  <a:srgbClr val="2B91AF"/>
                </a:solidFill>
                <a:latin typeface="Consolas"/>
              </a:rPr>
              <a:t>AsyncTaskMethodBuilder</a:t>
            </a:r>
            <a:r>
              <a:rPr lang="en-US" sz="1020" dirty="0">
                <a:solidFill>
                  <a:srgbClr val="000000"/>
                </a:solidFill>
                <a:latin typeface="Consolas" pitchFamily="49" charset="0"/>
                <a:cs typeface="Consolas" pitchFamily="49" charset="0"/>
              </a:rPr>
              <a:t>::</a:t>
            </a:r>
            <a:r>
              <a:rPr lang="en-US" sz="1020" dirty="0" err="1">
                <a:solidFill>
                  <a:srgbClr val="000000"/>
                </a:solidFill>
                <a:latin typeface="Consolas" pitchFamily="49" charset="0"/>
                <a:cs typeface="Consolas" pitchFamily="49" charset="0"/>
              </a:rPr>
              <a:t>SetException</a:t>
            </a:r>
            <a:r>
              <a:rPr lang="en-US" sz="1020" dirty="0">
                <a:solidFill>
                  <a:srgbClr val="000000"/>
                </a:solidFill>
                <a:latin typeface="Consolas" pitchFamily="49" charset="0"/>
                <a:cs typeface="Consolas" pitchFamily="49" charset="0"/>
              </a:rPr>
              <a:t>(</a:t>
            </a:r>
          </a:p>
          <a:p>
            <a:r>
              <a:rPr lang="en-US" sz="1020" dirty="0">
                <a:solidFill>
                  <a:srgbClr val="000000"/>
                </a:solidFill>
                <a:latin typeface="Consolas" pitchFamily="49" charset="0"/>
                <a:cs typeface="Consolas" pitchFamily="49" charset="0"/>
              </a:rPr>
              <a:t>                             </a:t>
            </a:r>
            <a:r>
              <a:rPr lang="en-US" sz="1020" dirty="0">
                <a:solidFill>
                  <a:srgbClr val="0000FF"/>
                </a:solidFill>
                <a:latin typeface="Consolas"/>
              </a:rPr>
              <a:t>class</a:t>
            </a:r>
            <a:r>
              <a:rPr lang="en-US" sz="1020" dirty="0">
                <a:solidFill>
                  <a:srgbClr val="000000"/>
                </a:solidFill>
                <a:latin typeface="Consolas" pitchFamily="49" charset="0"/>
                <a:cs typeface="Consolas" pitchFamily="49" charset="0"/>
              </a:rPr>
              <a:t> [</a:t>
            </a:r>
            <a:r>
              <a:rPr lang="en-US" sz="1020" dirty="0" err="1">
                <a:solidFill>
                  <a:srgbClr val="000000"/>
                </a:solidFill>
                <a:latin typeface="Consolas" pitchFamily="49" charset="0"/>
                <a:cs typeface="Consolas" pitchFamily="49" charset="0"/>
              </a:rPr>
              <a:t>mscorlib</a:t>
            </a:r>
            <a:r>
              <a:rPr lang="en-US" sz="1020" dirty="0">
                <a:solidFill>
                  <a:srgbClr val="000000"/>
                </a:solidFill>
                <a:latin typeface="Consolas" pitchFamily="49" charset="0"/>
                <a:cs typeface="Consolas" pitchFamily="49" charset="0"/>
              </a:rPr>
              <a:t>]</a:t>
            </a:r>
            <a:r>
              <a:rPr lang="en-US" sz="1020" dirty="0" err="1">
                <a:solidFill>
                  <a:srgbClr val="000000"/>
                </a:solidFill>
                <a:latin typeface="Consolas" pitchFamily="49" charset="0"/>
                <a:cs typeface="Consolas" pitchFamily="49" charset="0"/>
              </a:rPr>
              <a:t>System.</a:t>
            </a:r>
            <a:r>
              <a:rPr lang="en-US" sz="1020" dirty="0" err="1">
                <a:solidFill>
                  <a:srgbClr val="2B91AF"/>
                </a:solidFill>
                <a:latin typeface="Consolas"/>
              </a:rPr>
              <a:t>Exception</a:t>
            </a:r>
            <a:r>
              <a:rPr lang="en-US" sz="1020" dirty="0">
                <a:solidFill>
                  <a:srgbClr val="000000"/>
                </a:solidFill>
                <a:latin typeface="Consolas" pitchFamily="49" charset="0"/>
                <a:cs typeface="Consolas" pitchFamily="49" charset="0"/>
              </a:rPr>
              <a:t>)</a:t>
            </a:r>
          </a:p>
          <a:p>
            <a:r>
              <a:rPr lang="en-US" sz="1020" dirty="0">
                <a:solidFill>
                  <a:srgbClr val="000000"/>
                </a:solidFill>
                <a:latin typeface="Consolas" pitchFamily="49" charset="0"/>
                <a:cs typeface="Consolas" pitchFamily="49" charset="0"/>
              </a:rPr>
              <a:t>    IL_002d:  </a:t>
            </a:r>
            <a:r>
              <a:rPr lang="en-US" sz="1020" dirty="0" err="1">
                <a:solidFill>
                  <a:srgbClr val="0000FF"/>
                </a:solidFill>
                <a:latin typeface="Consolas"/>
              </a:rPr>
              <a:t>leave.s</a:t>
            </a:r>
            <a:r>
              <a:rPr lang="en-US" sz="1020" dirty="0">
                <a:solidFill>
                  <a:srgbClr val="000000"/>
                </a:solidFill>
                <a:latin typeface="Consolas" pitchFamily="49" charset="0"/>
                <a:cs typeface="Consolas" pitchFamily="49" charset="0"/>
              </a:rPr>
              <a:t>    IL_0041</a:t>
            </a:r>
          </a:p>
          <a:p>
            <a:r>
              <a:rPr lang="en-US" sz="1020" dirty="0">
                <a:solidFill>
                  <a:srgbClr val="000000"/>
                </a:solidFill>
                <a:latin typeface="Consolas" pitchFamily="49" charset="0"/>
                <a:cs typeface="Consolas" pitchFamily="49" charset="0"/>
              </a:rPr>
              <a:t>  }</a:t>
            </a:r>
          </a:p>
          <a:p>
            <a:r>
              <a:rPr lang="en-US" sz="1020" dirty="0">
                <a:solidFill>
                  <a:srgbClr val="000000"/>
                </a:solidFill>
                <a:latin typeface="Consolas" pitchFamily="49" charset="0"/>
                <a:cs typeface="Consolas" pitchFamily="49" charset="0"/>
              </a:rPr>
              <a:t>  IL_002f:  </a:t>
            </a:r>
            <a:r>
              <a:rPr lang="en-US" sz="1020" dirty="0">
                <a:solidFill>
                  <a:srgbClr val="0000FF"/>
                </a:solidFill>
                <a:latin typeface="Consolas"/>
              </a:rPr>
              <a:t>ldarg.0</a:t>
            </a:r>
          </a:p>
          <a:p>
            <a:r>
              <a:rPr lang="en-US" sz="1020" dirty="0">
                <a:solidFill>
                  <a:srgbClr val="000000"/>
                </a:solidFill>
                <a:latin typeface="Consolas" pitchFamily="49" charset="0"/>
                <a:cs typeface="Consolas" pitchFamily="49" charset="0"/>
              </a:rPr>
              <a:t>  IL_0030:  </a:t>
            </a:r>
            <a:r>
              <a:rPr lang="en-US" sz="1020" dirty="0">
                <a:solidFill>
                  <a:srgbClr val="0000FF"/>
                </a:solidFill>
                <a:latin typeface="Consolas"/>
              </a:rPr>
              <a:t>ldc.i4.m1</a:t>
            </a:r>
          </a:p>
          <a:p>
            <a:r>
              <a:rPr lang="en-US" sz="1020" dirty="0">
                <a:solidFill>
                  <a:srgbClr val="000000"/>
                </a:solidFill>
                <a:latin typeface="Consolas" pitchFamily="49" charset="0"/>
                <a:cs typeface="Consolas" pitchFamily="49" charset="0"/>
              </a:rPr>
              <a:t>  IL_0031:  </a:t>
            </a:r>
            <a:r>
              <a:rPr lang="en-US" sz="1020" dirty="0" err="1">
                <a:solidFill>
                  <a:srgbClr val="0000FF"/>
                </a:solidFill>
                <a:latin typeface="Consolas"/>
              </a:rPr>
              <a:t>stfld</a:t>
            </a:r>
            <a:r>
              <a:rPr lang="en-US" sz="1020" dirty="0">
                <a:solidFill>
                  <a:srgbClr val="000000"/>
                </a:solidFill>
                <a:latin typeface="Consolas" pitchFamily="49" charset="0"/>
                <a:cs typeface="Consolas" pitchFamily="49" charset="0"/>
              </a:rPr>
              <a:t>      </a:t>
            </a:r>
            <a:r>
              <a:rPr lang="en-US" sz="1020" dirty="0">
                <a:solidFill>
                  <a:srgbClr val="0000FF"/>
                </a:solidFill>
                <a:latin typeface="Consolas"/>
              </a:rPr>
              <a:t>int32</a:t>
            </a:r>
            <a:r>
              <a:rPr lang="en-US" sz="1020" dirty="0">
                <a:solidFill>
                  <a:srgbClr val="000000"/>
                </a:solidFill>
                <a:latin typeface="Consolas" pitchFamily="49" charset="0"/>
                <a:cs typeface="Consolas" pitchFamily="49" charset="0"/>
              </a:rPr>
              <a:t> </a:t>
            </a:r>
            <a:r>
              <a:rPr lang="en-US" sz="1020" dirty="0">
                <a:solidFill>
                  <a:srgbClr val="2B91AF"/>
                </a:solidFill>
                <a:latin typeface="Consolas"/>
              </a:rPr>
              <a:t>Program/'&lt;</a:t>
            </a:r>
            <a:r>
              <a:rPr lang="en-US" sz="1020" dirty="0" err="1">
                <a:solidFill>
                  <a:srgbClr val="2B91AF"/>
                </a:solidFill>
                <a:latin typeface="Consolas"/>
              </a:rPr>
              <a:t>SimpleBody</a:t>
            </a:r>
            <a:r>
              <a:rPr lang="en-US" sz="1020" dirty="0">
                <a:solidFill>
                  <a:srgbClr val="2B91AF"/>
                </a:solidFill>
                <a:latin typeface="Consolas"/>
              </a:rPr>
              <a:t>&gt;d__0'</a:t>
            </a:r>
            <a:r>
              <a:rPr lang="en-US" sz="1020" dirty="0">
                <a:solidFill>
                  <a:srgbClr val="000000"/>
                </a:solidFill>
                <a:latin typeface="Consolas" pitchFamily="49" charset="0"/>
                <a:cs typeface="Consolas" pitchFamily="49" charset="0"/>
              </a:rPr>
              <a:t>::'&lt;&gt;1__state'</a:t>
            </a:r>
          </a:p>
          <a:p>
            <a:r>
              <a:rPr lang="en-US" sz="1020" dirty="0">
                <a:solidFill>
                  <a:srgbClr val="000000"/>
                </a:solidFill>
                <a:latin typeface="Consolas" pitchFamily="49" charset="0"/>
                <a:cs typeface="Consolas" pitchFamily="49" charset="0"/>
              </a:rPr>
              <a:t>  IL_0036:  </a:t>
            </a:r>
            <a:r>
              <a:rPr lang="en-US" sz="1020" dirty="0">
                <a:solidFill>
                  <a:srgbClr val="0000FF"/>
                </a:solidFill>
                <a:latin typeface="Consolas"/>
              </a:rPr>
              <a:t>ldarg.0</a:t>
            </a:r>
          </a:p>
          <a:p>
            <a:r>
              <a:rPr lang="en-US" sz="1020" dirty="0">
                <a:solidFill>
                  <a:srgbClr val="000000"/>
                </a:solidFill>
                <a:latin typeface="Consolas" pitchFamily="49" charset="0"/>
                <a:cs typeface="Consolas" pitchFamily="49" charset="0"/>
              </a:rPr>
              <a:t>  IL_0037:  </a:t>
            </a:r>
            <a:r>
              <a:rPr lang="en-US" sz="1020" dirty="0" err="1">
                <a:solidFill>
                  <a:srgbClr val="0000FF"/>
                </a:solidFill>
                <a:latin typeface="Consolas"/>
              </a:rPr>
              <a:t>ldflda</a:t>
            </a:r>
            <a:r>
              <a:rPr lang="en-US" sz="1020" dirty="0">
                <a:solidFill>
                  <a:srgbClr val="000000"/>
                </a:solidFill>
                <a:latin typeface="Consolas" pitchFamily="49" charset="0"/>
                <a:cs typeface="Consolas" pitchFamily="49" charset="0"/>
              </a:rPr>
              <a:t>     </a:t>
            </a:r>
            <a:r>
              <a:rPr lang="en-US" sz="1020" dirty="0" err="1">
                <a:solidFill>
                  <a:srgbClr val="0000FF"/>
                </a:solidFill>
                <a:latin typeface="Consolas"/>
              </a:rPr>
              <a:t>valuetype</a:t>
            </a:r>
            <a:r>
              <a:rPr lang="en-US" sz="1020" dirty="0">
                <a:solidFill>
                  <a:srgbClr val="000000"/>
                </a:solidFill>
                <a:latin typeface="Consolas" pitchFamily="49" charset="0"/>
                <a:cs typeface="Consolas" pitchFamily="49" charset="0"/>
              </a:rPr>
              <a:t> [</a:t>
            </a:r>
            <a:r>
              <a:rPr lang="en-US" sz="1020" dirty="0" err="1">
                <a:solidFill>
                  <a:srgbClr val="000000"/>
                </a:solidFill>
                <a:latin typeface="Consolas" pitchFamily="49" charset="0"/>
                <a:cs typeface="Consolas" pitchFamily="49" charset="0"/>
              </a:rPr>
              <a:t>mscorlib</a:t>
            </a:r>
            <a:r>
              <a:rPr lang="en-US" sz="1020" dirty="0">
                <a:solidFill>
                  <a:srgbClr val="000000"/>
                </a:solidFill>
                <a:latin typeface="Consolas" pitchFamily="49" charset="0"/>
                <a:cs typeface="Consolas" pitchFamily="49" charset="0"/>
              </a:rPr>
              <a:t>]</a:t>
            </a:r>
            <a:r>
              <a:rPr lang="en-US" sz="1020" dirty="0" err="1">
                <a:solidFill>
                  <a:srgbClr val="000000"/>
                </a:solidFill>
                <a:latin typeface="Consolas" pitchFamily="49" charset="0"/>
                <a:cs typeface="Consolas" pitchFamily="49" charset="0"/>
              </a:rPr>
              <a:t>System.Runtime.CompilerServices.</a:t>
            </a:r>
            <a:r>
              <a:rPr lang="en-US" sz="1020" dirty="0" err="1">
                <a:solidFill>
                  <a:srgbClr val="2B91AF"/>
                </a:solidFill>
                <a:latin typeface="Consolas"/>
              </a:rPr>
              <a:t>AsyncTaskMethodBuilder</a:t>
            </a:r>
            <a:r>
              <a:rPr lang="en-US" sz="1020" dirty="0">
                <a:solidFill>
                  <a:srgbClr val="000000"/>
                </a:solidFill>
                <a:latin typeface="Consolas" pitchFamily="49" charset="0"/>
                <a:cs typeface="Consolas" pitchFamily="49" charset="0"/>
              </a:rPr>
              <a:t> </a:t>
            </a:r>
          </a:p>
          <a:p>
            <a:r>
              <a:rPr lang="en-US" sz="1020" dirty="0">
                <a:solidFill>
                  <a:srgbClr val="000000"/>
                </a:solidFill>
                <a:latin typeface="Consolas" pitchFamily="49" charset="0"/>
                <a:cs typeface="Consolas" pitchFamily="49" charset="0"/>
              </a:rPr>
              <a:t>                           </a:t>
            </a:r>
            <a:r>
              <a:rPr lang="en-US" sz="1020" dirty="0">
                <a:solidFill>
                  <a:srgbClr val="2B91AF"/>
                </a:solidFill>
                <a:latin typeface="Consolas"/>
              </a:rPr>
              <a:t>Program/'&lt;</a:t>
            </a:r>
            <a:r>
              <a:rPr lang="en-US" sz="1020" dirty="0" err="1">
                <a:solidFill>
                  <a:srgbClr val="2B91AF"/>
                </a:solidFill>
                <a:latin typeface="Consolas"/>
              </a:rPr>
              <a:t>SimpleBody</a:t>
            </a:r>
            <a:r>
              <a:rPr lang="en-US" sz="1020" dirty="0">
                <a:solidFill>
                  <a:srgbClr val="2B91AF"/>
                </a:solidFill>
                <a:latin typeface="Consolas"/>
              </a:rPr>
              <a:t>&gt;d__0'</a:t>
            </a:r>
            <a:r>
              <a:rPr lang="en-US" sz="1020" dirty="0">
                <a:solidFill>
                  <a:srgbClr val="000000"/>
                </a:solidFill>
                <a:latin typeface="Consolas" pitchFamily="49" charset="0"/>
                <a:cs typeface="Consolas" pitchFamily="49" charset="0"/>
              </a:rPr>
              <a:t>::'&lt;&gt;</a:t>
            </a:r>
            <a:r>
              <a:rPr lang="en-US" sz="1020" dirty="0" err="1">
                <a:solidFill>
                  <a:srgbClr val="000000"/>
                </a:solidFill>
                <a:latin typeface="Consolas" pitchFamily="49" charset="0"/>
                <a:cs typeface="Consolas" pitchFamily="49" charset="0"/>
              </a:rPr>
              <a:t>t__builder</a:t>
            </a:r>
            <a:r>
              <a:rPr lang="en-US" sz="1020" dirty="0">
                <a:solidFill>
                  <a:srgbClr val="000000"/>
                </a:solidFill>
                <a:latin typeface="Consolas" pitchFamily="49" charset="0"/>
                <a:cs typeface="Consolas" pitchFamily="49" charset="0"/>
              </a:rPr>
              <a:t>'</a:t>
            </a:r>
          </a:p>
          <a:p>
            <a:r>
              <a:rPr lang="en-US" sz="1020" dirty="0">
                <a:solidFill>
                  <a:srgbClr val="000000"/>
                </a:solidFill>
                <a:latin typeface="Consolas" pitchFamily="49" charset="0"/>
                <a:cs typeface="Consolas" pitchFamily="49" charset="0"/>
              </a:rPr>
              <a:t>  IL_003c:  </a:t>
            </a:r>
            <a:r>
              <a:rPr lang="en-US" sz="1020" dirty="0">
                <a:solidFill>
                  <a:srgbClr val="0000FF"/>
                </a:solidFill>
                <a:latin typeface="Consolas"/>
              </a:rPr>
              <a:t>call</a:t>
            </a:r>
            <a:r>
              <a:rPr lang="en-US" sz="1020" dirty="0">
                <a:solidFill>
                  <a:srgbClr val="000000"/>
                </a:solidFill>
                <a:latin typeface="Consolas" pitchFamily="49" charset="0"/>
                <a:cs typeface="Consolas" pitchFamily="49" charset="0"/>
              </a:rPr>
              <a:t>       </a:t>
            </a:r>
            <a:r>
              <a:rPr lang="en-US" sz="1020" dirty="0">
                <a:solidFill>
                  <a:srgbClr val="0000FF"/>
                </a:solidFill>
                <a:latin typeface="Consolas"/>
              </a:rPr>
              <a:t>instance</a:t>
            </a:r>
            <a:r>
              <a:rPr lang="en-US" sz="1020" dirty="0">
                <a:solidFill>
                  <a:srgbClr val="000000"/>
                </a:solidFill>
                <a:latin typeface="Consolas" pitchFamily="49" charset="0"/>
                <a:cs typeface="Consolas" pitchFamily="49" charset="0"/>
              </a:rPr>
              <a:t> </a:t>
            </a:r>
            <a:r>
              <a:rPr lang="en-US" sz="1020" dirty="0">
                <a:solidFill>
                  <a:srgbClr val="0000FF"/>
                </a:solidFill>
                <a:latin typeface="Consolas"/>
              </a:rPr>
              <a:t>void</a:t>
            </a:r>
            <a:r>
              <a:rPr lang="en-US" sz="1020" dirty="0">
                <a:solidFill>
                  <a:srgbClr val="000000"/>
                </a:solidFill>
                <a:latin typeface="Consolas" pitchFamily="49" charset="0"/>
                <a:cs typeface="Consolas" pitchFamily="49" charset="0"/>
              </a:rPr>
              <a:t> [</a:t>
            </a:r>
            <a:r>
              <a:rPr lang="en-US" sz="1020" dirty="0" err="1">
                <a:solidFill>
                  <a:srgbClr val="000000"/>
                </a:solidFill>
                <a:latin typeface="Consolas" pitchFamily="49" charset="0"/>
                <a:cs typeface="Consolas" pitchFamily="49" charset="0"/>
              </a:rPr>
              <a:t>mscorlib</a:t>
            </a:r>
            <a:r>
              <a:rPr lang="en-US" sz="1020" dirty="0">
                <a:solidFill>
                  <a:srgbClr val="000000"/>
                </a:solidFill>
                <a:latin typeface="Consolas" pitchFamily="49" charset="0"/>
                <a:cs typeface="Consolas" pitchFamily="49" charset="0"/>
              </a:rPr>
              <a:t>]</a:t>
            </a:r>
            <a:r>
              <a:rPr lang="en-US" sz="1020" dirty="0" err="1">
                <a:solidFill>
                  <a:srgbClr val="000000"/>
                </a:solidFill>
                <a:latin typeface="Consolas" pitchFamily="49" charset="0"/>
                <a:cs typeface="Consolas" pitchFamily="49" charset="0"/>
              </a:rPr>
              <a:t>System.Runtime.CompilerServices.</a:t>
            </a:r>
            <a:r>
              <a:rPr lang="en-US" sz="1020" dirty="0" err="1">
                <a:solidFill>
                  <a:srgbClr val="2B91AF"/>
                </a:solidFill>
                <a:latin typeface="Consolas"/>
              </a:rPr>
              <a:t>AsyncTaskMethodBuilder</a:t>
            </a:r>
            <a:r>
              <a:rPr lang="en-US" sz="1020" dirty="0">
                <a:solidFill>
                  <a:srgbClr val="000000"/>
                </a:solidFill>
                <a:latin typeface="Consolas" pitchFamily="49" charset="0"/>
                <a:cs typeface="Consolas" pitchFamily="49" charset="0"/>
              </a:rPr>
              <a:t>::</a:t>
            </a:r>
            <a:r>
              <a:rPr lang="en-US" sz="1020" dirty="0" err="1">
                <a:solidFill>
                  <a:srgbClr val="000000"/>
                </a:solidFill>
                <a:latin typeface="Consolas" pitchFamily="49" charset="0"/>
                <a:cs typeface="Consolas" pitchFamily="49" charset="0"/>
              </a:rPr>
              <a:t>SetResult</a:t>
            </a:r>
            <a:r>
              <a:rPr lang="en-US" sz="1020" dirty="0">
                <a:solidFill>
                  <a:srgbClr val="000000"/>
                </a:solidFill>
                <a:latin typeface="Consolas" pitchFamily="49" charset="0"/>
                <a:cs typeface="Consolas" pitchFamily="49" charset="0"/>
              </a:rPr>
              <a:t>()</a:t>
            </a:r>
          </a:p>
          <a:p>
            <a:r>
              <a:rPr lang="en-US" sz="1020" dirty="0">
                <a:solidFill>
                  <a:srgbClr val="000000"/>
                </a:solidFill>
                <a:latin typeface="Consolas" pitchFamily="49" charset="0"/>
                <a:cs typeface="Consolas" pitchFamily="49" charset="0"/>
              </a:rPr>
              <a:t>  IL_0041:  </a:t>
            </a:r>
            <a:r>
              <a:rPr lang="en-US" sz="1020" dirty="0">
                <a:solidFill>
                  <a:srgbClr val="0000FF"/>
                </a:solidFill>
                <a:latin typeface="Consolas"/>
              </a:rPr>
              <a:t>ret</a:t>
            </a:r>
          </a:p>
          <a:p>
            <a:r>
              <a:rPr lang="en-US" sz="1020" dirty="0">
                <a:solidFill>
                  <a:srgbClr val="000000"/>
                </a:solidFill>
                <a:latin typeface="Consolas" pitchFamily="49" charset="0"/>
                <a:cs typeface="Consolas" pitchFamily="49" charset="0"/>
              </a:rPr>
              <a:t>}</a:t>
            </a:r>
          </a:p>
        </p:txBody>
      </p:sp>
      <p:sp>
        <p:nvSpPr>
          <p:cNvPr id="13" name="Rectangle 12"/>
          <p:cNvSpPr/>
          <p:nvPr/>
        </p:nvSpPr>
        <p:spPr bwMode="auto">
          <a:xfrm>
            <a:off x="3942428" y="2522566"/>
            <a:ext cx="5104157" cy="611417"/>
          </a:xfrm>
          <a:prstGeom prst="rect">
            <a:avLst/>
          </a:prstGeom>
          <a:solidFill>
            <a:schemeClr val="accent5">
              <a:alpha val="14000"/>
            </a:schemeClr>
          </a:solidFill>
          <a:ln w="5715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9" rIns="93256" bIns="46629" numCol="1" rtlCol="0" anchor="ctr" anchorCtr="0" compatLnSpc="1">
            <a:prstTxWarp prst="textNoShape">
              <a:avLst/>
            </a:prstTxWarp>
          </a:bodyPr>
          <a:lstStyle/>
          <a:p>
            <a:pPr algn="ctr" defTabSz="932312"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7" name="TextBox 6"/>
          <p:cNvSpPr txBox="1"/>
          <p:nvPr/>
        </p:nvSpPr>
        <p:spPr>
          <a:xfrm>
            <a:off x="1944095" y="3976579"/>
            <a:ext cx="8991600" cy="226035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lIns="182880" tIns="146304" rIns="182880" bIns="146304" rtlCol="0">
            <a:noAutofit/>
          </a:bodyPr>
          <a:lstStyle/>
          <a:p>
            <a:pPr>
              <a:lnSpc>
                <a:spcPct val="90000"/>
              </a:lnSpc>
              <a:spcAft>
                <a:spcPts val="600"/>
              </a:spcAft>
            </a:pPr>
            <a:r>
              <a:rPr lang="en-US" sz="2800" dirty="0">
                <a:gradFill>
                  <a:gsLst>
                    <a:gs pos="2917">
                      <a:srgbClr val="FFFFFF"/>
                    </a:gs>
                    <a:gs pos="30000">
                      <a:srgbClr val="FFFFFF"/>
                    </a:gs>
                  </a:gsLst>
                  <a:lin ang="5400000" scaled="0"/>
                </a:gradFill>
              </a:rPr>
              <a:t>The important mental model:</a:t>
            </a:r>
          </a:p>
          <a:p>
            <a:pPr>
              <a:lnSpc>
                <a:spcPct val="90000"/>
              </a:lnSpc>
              <a:spcAft>
                <a:spcPts val="600"/>
              </a:spcAft>
            </a:pPr>
            <a:endParaRPr lang="en-US" sz="2800" dirty="0">
              <a:gradFill>
                <a:gsLst>
                  <a:gs pos="2917">
                    <a:srgbClr val="FFFFFF"/>
                  </a:gs>
                  <a:gs pos="30000">
                    <a:srgbClr val="FFFFFF"/>
                  </a:gs>
                </a:gsLst>
                <a:lin ang="5400000" scaled="0"/>
              </a:gradFill>
            </a:endParaRPr>
          </a:p>
          <a:p>
            <a:pPr>
              <a:lnSpc>
                <a:spcPct val="90000"/>
              </a:lnSpc>
              <a:spcAft>
                <a:spcPts val="600"/>
              </a:spcAft>
            </a:pPr>
            <a:r>
              <a:rPr lang="en-US" sz="2800" dirty="0">
                <a:gradFill>
                  <a:gsLst>
                    <a:gs pos="2917">
                      <a:srgbClr val="FFFFFF"/>
                    </a:gs>
                    <a:gs pos="30000">
                      <a:srgbClr val="FFFFFF"/>
                    </a:gs>
                  </a:gsLst>
                  <a:lin ang="5400000" scaled="0"/>
                </a:gradFill>
              </a:rPr>
              <a:t>* </a:t>
            </a:r>
            <a:r>
              <a:rPr lang="en-US" sz="2800" i="1" dirty="0">
                <a:gradFill>
                  <a:gsLst>
                    <a:gs pos="2917">
                      <a:srgbClr val="FFFFFF"/>
                    </a:gs>
                    <a:gs pos="30000">
                      <a:srgbClr val="FFFFFF"/>
                    </a:gs>
                  </a:gsLst>
                  <a:lin ang="5400000" scaled="0"/>
                </a:gradFill>
              </a:rPr>
              <a:t>Allocation will eventually require garbage-collection</a:t>
            </a:r>
          </a:p>
          <a:p>
            <a:pPr>
              <a:lnSpc>
                <a:spcPct val="90000"/>
              </a:lnSpc>
              <a:spcAft>
                <a:spcPts val="600"/>
              </a:spcAft>
            </a:pPr>
            <a:r>
              <a:rPr lang="en-US" sz="2800" i="1" dirty="0">
                <a:gradFill>
                  <a:gsLst>
                    <a:gs pos="2917">
                      <a:srgbClr val="FFFFFF"/>
                    </a:gs>
                    <a:gs pos="30000">
                      <a:srgbClr val="FFFFFF"/>
                    </a:gs>
                  </a:gsLst>
                  <a:lin ang="5400000" scaled="0"/>
                </a:gradFill>
              </a:rPr>
              <a:t>* Garbage-collection is what's costly.</a:t>
            </a:r>
            <a:endParaRPr lang="en-US" sz="2800" dirty="0">
              <a:gradFill>
                <a:gsLst>
                  <a:gs pos="2917">
                    <a:srgbClr val="FFFFFF"/>
                  </a:gs>
                  <a:gs pos="30000">
                    <a:srgbClr val="FFFFFF"/>
                  </a:gs>
                </a:gsLst>
                <a:lin ang="5400000" scaled="0"/>
              </a:gradFill>
            </a:endParaRPr>
          </a:p>
        </p:txBody>
      </p:sp>
    </p:spTree>
    <p:extLst>
      <p:ext uri="{BB962C8B-B14F-4D97-AF65-F5344CB8AC3E}">
        <p14:creationId xmlns:p14="http://schemas.microsoft.com/office/powerpoint/2010/main" val="22082857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528"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p:cTn id="17" dur="500" fill="hold"/>
                                        <p:tgtEl>
                                          <p:spTgt spid="6"/>
                                        </p:tgtEl>
                                        <p:attrNameLst>
                                          <p:attrName>ppt_w</p:attrName>
                                        </p:attrNameLst>
                                      </p:cBhvr>
                                      <p:tavLst>
                                        <p:tav tm="0">
                                          <p:val>
                                            <p:fltVal val="0"/>
                                          </p:val>
                                        </p:tav>
                                        <p:tav tm="100000">
                                          <p:val>
                                            <p:strVal val="#ppt_w"/>
                                          </p:val>
                                        </p:tav>
                                      </p:tavLst>
                                    </p:anim>
                                    <p:anim calcmode="lin" valueType="num">
                                      <p:cBhvr>
                                        <p:cTn id="18" dur="500" fill="hold"/>
                                        <p:tgtEl>
                                          <p:spTgt spid="6"/>
                                        </p:tgtEl>
                                        <p:attrNameLst>
                                          <p:attrName>ppt_h</p:attrName>
                                        </p:attrNameLst>
                                      </p:cBhvr>
                                      <p:tavLst>
                                        <p:tav tm="0">
                                          <p:val>
                                            <p:fltVal val="0"/>
                                          </p:val>
                                        </p:tav>
                                        <p:tav tm="100000">
                                          <p:val>
                                            <p:strVal val="#ppt_h"/>
                                          </p:val>
                                        </p:tav>
                                      </p:tavLst>
                                    </p:anim>
                                    <p:animEffect transition="in" filter="fade">
                                      <p:cBhvr>
                                        <p:cTn id="19" dur="500"/>
                                        <p:tgtEl>
                                          <p:spTgt spid="6"/>
                                        </p:tgtEl>
                                      </p:cBhvr>
                                    </p:animEffect>
                                    <p:anim calcmode="lin" valueType="num">
                                      <p:cBhvr>
                                        <p:cTn id="20" dur="500" fill="hold"/>
                                        <p:tgtEl>
                                          <p:spTgt spid="6"/>
                                        </p:tgtEl>
                                        <p:attrNameLst>
                                          <p:attrName>ppt_x</p:attrName>
                                        </p:attrNameLst>
                                      </p:cBhvr>
                                      <p:tavLst>
                                        <p:tav tm="0">
                                          <p:val>
                                            <p:fltVal val="0.5"/>
                                          </p:val>
                                        </p:tav>
                                        <p:tav tm="100000">
                                          <p:val>
                                            <p:strVal val="#ppt_x"/>
                                          </p:val>
                                        </p:tav>
                                      </p:tavLst>
                                    </p:anim>
                                    <p:anim calcmode="lin" valueType="num">
                                      <p:cBhvr>
                                        <p:cTn id="21" dur="500" fill="hold"/>
                                        <p:tgtEl>
                                          <p:spTgt spid="6"/>
                                        </p:tgtEl>
                                        <p:attrNameLst>
                                          <p:attrName>ppt_y</p:attrName>
                                        </p:attrNameLst>
                                      </p:cBhvr>
                                      <p:tavLst>
                                        <p:tav tm="0">
                                          <p:val>
                                            <p:fltVal val="0.5"/>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fade">
                                      <p:cBhvr>
                                        <p:cTn id="26" dur="500"/>
                                        <p:tgtEl>
                                          <p:spTgt spid="13"/>
                                        </p:tgtEl>
                                      </p:cBhvr>
                                    </p:animEffect>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anim calcmode="lin" valueType="num">
                                      <p:cBhvr additive="base">
                                        <p:cTn id="31" dur="500" fill="hold"/>
                                        <p:tgtEl>
                                          <p:spTgt spid="7"/>
                                        </p:tgtEl>
                                        <p:attrNameLst>
                                          <p:attrName>ppt_x</p:attrName>
                                        </p:attrNameLst>
                                      </p:cBhvr>
                                      <p:tavLst>
                                        <p:tav tm="0">
                                          <p:val>
                                            <p:strVal val="0-#ppt_w/2"/>
                                          </p:val>
                                        </p:tav>
                                        <p:tav tm="100000">
                                          <p:val>
                                            <p:strVal val="#ppt_x"/>
                                          </p:val>
                                        </p:tav>
                                      </p:tavLst>
                                    </p:anim>
                                    <p:anim calcmode="lin" valueType="num">
                                      <p:cBhvr additive="base">
                                        <p:cTn id="32"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animBg="1"/>
      <p:bldP spid="6" grpId="0" animBg="1"/>
      <p:bldP spid="13" grpId="0" animBg="1"/>
      <p:bldP spid="7"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4"/>
          <p:cNvSpPr txBox="1">
            <a:spLocks/>
          </p:cNvSpPr>
          <p:nvPr/>
        </p:nvSpPr>
        <p:spPr>
          <a:xfrm>
            <a:off x="274320" y="1518913"/>
            <a:ext cx="11887200" cy="1735860"/>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1"/>
                    </a:gs>
                    <a:gs pos="99000">
                      <a:schemeClr val="tx1"/>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r>
              <a:rPr lang="en-US" sz="2400" dirty="0">
                <a:gradFill>
                  <a:gsLst>
                    <a:gs pos="1250">
                      <a:srgbClr val="FFFFFF"/>
                    </a:gs>
                    <a:gs pos="100000">
                      <a:srgbClr val="FFFFFF"/>
                    </a:gs>
                  </a:gsLst>
                  <a:lin ang="5400000" scaled="0"/>
                </a:gradFill>
              </a:rPr>
              <a:t>Each </a:t>
            </a:r>
            <a:r>
              <a:rPr lang="en-US" sz="2400" dirty="0" err="1">
                <a:gradFill>
                  <a:gsLst>
                    <a:gs pos="1250">
                      <a:srgbClr val="FFFFFF"/>
                    </a:gs>
                    <a:gs pos="100000">
                      <a:srgbClr val="FFFFFF"/>
                    </a:gs>
                  </a:gsLst>
                  <a:lin ang="5400000" scaled="0"/>
                </a:gradFill>
              </a:rPr>
              <a:t>async</a:t>
            </a:r>
            <a:r>
              <a:rPr lang="en-US" sz="2400" dirty="0">
                <a:gradFill>
                  <a:gsLst>
                    <a:gs pos="1250">
                      <a:srgbClr val="FFFFFF"/>
                    </a:gs>
                    <a:gs pos="100000">
                      <a:srgbClr val="FFFFFF"/>
                    </a:gs>
                  </a:gsLst>
                  <a:lin ang="5400000" scaled="0"/>
                </a:gradFill>
              </a:rPr>
              <a:t> method involves allocations…</a:t>
            </a:r>
          </a:p>
          <a:p>
            <a:pPr marL="571500" lvl="1" indent="-571500">
              <a:buFont typeface="Arial" panose="020B0604020202020204" pitchFamily="34" charset="0"/>
              <a:buChar char="•"/>
            </a:pPr>
            <a:r>
              <a:rPr lang="en-US" sz="2400" dirty="0">
                <a:gradFill>
                  <a:gsLst>
                    <a:gs pos="1250">
                      <a:srgbClr val="FFFFFF"/>
                    </a:gs>
                    <a:gs pos="100000">
                      <a:srgbClr val="FFFFFF"/>
                    </a:gs>
                  </a:gsLst>
                  <a:lin ang="5400000" scaled="0"/>
                </a:gradFill>
              </a:rPr>
              <a:t>For “state machine” class holding the method’s local variables</a:t>
            </a:r>
          </a:p>
          <a:p>
            <a:pPr marL="571500" lvl="1" indent="-571500">
              <a:buFont typeface="Arial" panose="020B0604020202020204" pitchFamily="34" charset="0"/>
              <a:buChar char="•"/>
            </a:pPr>
            <a:r>
              <a:rPr lang="en-US" sz="2400" dirty="0">
                <a:gradFill>
                  <a:gsLst>
                    <a:gs pos="1250">
                      <a:srgbClr val="FFFFFF"/>
                    </a:gs>
                    <a:gs pos="100000">
                      <a:srgbClr val="FFFFFF"/>
                    </a:gs>
                  </a:gsLst>
                  <a:lin ang="5400000" scaled="0"/>
                </a:gradFill>
              </a:rPr>
              <a:t>For a delegate</a:t>
            </a:r>
          </a:p>
          <a:p>
            <a:pPr marL="571500" lvl="1" indent="-571500">
              <a:buFont typeface="Arial" panose="020B0604020202020204" pitchFamily="34" charset="0"/>
              <a:buChar char="•"/>
            </a:pPr>
            <a:r>
              <a:rPr lang="en-US" sz="2400" dirty="0">
                <a:gradFill>
                  <a:gsLst>
                    <a:gs pos="1250">
                      <a:srgbClr val="FFFFFF"/>
                    </a:gs>
                    <a:gs pos="100000">
                      <a:srgbClr val="FFFFFF"/>
                    </a:gs>
                  </a:gsLst>
                  <a:lin ang="5400000" scaled="0"/>
                </a:gradFill>
              </a:rPr>
              <a:t>For the returned Task object</a:t>
            </a:r>
          </a:p>
        </p:txBody>
      </p:sp>
      <p:sp>
        <p:nvSpPr>
          <p:cNvPr id="2" name="Title 1"/>
          <p:cNvSpPr>
            <a:spLocks noGrp="1"/>
          </p:cNvSpPr>
          <p:nvPr>
            <p:ph type="title"/>
          </p:nvPr>
        </p:nvSpPr>
        <p:spPr/>
        <p:txBody>
          <a:bodyPr/>
          <a:lstStyle/>
          <a:p>
            <a:r>
              <a:rPr lang="en-US" i="1" dirty="0">
                <a:gradFill>
                  <a:gsLst>
                    <a:gs pos="0">
                      <a:srgbClr val="FFFFFF"/>
                    </a:gs>
                    <a:gs pos="100000">
                      <a:srgbClr val="FFFFFF"/>
                    </a:gs>
                  </a:gsLst>
                  <a:lin ang="5400000" scaled="0"/>
                </a:gradFill>
              </a:rPr>
              <a:t>Fast Path</a:t>
            </a:r>
            <a:r>
              <a:rPr lang="en-US" dirty="0">
                <a:gradFill>
                  <a:gsLst>
                    <a:gs pos="0">
                      <a:srgbClr val="FFFFFF"/>
                    </a:gs>
                    <a:gs pos="100000">
                      <a:srgbClr val="FFFFFF"/>
                    </a:gs>
                  </a:gsLst>
                  <a:lin ang="5400000" scaled="0"/>
                </a:gradFill>
              </a:rPr>
              <a:t> in awaits</a:t>
            </a:r>
            <a:endParaRPr lang="en-US" i="1" dirty="0"/>
          </a:p>
        </p:txBody>
      </p:sp>
      <p:sp>
        <p:nvSpPr>
          <p:cNvPr id="10" name="TextBox 9"/>
          <p:cNvSpPr txBox="1"/>
          <p:nvPr/>
        </p:nvSpPr>
        <p:spPr>
          <a:xfrm>
            <a:off x="1008843" y="3559214"/>
            <a:ext cx="6881711" cy="2862322"/>
          </a:xfrm>
          <a:prstGeom prst="rect">
            <a:avLst/>
          </a:prstGeom>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dirty="0">
                <a:solidFill>
                  <a:srgbClr val="0000FF"/>
                </a:solidFill>
                <a:latin typeface="Consolas"/>
              </a:rPr>
              <a:t>public static </a:t>
            </a:r>
            <a:r>
              <a:rPr lang="en-US" dirty="0" err="1">
                <a:solidFill>
                  <a:srgbClr val="0000FF"/>
                </a:solidFill>
                <a:latin typeface="Consolas"/>
              </a:rPr>
              <a:t>async</a:t>
            </a:r>
            <a:r>
              <a:rPr lang="en-US" b="1" dirty="0">
                <a:solidFill>
                  <a:srgbClr val="0000FF"/>
                </a:solidFill>
                <a:latin typeface="Consolas"/>
              </a:rPr>
              <a:t> </a:t>
            </a:r>
            <a:r>
              <a:rPr lang="en-US" dirty="0">
                <a:solidFill>
                  <a:srgbClr val="2B91AF"/>
                </a:solidFill>
                <a:latin typeface="Consolas"/>
              </a:rPr>
              <a:t>Task</a:t>
            </a:r>
            <a:r>
              <a:rPr lang="en-US" dirty="0">
                <a:solidFill>
                  <a:srgbClr val="000000"/>
                </a:solidFill>
                <a:latin typeface="Consolas" pitchFamily="49" charset="0"/>
                <a:cs typeface="Consolas" pitchFamily="49" charset="0"/>
              </a:rPr>
              <a:t>&lt;</a:t>
            </a:r>
            <a:r>
              <a:rPr lang="en-US" dirty="0" err="1">
                <a:solidFill>
                  <a:srgbClr val="0000FF"/>
                </a:solidFill>
                <a:latin typeface="Consolas"/>
              </a:rPr>
              <a:t>int</a:t>
            </a:r>
            <a:r>
              <a:rPr lang="en-US" dirty="0">
                <a:solidFill>
                  <a:srgbClr val="000000"/>
                </a:solidFill>
                <a:latin typeface="Consolas" pitchFamily="49" charset="0"/>
                <a:cs typeface="Consolas" pitchFamily="49" charset="0"/>
              </a:rPr>
              <a:t>&gt; </a:t>
            </a:r>
            <a:r>
              <a:rPr lang="en-US" dirty="0" err="1">
                <a:solidFill>
                  <a:srgbClr val="000000"/>
                </a:solidFill>
                <a:latin typeface="Consolas" pitchFamily="49" charset="0"/>
                <a:cs typeface="Consolas" pitchFamily="49" charset="0"/>
              </a:rPr>
              <a:t>GetNextIntAsync</a:t>
            </a:r>
            <a:r>
              <a:rPr lang="en-US" dirty="0">
                <a:solidFill>
                  <a:srgbClr val="000000"/>
                </a:solidFill>
                <a:latin typeface="Consolas" pitchFamily="49" charset="0"/>
                <a:cs typeface="Consolas" pitchFamily="49" charset="0"/>
              </a:rPr>
              <a:t>()</a:t>
            </a:r>
          </a:p>
          <a:p>
            <a:r>
              <a:rPr lang="en-US" dirty="0">
                <a:solidFill>
                  <a:srgbClr val="000000"/>
                </a:solidFill>
                <a:latin typeface="Consolas" pitchFamily="49" charset="0"/>
                <a:cs typeface="Consolas" pitchFamily="49" charset="0"/>
              </a:rPr>
              <a:t>{</a:t>
            </a:r>
          </a:p>
          <a:p>
            <a:r>
              <a:rPr lang="en-US" dirty="0">
                <a:solidFill>
                  <a:srgbClr val="000000"/>
                </a:solidFill>
                <a:latin typeface="Consolas" pitchFamily="49" charset="0"/>
                <a:cs typeface="Consolas" pitchFamily="49" charset="0"/>
              </a:rPr>
              <a:t>    </a:t>
            </a:r>
            <a:r>
              <a:rPr lang="en-US" dirty="0">
                <a:solidFill>
                  <a:srgbClr val="0000FF"/>
                </a:solidFill>
                <a:latin typeface="Consolas"/>
              </a:rPr>
              <a:t>if</a:t>
            </a:r>
            <a:r>
              <a:rPr lang="en-US" dirty="0">
                <a:solidFill>
                  <a:srgbClr val="000000"/>
                </a:solidFill>
                <a:latin typeface="Consolas" pitchFamily="49" charset="0"/>
                <a:cs typeface="Consolas" pitchFamily="49" charset="0"/>
              </a:rPr>
              <a:t> (</a:t>
            </a:r>
            <a:r>
              <a:rPr lang="en-US" dirty="0" err="1">
                <a:solidFill>
                  <a:srgbClr val="000000"/>
                </a:solidFill>
                <a:latin typeface="Consolas" pitchFamily="49" charset="0"/>
                <a:cs typeface="Consolas" pitchFamily="49" charset="0"/>
              </a:rPr>
              <a:t>m_Count</a:t>
            </a:r>
            <a:r>
              <a:rPr lang="en-US" dirty="0">
                <a:solidFill>
                  <a:srgbClr val="000000"/>
                </a:solidFill>
                <a:latin typeface="Consolas" pitchFamily="49" charset="0"/>
                <a:cs typeface="Consolas" pitchFamily="49" charset="0"/>
              </a:rPr>
              <a:t> == </a:t>
            </a:r>
            <a:r>
              <a:rPr lang="en-US" dirty="0" err="1">
                <a:solidFill>
                  <a:srgbClr val="000000"/>
                </a:solidFill>
                <a:latin typeface="Consolas" pitchFamily="49" charset="0"/>
                <a:cs typeface="Consolas" pitchFamily="49" charset="0"/>
              </a:rPr>
              <a:t>m_Buf.Length</a:t>
            </a:r>
            <a:r>
              <a:rPr lang="en-US" dirty="0">
                <a:solidFill>
                  <a:srgbClr val="000000"/>
                </a:solidFill>
                <a:latin typeface="Consolas" pitchFamily="49" charset="0"/>
                <a:cs typeface="Consolas" pitchFamily="49" charset="0"/>
              </a:rPr>
              <a:t>)</a:t>
            </a:r>
          </a:p>
          <a:p>
            <a:r>
              <a:rPr lang="en-US" dirty="0">
                <a:solidFill>
                  <a:srgbClr val="000000"/>
                </a:solidFill>
                <a:latin typeface="Consolas" pitchFamily="49" charset="0"/>
                <a:cs typeface="Consolas" pitchFamily="49" charset="0"/>
              </a:rPr>
              <a:t>    {</a:t>
            </a:r>
          </a:p>
          <a:p>
            <a:r>
              <a:rPr lang="en-US" dirty="0">
                <a:solidFill>
                  <a:srgbClr val="000000"/>
                </a:solidFill>
                <a:latin typeface="Consolas" pitchFamily="49" charset="0"/>
                <a:cs typeface="Consolas" pitchFamily="49" charset="0"/>
              </a:rPr>
              <a:t>        </a:t>
            </a:r>
            <a:r>
              <a:rPr lang="en-US" dirty="0" err="1">
                <a:solidFill>
                  <a:srgbClr val="000000"/>
                </a:solidFill>
                <a:latin typeface="Consolas" pitchFamily="49" charset="0"/>
                <a:cs typeface="Consolas" pitchFamily="49" charset="0"/>
              </a:rPr>
              <a:t>m_Buf</a:t>
            </a:r>
            <a:r>
              <a:rPr lang="en-US" dirty="0">
                <a:solidFill>
                  <a:srgbClr val="000000"/>
                </a:solidFill>
                <a:latin typeface="Consolas" pitchFamily="49" charset="0"/>
                <a:cs typeface="Consolas" pitchFamily="49" charset="0"/>
              </a:rPr>
              <a:t> = </a:t>
            </a:r>
            <a:r>
              <a:rPr lang="en-US" dirty="0">
                <a:solidFill>
                  <a:srgbClr val="0000FF"/>
                </a:solidFill>
                <a:latin typeface="Consolas"/>
              </a:rPr>
              <a:t>await</a:t>
            </a:r>
            <a:r>
              <a:rPr lang="en-US" dirty="0">
                <a:solidFill>
                  <a:srgbClr val="000000"/>
                </a:solidFill>
                <a:latin typeface="Consolas" pitchFamily="49" charset="0"/>
                <a:cs typeface="Consolas" pitchFamily="49" charset="0"/>
              </a:rPr>
              <a:t> </a:t>
            </a:r>
            <a:r>
              <a:rPr lang="en-US" dirty="0" err="1">
                <a:solidFill>
                  <a:srgbClr val="000000"/>
                </a:solidFill>
                <a:latin typeface="Consolas" pitchFamily="49" charset="0"/>
                <a:cs typeface="Consolas" pitchFamily="49" charset="0"/>
              </a:rPr>
              <a:t>FetchNextBufferAsync</a:t>
            </a:r>
            <a:r>
              <a:rPr lang="en-US" dirty="0">
                <a:solidFill>
                  <a:srgbClr val="000000"/>
                </a:solidFill>
                <a:latin typeface="Consolas" pitchFamily="49" charset="0"/>
                <a:cs typeface="Consolas" pitchFamily="49" charset="0"/>
              </a:rPr>
              <a:t>();</a:t>
            </a:r>
          </a:p>
          <a:p>
            <a:r>
              <a:rPr lang="en-US" dirty="0">
                <a:solidFill>
                  <a:srgbClr val="000000"/>
                </a:solidFill>
                <a:latin typeface="Consolas" pitchFamily="49" charset="0"/>
                <a:cs typeface="Consolas" pitchFamily="49" charset="0"/>
              </a:rPr>
              <a:t>        </a:t>
            </a:r>
            <a:r>
              <a:rPr lang="en-US" dirty="0" err="1">
                <a:solidFill>
                  <a:srgbClr val="000000"/>
                </a:solidFill>
                <a:latin typeface="Consolas" pitchFamily="49" charset="0"/>
                <a:cs typeface="Consolas" pitchFamily="49" charset="0"/>
              </a:rPr>
              <a:t>m_Count</a:t>
            </a:r>
            <a:r>
              <a:rPr lang="en-US" dirty="0">
                <a:solidFill>
                  <a:srgbClr val="000000"/>
                </a:solidFill>
                <a:latin typeface="Consolas" pitchFamily="49" charset="0"/>
                <a:cs typeface="Consolas" pitchFamily="49" charset="0"/>
              </a:rPr>
              <a:t> = 0;</a:t>
            </a:r>
          </a:p>
          <a:p>
            <a:r>
              <a:rPr lang="en-US" dirty="0">
                <a:solidFill>
                  <a:srgbClr val="000000"/>
                </a:solidFill>
                <a:latin typeface="Consolas" pitchFamily="49" charset="0"/>
                <a:cs typeface="Consolas" pitchFamily="49" charset="0"/>
              </a:rPr>
              <a:t>    }</a:t>
            </a:r>
          </a:p>
          <a:p>
            <a:r>
              <a:rPr lang="en-US" dirty="0">
                <a:solidFill>
                  <a:srgbClr val="000000"/>
                </a:solidFill>
                <a:latin typeface="Consolas" pitchFamily="49" charset="0"/>
                <a:cs typeface="Consolas" pitchFamily="49" charset="0"/>
              </a:rPr>
              <a:t>    </a:t>
            </a:r>
            <a:r>
              <a:rPr lang="en-US" dirty="0" err="1">
                <a:solidFill>
                  <a:srgbClr val="000000"/>
                </a:solidFill>
                <a:latin typeface="Consolas" pitchFamily="49" charset="0"/>
                <a:cs typeface="Consolas" pitchFamily="49" charset="0"/>
              </a:rPr>
              <a:t>m_Count</a:t>
            </a:r>
            <a:r>
              <a:rPr lang="en-US" dirty="0">
                <a:solidFill>
                  <a:srgbClr val="000000"/>
                </a:solidFill>
                <a:latin typeface="Consolas" pitchFamily="49" charset="0"/>
                <a:cs typeface="Consolas" pitchFamily="49" charset="0"/>
              </a:rPr>
              <a:t> += 1;</a:t>
            </a:r>
          </a:p>
          <a:p>
            <a:r>
              <a:rPr lang="en-US" dirty="0">
                <a:solidFill>
                  <a:srgbClr val="000000"/>
                </a:solidFill>
                <a:latin typeface="Consolas" pitchFamily="49" charset="0"/>
                <a:cs typeface="Consolas" pitchFamily="49" charset="0"/>
              </a:rPr>
              <a:t>    </a:t>
            </a:r>
            <a:r>
              <a:rPr lang="en-US" dirty="0">
                <a:solidFill>
                  <a:srgbClr val="0000FF"/>
                </a:solidFill>
                <a:latin typeface="Consolas"/>
              </a:rPr>
              <a:t>return</a:t>
            </a:r>
            <a:r>
              <a:rPr lang="en-US" dirty="0">
                <a:solidFill>
                  <a:srgbClr val="000000"/>
                </a:solidFill>
                <a:latin typeface="Consolas" pitchFamily="49" charset="0"/>
                <a:cs typeface="Consolas" pitchFamily="49" charset="0"/>
              </a:rPr>
              <a:t> </a:t>
            </a:r>
            <a:r>
              <a:rPr lang="en-US" dirty="0" err="1">
                <a:solidFill>
                  <a:srgbClr val="000000"/>
                </a:solidFill>
                <a:latin typeface="Consolas" pitchFamily="49" charset="0"/>
                <a:cs typeface="Consolas" pitchFamily="49" charset="0"/>
              </a:rPr>
              <a:t>m_Buf</a:t>
            </a:r>
            <a:r>
              <a:rPr lang="en-US" dirty="0">
                <a:solidFill>
                  <a:srgbClr val="000000"/>
                </a:solidFill>
                <a:latin typeface="Consolas" pitchFamily="49" charset="0"/>
                <a:cs typeface="Consolas" pitchFamily="49" charset="0"/>
              </a:rPr>
              <a:t>[</a:t>
            </a:r>
            <a:r>
              <a:rPr lang="en-US" dirty="0" err="1">
                <a:solidFill>
                  <a:srgbClr val="000000"/>
                </a:solidFill>
                <a:latin typeface="Consolas" pitchFamily="49" charset="0"/>
                <a:cs typeface="Consolas" pitchFamily="49" charset="0"/>
              </a:rPr>
              <a:t>m_Count</a:t>
            </a:r>
            <a:r>
              <a:rPr lang="en-US" dirty="0">
                <a:solidFill>
                  <a:srgbClr val="000000"/>
                </a:solidFill>
                <a:latin typeface="Consolas" pitchFamily="49" charset="0"/>
                <a:cs typeface="Consolas" pitchFamily="49" charset="0"/>
              </a:rPr>
              <a:t> - 1];</a:t>
            </a:r>
          </a:p>
          <a:p>
            <a:r>
              <a:rPr lang="en-US" dirty="0">
                <a:solidFill>
                  <a:srgbClr val="000000"/>
                </a:solidFill>
                <a:latin typeface="Consolas" pitchFamily="49" charset="0"/>
                <a:cs typeface="Consolas" pitchFamily="49" charset="0"/>
              </a:rPr>
              <a:t>}</a:t>
            </a:r>
          </a:p>
        </p:txBody>
      </p:sp>
      <p:cxnSp>
        <p:nvCxnSpPr>
          <p:cNvPr id="15" name="Straight Connector 14"/>
          <p:cNvCxnSpPr/>
          <p:nvPr/>
        </p:nvCxnSpPr>
        <p:spPr>
          <a:xfrm>
            <a:off x="852755" y="2178121"/>
            <a:ext cx="8527551" cy="10275"/>
          </a:xfrm>
          <a:prstGeom prst="line">
            <a:avLst/>
          </a:prstGeom>
          <a:ln w="76200">
            <a:solidFill>
              <a:srgbClr val="00B050">
                <a:alpha val="69804"/>
              </a:srgb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852754" y="2589088"/>
            <a:ext cx="2342509" cy="0"/>
          </a:xfrm>
          <a:prstGeom prst="line">
            <a:avLst/>
          </a:prstGeom>
          <a:ln w="76200">
            <a:solidFill>
              <a:srgbClr val="00B050">
                <a:alpha val="69804"/>
              </a:srgb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9" name="Rectangular Callout 18"/>
          <p:cNvSpPr/>
          <p:nvPr/>
        </p:nvSpPr>
        <p:spPr bwMode="auto">
          <a:xfrm>
            <a:off x="9656166" y="1407560"/>
            <a:ext cx="2505353" cy="1253448"/>
          </a:xfrm>
          <a:prstGeom prst="wedgeRectCallout">
            <a:avLst>
              <a:gd name="adj1" fmla="val -105419"/>
              <a:gd name="adj2" fmla="val 17352"/>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Avoided if the method skips its awaits</a:t>
            </a:r>
          </a:p>
        </p:txBody>
      </p:sp>
    </p:spTree>
    <p:extLst>
      <p:ext uri="{BB962C8B-B14F-4D97-AF65-F5344CB8AC3E}">
        <p14:creationId xmlns:p14="http://schemas.microsoft.com/office/powerpoint/2010/main" val="41296633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a:t>Fast Path </a:t>
            </a:r>
            <a:r>
              <a:rPr lang="en-US" dirty="0"/>
              <a:t>in awaits</a:t>
            </a:r>
          </a:p>
        </p:txBody>
      </p:sp>
      <p:sp>
        <p:nvSpPr>
          <p:cNvPr id="10" name="TextBox 9"/>
          <p:cNvSpPr txBox="1"/>
          <p:nvPr/>
        </p:nvSpPr>
        <p:spPr>
          <a:xfrm>
            <a:off x="412943" y="2983862"/>
            <a:ext cx="4436460" cy="369332"/>
          </a:xfrm>
          <a:prstGeom prst="rect">
            <a:avLst/>
          </a:prstGeom>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dirty="0" err="1">
                <a:solidFill>
                  <a:srgbClr val="0000FF"/>
                </a:solidFill>
                <a:latin typeface="Consolas"/>
              </a:rPr>
              <a:t>var</a:t>
            </a:r>
            <a:r>
              <a:rPr lang="en-US" dirty="0">
                <a:solidFill>
                  <a:srgbClr val="0000FF"/>
                </a:solidFill>
                <a:latin typeface="Consolas"/>
              </a:rPr>
              <a:t> </a:t>
            </a:r>
            <a:r>
              <a:rPr lang="en-US" dirty="0">
                <a:solidFill>
                  <a:srgbClr val="000000"/>
                </a:solidFill>
                <a:latin typeface="Consolas" pitchFamily="49" charset="0"/>
                <a:cs typeface="Consolas" pitchFamily="49" charset="0"/>
              </a:rPr>
              <a:t>x = </a:t>
            </a:r>
            <a:r>
              <a:rPr lang="en-US" dirty="0">
                <a:solidFill>
                  <a:srgbClr val="0000FF"/>
                </a:solidFill>
                <a:latin typeface="Consolas"/>
              </a:rPr>
              <a:t>await</a:t>
            </a:r>
            <a:r>
              <a:rPr lang="en-US" dirty="0">
                <a:solidFill>
                  <a:srgbClr val="000000"/>
                </a:solidFill>
                <a:latin typeface="Consolas" pitchFamily="49" charset="0"/>
                <a:cs typeface="Consolas" pitchFamily="49" charset="0"/>
              </a:rPr>
              <a:t> </a:t>
            </a:r>
            <a:r>
              <a:rPr lang="en-US" dirty="0" err="1">
                <a:solidFill>
                  <a:srgbClr val="000000"/>
                </a:solidFill>
                <a:latin typeface="Consolas" pitchFamily="49" charset="0"/>
                <a:cs typeface="Consolas" pitchFamily="49" charset="0"/>
              </a:rPr>
              <a:t>GetNextIntAsync</a:t>
            </a:r>
            <a:r>
              <a:rPr lang="en-US" dirty="0">
                <a:solidFill>
                  <a:srgbClr val="000000"/>
                </a:solidFill>
                <a:latin typeface="Consolas" pitchFamily="49" charset="0"/>
                <a:cs typeface="Consolas" pitchFamily="49" charset="0"/>
              </a:rPr>
              <a:t>();</a:t>
            </a:r>
            <a:endParaRPr lang="en-US" dirty="0">
              <a:solidFill>
                <a:srgbClr val="0000FF"/>
              </a:solidFill>
              <a:latin typeface="Consolas"/>
            </a:endParaRPr>
          </a:p>
        </p:txBody>
      </p:sp>
      <p:sp>
        <p:nvSpPr>
          <p:cNvPr id="5" name="Text Placeholder 4"/>
          <p:cNvSpPr>
            <a:spLocks noGrp="1"/>
          </p:cNvSpPr>
          <p:nvPr>
            <p:ph type="body" sz="quarter" idx="4294967295"/>
          </p:nvPr>
        </p:nvSpPr>
        <p:spPr>
          <a:xfrm>
            <a:off x="274320" y="1518913"/>
            <a:ext cx="11887200" cy="923330"/>
          </a:xfrm>
          <a:prstGeom prst="rect">
            <a:avLst/>
          </a:prstGeom>
        </p:spPr>
        <p:txBody>
          <a:bodyPr/>
          <a:lstStyle/>
          <a:p>
            <a:pPr marL="101600" indent="0">
              <a:buNone/>
            </a:pPr>
            <a:r>
              <a:rPr lang="en-US" sz="2400" dirty="0">
                <a:latin typeface="+mn-lt"/>
              </a:rPr>
              <a:t>If the awaited Task has already completed…</a:t>
            </a:r>
          </a:p>
          <a:p>
            <a:pPr marL="571500" lvl="1" indent="-571500">
              <a:buFont typeface="Arial" panose="020B0604020202020204" pitchFamily="34" charset="0"/>
              <a:buChar char="•"/>
            </a:pPr>
            <a:r>
              <a:rPr lang="en-US" sz="2400" dirty="0"/>
              <a:t>then it skips all the await/resume work!</a:t>
            </a:r>
          </a:p>
        </p:txBody>
      </p:sp>
      <p:sp>
        <p:nvSpPr>
          <p:cNvPr id="11" name="TextBox 10"/>
          <p:cNvSpPr txBox="1"/>
          <p:nvPr/>
        </p:nvSpPr>
        <p:spPr>
          <a:xfrm>
            <a:off x="5061564" y="2983862"/>
            <a:ext cx="5557164" cy="1373966"/>
          </a:xfrm>
          <a:prstGeom prst="rect">
            <a:avLst/>
          </a:prstGeom>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632" dirty="0" err="1">
                <a:solidFill>
                  <a:srgbClr val="0000FF"/>
                </a:solidFill>
                <a:latin typeface="Consolas"/>
              </a:rPr>
              <a:t>var</a:t>
            </a:r>
            <a:r>
              <a:rPr lang="en-US" sz="1632" dirty="0">
                <a:solidFill>
                  <a:srgbClr val="000000"/>
                </a:solidFill>
                <a:latin typeface="Consolas" pitchFamily="49" charset="0"/>
                <a:cs typeface="Consolas" pitchFamily="49" charset="0"/>
              </a:rPr>
              <a:t> $</a:t>
            </a:r>
            <a:r>
              <a:rPr lang="en-US" sz="1632" dirty="0" err="1">
                <a:solidFill>
                  <a:srgbClr val="000000"/>
                </a:solidFill>
                <a:latin typeface="Consolas" pitchFamily="49" charset="0"/>
                <a:cs typeface="Consolas" pitchFamily="49" charset="0"/>
              </a:rPr>
              <a:t>awaiter</a:t>
            </a:r>
            <a:r>
              <a:rPr lang="en-US" sz="1632" dirty="0">
                <a:solidFill>
                  <a:srgbClr val="000000"/>
                </a:solidFill>
                <a:latin typeface="Consolas" pitchFamily="49" charset="0"/>
                <a:cs typeface="Consolas" pitchFamily="49" charset="0"/>
              </a:rPr>
              <a:t> = </a:t>
            </a:r>
            <a:r>
              <a:rPr lang="en-US" sz="1632" dirty="0" err="1">
                <a:solidFill>
                  <a:srgbClr val="000000"/>
                </a:solidFill>
                <a:latin typeface="Consolas" pitchFamily="49" charset="0"/>
                <a:cs typeface="Consolas" pitchFamily="49" charset="0"/>
              </a:rPr>
              <a:t>GetNextIntAsync</a:t>
            </a:r>
            <a:r>
              <a:rPr lang="en-US" sz="1632" dirty="0">
                <a:solidFill>
                  <a:srgbClr val="000000"/>
                </a:solidFill>
                <a:latin typeface="Consolas" pitchFamily="49" charset="0"/>
                <a:cs typeface="Consolas" pitchFamily="49" charset="0"/>
              </a:rPr>
              <a:t>().</a:t>
            </a:r>
            <a:r>
              <a:rPr lang="en-US" sz="1632" dirty="0" err="1">
                <a:solidFill>
                  <a:srgbClr val="000000"/>
                </a:solidFill>
                <a:latin typeface="Consolas" pitchFamily="49" charset="0"/>
                <a:cs typeface="Consolas" pitchFamily="49" charset="0"/>
              </a:rPr>
              <a:t>GetAwaiter</a:t>
            </a:r>
            <a:r>
              <a:rPr lang="en-US" sz="1632" dirty="0">
                <a:solidFill>
                  <a:srgbClr val="000000"/>
                </a:solidFill>
                <a:latin typeface="Consolas" pitchFamily="49" charset="0"/>
                <a:cs typeface="Consolas" pitchFamily="49" charset="0"/>
              </a:rPr>
              <a:t>();</a:t>
            </a:r>
          </a:p>
          <a:p>
            <a:r>
              <a:rPr lang="en-US" sz="1632" b="1" dirty="0">
                <a:solidFill>
                  <a:srgbClr val="0000FF"/>
                </a:solidFill>
                <a:latin typeface="Consolas"/>
              </a:rPr>
              <a:t>if </a:t>
            </a:r>
            <a:r>
              <a:rPr lang="en-US" sz="1632" b="1" dirty="0">
                <a:solidFill>
                  <a:srgbClr val="000000"/>
                </a:solidFill>
                <a:latin typeface="Consolas" pitchFamily="49" charset="0"/>
                <a:cs typeface="Consolas" pitchFamily="49" charset="0"/>
              </a:rPr>
              <a:t>(!$</a:t>
            </a:r>
            <a:r>
              <a:rPr lang="en-US" sz="1632" b="1" dirty="0" err="1">
                <a:solidFill>
                  <a:srgbClr val="000000"/>
                </a:solidFill>
                <a:latin typeface="Consolas" pitchFamily="49" charset="0"/>
                <a:cs typeface="Consolas" pitchFamily="49" charset="0"/>
              </a:rPr>
              <a:t>awaiter.IsCompleted</a:t>
            </a:r>
            <a:r>
              <a:rPr lang="en-US" sz="1632" b="1" dirty="0">
                <a:solidFill>
                  <a:srgbClr val="000000"/>
                </a:solidFill>
                <a:latin typeface="Consolas" pitchFamily="49" charset="0"/>
                <a:cs typeface="Consolas" pitchFamily="49" charset="0"/>
              </a:rPr>
              <a:t>) {</a:t>
            </a:r>
          </a:p>
          <a:p>
            <a:r>
              <a:rPr lang="en-US" sz="1632" dirty="0">
                <a:solidFill>
                  <a:srgbClr val="000000"/>
                </a:solidFill>
                <a:latin typeface="Consolas" pitchFamily="49" charset="0"/>
                <a:cs typeface="Consolas" pitchFamily="49" charset="0"/>
              </a:rPr>
              <a:t>    </a:t>
            </a:r>
            <a:r>
              <a:rPr lang="en-US" sz="1632" i="1" dirty="0">
                <a:solidFill>
                  <a:srgbClr val="000000"/>
                </a:solidFill>
                <a:latin typeface="Consolas" pitchFamily="49" charset="0"/>
                <a:cs typeface="Consolas" pitchFamily="49" charset="0"/>
              </a:rPr>
              <a:t>DO THE AWAIT/RETURN AND RESUME</a:t>
            </a:r>
            <a:r>
              <a:rPr lang="en-US" sz="1632" dirty="0">
                <a:solidFill>
                  <a:srgbClr val="000000"/>
                </a:solidFill>
                <a:latin typeface="Consolas" pitchFamily="49" charset="0"/>
                <a:cs typeface="Consolas" pitchFamily="49" charset="0"/>
              </a:rPr>
              <a:t>;</a:t>
            </a:r>
          </a:p>
          <a:p>
            <a:r>
              <a:rPr lang="en-US" sz="1632" dirty="0">
                <a:solidFill>
                  <a:srgbClr val="000000"/>
                </a:solidFill>
                <a:latin typeface="Consolas" pitchFamily="49" charset="0"/>
                <a:cs typeface="Consolas" pitchFamily="49" charset="0"/>
              </a:rPr>
              <a:t>}</a:t>
            </a:r>
          </a:p>
          <a:p>
            <a:r>
              <a:rPr lang="en-US" sz="1600" dirty="0" err="1">
                <a:solidFill>
                  <a:srgbClr val="0000FF"/>
                </a:solidFill>
                <a:latin typeface="Consolas"/>
              </a:rPr>
              <a:t>var</a:t>
            </a:r>
            <a:r>
              <a:rPr lang="en-US" sz="1600" dirty="0">
                <a:solidFill>
                  <a:srgbClr val="0000FF"/>
                </a:solidFill>
                <a:latin typeface="Consolas"/>
              </a:rPr>
              <a:t> </a:t>
            </a:r>
            <a:r>
              <a:rPr lang="en-US" sz="1632" dirty="0">
                <a:solidFill>
                  <a:srgbClr val="000000"/>
                </a:solidFill>
                <a:latin typeface="Consolas" pitchFamily="49" charset="0"/>
                <a:cs typeface="Consolas" pitchFamily="49" charset="0"/>
              </a:rPr>
              <a:t>x = $</a:t>
            </a:r>
            <a:r>
              <a:rPr lang="en-US" sz="1632" dirty="0" err="1">
                <a:solidFill>
                  <a:srgbClr val="000000"/>
                </a:solidFill>
                <a:latin typeface="Consolas" pitchFamily="49" charset="0"/>
                <a:cs typeface="Consolas" pitchFamily="49" charset="0"/>
              </a:rPr>
              <a:t>awaiter.GetResult</a:t>
            </a:r>
            <a:r>
              <a:rPr lang="en-US" sz="1632" dirty="0">
                <a:solidFill>
                  <a:srgbClr val="000000"/>
                </a:solidFill>
                <a:latin typeface="Consolas" pitchFamily="49" charset="0"/>
                <a:cs typeface="Consolas" pitchFamily="49" charset="0"/>
              </a:rPr>
              <a:t>();</a:t>
            </a:r>
          </a:p>
        </p:txBody>
      </p:sp>
      <p:sp>
        <p:nvSpPr>
          <p:cNvPr id="13" name="Bent-Up Arrow 12"/>
          <p:cNvSpPr/>
          <p:nvPr/>
        </p:nvSpPr>
        <p:spPr bwMode="auto">
          <a:xfrm rot="5400000">
            <a:off x="4094499" y="3300071"/>
            <a:ext cx="751688" cy="1011339"/>
          </a:xfrm>
          <a:prstGeom prst="bentUpArrow">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3256" tIns="46629" rIns="93256" bIns="46629" numCol="1" rtlCol="0" anchor="ctr" anchorCtr="0" compatLnSpc="1">
            <a:prstTxWarp prst="textNoShape">
              <a:avLst/>
            </a:prstTxWarp>
          </a:bodyPr>
          <a:lstStyle/>
          <a:p>
            <a:pPr algn="ctr" defTabSz="932312" fontAlgn="base">
              <a:spcBef>
                <a:spcPct val="0"/>
              </a:spcBef>
              <a:spcAft>
                <a:spcPct val="0"/>
              </a:spcAft>
            </a:pPr>
            <a:endParaRPr lang="en-US" sz="2856"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04382181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3"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4"/>
          <p:cNvSpPr txBox="1">
            <a:spLocks/>
          </p:cNvSpPr>
          <p:nvPr/>
        </p:nvSpPr>
        <p:spPr>
          <a:xfrm>
            <a:off x="274320" y="1518913"/>
            <a:ext cx="11887200" cy="1735860"/>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1"/>
                    </a:gs>
                    <a:gs pos="99000">
                      <a:schemeClr val="tx1"/>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r>
              <a:rPr lang="en-US" sz="2400" dirty="0">
                <a:gradFill>
                  <a:gsLst>
                    <a:gs pos="1250">
                      <a:srgbClr val="FFFFFF"/>
                    </a:gs>
                    <a:gs pos="100000">
                      <a:srgbClr val="FFFFFF"/>
                    </a:gs>
                  </a:gsLst>
                  <a:lin ang="5400000" scaled="0"/>
                </a:gradFill>
              </a:rPr>
              <a:t>Each </a:t>
            </a:r>
            <a:r>
              <a:rPr lang="en-US" sz="2400" dirty="0" err="1">
                <a:gradFill>
                  <a:gsLst>
                    <a:gs pos="1250">
                      <a:srgbClr val="FFFFFF"/>
                    </a:gs>
                    <a:gs pos="100000">
                      <a:srgbClr val="FFFFFF"/>
                    </a:gs>
                  </a:gsLst>
                  <a:lin ang="5400000" scaled="0"/>
                </a:gradFill>
              </a:rPr>
              <a:t>async</a:t>
            </a:r>
            <a:r>
              <a:rPr lang="en-US" sz="2400" dirty="0">
                <a:gradFill>
                  <a:gsLst>
                    <a:gs pos="1250">
                      <a:srgbClr val="FFFFFF"/>
                    </a:gs>
                    <a:gs pos="100000">
                      <a:srgbClr val="FFFFFF"/>
                    </a:gs>
                  </a:gsLst>
                  <a:lin ang="5400000" scaled="0"/>
                </a:gradFill>
              </a:rPr>
              <a:t> method involves allocations…</a:t>
            </a:r>
          </a:p>
          <a:p>
            <a:pPr marL="571500" lvl="1" indent="-571500">
              <a:buFont typeface="Arial" panose="020B0604020202020204" pitchFamily="34" charset="0"/>
              <a:buChar char="•"/>
            </a:pPr>
            <a:r>
              <a:rPr lang="en-US" sz="2400" dirty="0">
                <a:gradFill>
                  <a:gsLst>
                    <a:gs pos="1250">
                      <a:srgbClr val="FFFFFF"/>
                    </a:gs>
                    <a:gs pos="100000">
                      <a:srgbClr val="FFFFFF"/>
                    </a:gs>
                  </a:gsLst>
                  <a:lin ang="5400000" scaled="0"/>
                </a:gradFill>
              </a:rPr>
              <a:t>For “state machine” class holding the method’s local variables</a:t>
            </a:r>
          </a:p>
          <a:p>
            <a:pPr marL="571500" lvl="1" indent="-571500">
              <a:buFont typeface="Arial" panose="020B0604020202020204" pitchFamily="34" charset="0"/>
              <a:buChar char="•"/>
            </a:pPr>
            <a:r>
              <a:rPr lang="en-US" sz="2400" dirty="0">
                <a:gradFill>
                  <a:gsLst>
                    <a:gs pos="1250">
                      <a:srgbClr val="FFFFFF"/>
                    </a:gs>
                    <a:gs pos="100000">
                      <a:srgbClr val="FFFFFF"/>
                    </a:gs>
                  </a:gsLst>
                  <a:lin ang="5400000" scaled="0"/>
                </a:gradFill>
              </a:rPr>
              <a:t>For a delegate</a:t>
            </a:r>
          </a:p>
          <a:p>
            <a:pPr marL="571500" lvl="1" indent="-571500">
              <a:buFont typeface="Arial" panose="020B0604020202020204" pitchFamily="34" charset="0"/>
              <a:buChar char="•"/>
            </a:pPr>
            <a:r>
              <a:rPr lang="en-US" sz="2400" dirty="0">
                <a:gradFill>
                  <a:gsLst>
                    <a:gs pos="1250">
                      <a:srgbClr val="FFFFFF"/>
                    </a:gs>
                    <a:gs pos="100000">
                      <a:srgbClr val="FFFFFF"/>
                    </a:gs>
                  </a:gsLst>
                  <a:lin ang="5400000" scaled="0"/>
                </a:gradFill>
              </a:rPr>
              <a:t>For the returned Task object</a:t>
            </a:r>
          </a:p>
        </p:txBody>
      </p:sp>
      <p:sp>
        <p:nvSpPr>
          <p:cNvPr id="2" name="Title 1"/>
          <p:cNvSpPr>
            <a:spLocks noGrp="1"/>
          </p:cNvSpPr>
          <p:nvPr>
            <p:ph type="title"/>
          </p:nvPr>
        </p:nvSpPr>
        <p:spPr/>
        <p:txBody>
          <a:bodyPr/>
          <a:lstStyle/>
          <a:p>
            <a:r>
              <a:rPr lang="en-US" i="1" dirty="0">
                <a:gradFill>
                  <a:gsLst>
                    <a:gs pos="0">
                      <a:srgbClr val="FFFFFF"/>
                    </a:gs>
                    <a:gs pos="100000">
                      <a:srgbClr val="FFFFFF"/>
                    </a:gs>
                  </a:gsLst>
                  <a:lin ang="5400000" scaled="0"/>
                </a:gradFill>
              </a:rPr>
              <a:t>Fast Path</a:t>
            </a:r>
            <a:r>
              <a:rPr lang="en-US" dirty="0">
                <a:gradFill>
                  <a:gsLst>
                    <a:gs pos="0">
                      <a:srgbClr val="FFFFFF"/>
                    </a:gs>
                    <a:gs pos="100000">
                      <a:srgbClr val="FFFFFF"/>
                    </a:gs>
                  </a:gsLst>
                  <a:lin ang="5400000" scaled="0"/>
                </a:gradFill>
              </a:rPr>
              <a:t> in awaits</a:t>
            </a:r>
            <a:endParaRPr lang="en-US" dirty="0"/>
          </a:p>
        </p:txBody>
      </p:sp>
      <p:sp>
        <p:nvSpPr>
          <p:cNvPr id="10" name="TextBox 9"/>
          <p:cNvSpPr txBox="1"/>
          <p:nvPr/>
        </p:nvSpPr>
        <p:spPr>
          <a:xfrm>
            <a:off x="1008843" y="3559214"/>
            <a:ext cx="6881711" cy="2862322"/>
          </a:xfrm>
          <a:prstGeom prst="rect">
            <a:avLst/>
          </a:prstGeom>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dirty="0">
                <a:solidFill>
                  <a:srgbClr val="0000FF"/>
                </a:solidFill>
                <a:latin typeface="Consolas"/>
              </a:rPr>
              <a:t>public static </a:t>
            </a:r>
            <a:r>
              <a:rPr lang="en-US" dirty="0" err="1">
                <a:solidFill>
                  <a:srgbClr val="0000FF"/>
                </a:solidFill>
                <a:latin typeface="Consolas"/>
              </a:rPr>
              <a:t>async</a:t>
            </a:r>
            <a:r>
              <a:rPr lang="en-US" b="1" dirty="0">
                <a:solidFill>
                  <a:srgbClr val="0000FF"/>
                </a:solidFill>
                <a:latin typeface="Consolas"/>
              </a:rPr>
              <a:t> </a:t>
            </a:r>
            <a:r>
              <a:rPr lang="en-US" dirty="0">
                <a:solidFill>
                  <a:srgbClr val="2B91AF"/>
                </a:solidFill>
                <a:latin typeface="Consolas"/>
              </a:rPr>
              <a:t>Task</a:t>
            </a:r>
            <a:r>
              <a:rPr lang="en-US" dirty="0">
                <a:solidFill>
                  <a:srgbClr val="000000"/>
                </a:solidFill>
                <a:latin typeface="Consolas" pitchFamily="49" charset="0"/>
                <a:cs typeface="Consolas" pitchFamily="49" charset="0"/>
              </a:rPr>
              <a:t>&lt;</a:t>
            </a:r>
            <a:r>
              <a:rPr lang="en-US" dirty="0" err="1">
                <a:solidFill>
                  <a:srgbClr val="0000FF"/>
                </a:solidFill>
                <a:latin typeface="Consolas"/>
              </a:rPr>
              <a:t>int</a:t>
            </a:r>
            <a:r>
              <a:rPr lang="en-US" dirty="0">
                <a:solidFill>
                  <a:srgbClr val="000000"/>
                </a:solidFill>
                <a:latin typeface="Consolas" pitchFamily="49" charset="0"/>
                <a:cs typeface="Consolas" pitchFamily="49" charset="0"/>
              </a:rPr>
              <a:t>&gt; </a:t>
            </a:r>
            <a:r>
              <a:rPr lang="en-US" dirty="0" err="1">
                <a:solidFill>
                  <a:srgbClr val="000000"/>
                </a:solidFill>
                <a:latin typeface="Consolas" pitchFamily="49" charset="0"/>
                <a:cs typeface="Consolas" pitchFamily="49" charset="0"/>
              </a:rPr>
              <a:t>GetNextIntAsync</a:t>
            </a:r>
            <a:r>
              <a:rPr lang="en-US" dirty="0">
                <a:solidFill>
                  <a:srgbClr val="000000"/>
                </a:solidFill>
                <a:latin typeface="Consolas" pitchFamily="49" charset="0"/>
                <a:cs typeface="Consolas" pitchFamily="49" charset="0"/>
              </a:rPr>
              <a:t>()</a:t>
            </a:r>
          </a:p>
          <a:p>
            <a:r>
              <a:rPr lang="en-US" dirty="0">
                <a:solidFill>
                  <a:srgbClr val="000000"/>
                </a:solidFill>
                <a:latin typeface="Consolas" pitchFamily="49" charset="0"/>
                <a:cs typeface="Consolas" pitchFamily="49" charset="0"/>
              </a:rPr>
              <a:t>{</a:t>
            </a:r>
          </a:p>
          <a:p>
            <a:r>
              <a:rPr lang="en-US" dirty="0">
                <a:solidFill>
                  <a:srgbClr val="000000"/>
                </a:solidFill>
                <a:latin typeface="Consolas" pitchFamily="49" charset="0"/>
                <a:cs typeface="Consolas" pitchFamily="49" charset="0"/>
              </a:rPr>
              <a:t>    </a:t>
            </a:r>
            <a:r>
              <a:rPr lang="en-US" dirty="0">
                <a:solidFill>
                  <a:srgbClr val="0000FF"/>
                </a:solidFill>
                <a:latin typeface="Consolas"/>
              </a:rPr>
              <a:t>if</a:t>
            </a:r>
            <a:r>
              <a:rPr lang="en-US" dirty="0">
                <a:solidFill>
                  <a:srgbClr val="000000"/>
                </a:solidFill>
                <a:latin typeface="Consolas" pitchFamily="49" charset="0"/>
                <a:cs typeface="Consolas" pitchFamily="49" charset="0"/>
              </a:rPr>
              <a:t> (</a:t>
            </a:r>
            <a:r>
              <a:rPr lang="en-US" dirty="0" err="1">
                <a:solidFill>
                  <a:srgbClr val="000000"/>
                </a:solidFill>
                <a:latin typeface="Consolas" pitchFamily="49" charset="0"/>
                <a:cs typeface="Consolas" pitchFamily="49" charset="0"/>
              </a:rPr>
              <a:t>m_Count</a:t>
            </a:r>
            <a:r>
              <a:rPr lang="en-US" dirty="0">
                <a:solidFill>
                  <a:srgbClr val="000000"/>
                </a:solidFill>
                <a:latin typeface="Consolas" pitchFamily="49" charset="0"/>
                <a:cs typeface="Consolas" pitchFamily="49" charset="0"/>
              </a:rPr>
              <a:t> == </a:t>
            </a:r>
            <a:r>
              <a:rPr lang="en-US" dirty="0" err="1">
                <a:solidFill>
                  <a:srgbClr val="000000"/>
                </a:solidFill>
                <a:latin typeface="Consolas" pitchFamily="49" charset="0"/>
                <a:cs typeface="Consolas" pitchFamily="49" charset="0"/>
              </a:rPr>
              <a:t>m_Buf.Length</a:t>
            </a:r>
            <a:r>
              <a:rPr lang="en-US" dirty="0">
                <a:solidFill>
                  <a:srgbClr val="000000"/>
                </a:solidFill>
                <a:latin typeface="Consolas" pitchFamily="49" charset="0"/>
                <a:cs typeface="Consolas" pitchFamily="49" charset="0"/>
              </a:rPr>
              <a:t>)</a:t>
            </a:r>
          </a:p>
          <a:p>
            <a:r>
              <a:rPr lang="en-US" dirty="0">
                <a:solidFill>
                  <a:srgbClr val="000000"/>
                </a:solidFill>
                <a:latin typeface="Consolas" pitchFamily="49" charset="0"/>
                <a:cs typeface="Consolas" pitchFamily="49" charset="0"/>
              </a:rPr>
              <a:t>    {</a:t>
            </a:r>
          </a:p>
          <a:p>
            <a:r>
              <a:rPr lang="en-US" dirty="0">
                <a:solidFill>
                  <a:srgbClr val="000000"/>
                </a:solidFill>
                <a:latin typeface="Consolas" pitchFamily="49" charset="0"/>
                <a:cs typeface="Consolas" pitchFamily="49" charset="0"/>
              </a:rPr>
              <a:t>        </a:t>
            </a:r>
            <a:r>
              <a:rPr lang="en-US" dirty="0" err="1">
                <a:solidFill>
                  <a:srgbClr val="000000"/>
                </a:solidFill>
                <a:latin typeface="Consolas" pitchFamily="49" charset="0"/>
                <a:cs typeface="Consolas" pitchFamily="49" charset="0"/>
              </a:rPr>
              <a:t>m_Buf</a:t>
            </a:r>
            <a:r>
              <a:rPr lang="en-US" dirty="0">
                <a:solidFill>
                  <a:srgbClr val="000000"/>
                </a:solidFill>
                <a:latin typeface="Consolas" pitchFamily="49" charset="0"/>
                <a:cs typeface="Consolas" pitchFamily="49" charset="0"/>
              </a:rPr>
              <a:t> = </a:t>
            </a:r>
            <a:r>
              <a:rPr lang="en-US" dirty="0">
                <a:solidFill>
                  <a:srgbClr val="0000FF"/>
                </a:solidFill>
                <a:latin typeface="Consolas"/>
              </a:rPr>
              <a:t>await</a:t>
            </a:r>
            <a:r>
              <a:rPr lang="en-US" dirty="0">
                <a:solidFill>
                  <a:srgbClr val="000000"/>
                </a:solidFill>
                <a:latin typeface="Consolas" pitchFamily="49" charset="0"/>
                <a:cs typeface="Consolas" pitchFamily="49" charset="0"/>
              </a:rPr>
              <a:t> </a:t>
            </a:r>
            <a:r>
              <a:rPr lang="en-US" dirty="0" err="1">
                <a:solidFill>
                  <a:srgbClr val="000000"/>
                </a:solidFill>
                <a:latin typeface="Consolas" pitchFamily="49" charset="0"/>
                <a:cs typeface="Consolas" pitchFamily="49" charset="0"/>
              </a:rPr>
              <a:t>FetchNextBufferAsync</a:t>
            </a:r>
            <a:r>
              <a:rPr lang="en-US" dirty="0">
                <a:solidFill>
                  <a:srgbClr val="000000"/>
                </a:solidFill>
                <a:latin typeface="Consolas" pitchFamily="49" charset="0"/>
                <a:cs typeface="Consolas" pitchFamily="49" charset="0"/>
              </a:rPr>
              <a:t>();</a:t>
            </a:r>
          </a:p>
          <a:p>
            <a:r>
              <a:rPr lang="en-US" dirty="0">
                <a:solidFill>
                  <a:srgbClr val="000000"/>
                </a:solidFill>
                <a:latin typeface="Consolas" pitchFamily="49" charset="0"/>
                <a:cs typeface="Consolas" pitchFamily="49" charset="0"/>
              </a:rPr>
              <a:t>        </a:t>
            </a:r>
            <a:r>
              <a:rPr lang="en-US" dirty="0" err="1">
                <a:solidFill>
                  <a:srgbClr val="000000"/>
                </a:solidFill>
                <a:latin typeface="Consolas" pitchFamily="49" charset="0"/>
                <a:cs typeface="Consolas" pitchFamily="49" charset="0"/>
              </a:rPr>
              <a:t>m_Count</a:t>
            </a:r>
            <a:r>
              <a:rPr lang="en-US" dirty="0">
                <a:solidFill>
                  <a:srgbClr val="000000"/>
                </a:solidFill>
                <a:latin typeface="Consolas" pitchFamily="49" charset="0"/>
                <a:cs typeface="Consolas" pitchFamily="49" charset="0"/>
              </a:rPr>
              <a:t> = 0;</a:t>
            </a:r>
          </a:p>
          <a:p>
            <a:r>
              <a:rPr lang="en-US" dirty="0">
                <a:solidFill>
                  <a:srgbClr val="000000"/>
                </a:solidFill>
                <a:latin typeface="Consolas" pitchFamily="49" charset="0"/>
                <a:cs typeface="Consolas" pitchFamily="49" charset="0"/>
              </a:rPr>
              <a:t>    }</a:t>
            </a:r>
          </a:p>
          <a:p>
            <a:r>
              <a:rPr lang="en-US" dirty="0">
                <a:solidFill>
                  <a:srgbClr val="000000"/>
                </a:solidFill>
                <a:latin typeface="Consolas" pitchFamily="49" charset="0"/>
                <a:cs typeface="Consolas" pitchFamily="49" charset="0"/>
              </a:rPr>
              <a:t>    </a:t>
            </a:r>
            <a:r>
              <a:rPr lang="en-US" dirty="0" err="1">
                <a:solidFill>
                  <a:srgbClr val="000000"/>
                </a:solidFill>
                <a:latin typeface="Consolas" pitchFamily="49" charset="0"/>
                <a:cs typeface="Consolas" pitchFamily="49" charset="0"/>
              </a:rPr>
              <a:t>m_Count</a:t>
            </a:r>
            <a:r>
              <a:rPr lang="en-US" dirty="0">
                <a:solidFill>
                  <a:srgbClr val="000000"/>
                </a:solidFill>
                <a:latin typeface="Consolas" pitchFamily="49" charset="0"/>
                <a:cs typeface="Consolas" pitchFamily="49" charset="0"/>
              </a:rPr>
              <a:t> += 1;</a:t>
            </a:r>
          </a:p>
          <a:p>
            <a:r>
              <a:rPr lang="en-US" dirty="0">
                <a:solidFill>
                  <a:srgbClr val="000000"/>
                </a:solidFill>
                <a:latin typeface="Consolas" pitchFamily="49" charset="0"/>
                <a:cs typeface="Consolas" pitchFamily="49" charset="0"/>
              </a:rPr>
              <a:t>    </a:t>
            </a:r>
            <a:r>
              <a:rPr lang="en-US" dirty="0">
                <a:solidFill>
                  <a:srgbClr val="0000FF"/>
                </a:solidFill>
                <a:latin typeface="Consolas"/>
              </a:rPr>
              <a:t>return</a:t>
            </a:r>
            <a:r>
              <a:rPr lang="en-US" dirty="0">
                <a:solidFill>
                  <a:srgbClr val="000000"/>
                </a:solidFill>
                <a:latin typeface="Consolas" pitchFamily="49" charset="0"/>
                <a:cs typeface="Consolas" pitchFamily="49" charset="0"/>
              </a:rPr>
              <a:t> </a:t>
            </a:r>
            <a:r>
              <a:rPr lang="en-US" dirty="0" err="1">
                <a:solidFill>
                  <a:srgbClr val="000000"/>
                </a:solidFill>
                <a:latin typeface="Consolas" pitchFamily="49" charset="0"/>
                <a:cs typeface="Consolas" pitchFamily="49" charset="0"/>
              </a:rPr>
              <a:t>m_Buf</a:t>
            </a:r>
            <a:r>
              <a:rPr lang="en-US" dirty="0">
                <a:solidFill>
                  <a:srgbClr val="000000"/>
                </a:solidFill>
                <a:latin typeface="Consolas" pitchFamily="49" charset="0"/>
                <a:cs typeface="Consolas" pitchFamily="49" charset="0"/>
              </a:rPr>
              <a:t>[</a:t>
            </a:r>
            <a:r>
              <a:rPr lang="en-US" dirty="0" err="1">
                <a:solidFill>
                  <a:srgbClr val="000000"/>
                </a:solidFill>
                <a:latin typeface="Consolas" pitchFamily="49" charset="0"/>
                <a:cs typeface="Consolas" pitchFamily="49" charset="0"/>
              </a:rPr>
              <a:t>m_Count</a:t>
            </a:r>
            <a:r>
              <a:rPr lang="en-US" dirty="0">
                <a:solidFill>
                  <a:srgbClr val="000000"/>
                </a:solidFill>
                <a:latin typeface="Consolas" pitchFamily="49" charset="0"/>
                <a:cs typeface="Consolas" pitchFamily="49" charset="0"/>
              </a:rPr>
              <a:t> - 1];</a:t>
            </a:r>
          </a:p>
          <a:p>
            <a:r>
              <a:rPr lang="en-US" dirty="0">
                <a:solidFill>
                  <a:srgbClr val="000000"/>
                </a:solidFill>
                <a:latin typeface="Consolas" pitchFamily="49" charset="0"/>
                <a:cs typeface="Consolas" pitchFamily="49" charset="0"/>
              </a:rPr>
              <a:t>}</a:t>
            </a:r>
          </a:p>
        </p:txBody>
      </p:sp>
      <p:cxnSp>
        <p:nvCxnSpPr>
          <p:cNvPr id="15" name="Straight Connector 14"/>
          <p:cNvCxnSpPr/>
          <p:nvPr/>
        </p:nvCxnSpPr>
        <p:spPr>
          <a:xfrm>
            <a:off x="852755" y="2178121"/>
            <a:ext cx="8527551" cy="10275"/>
          </a:xfrm>
          <a:prstGeom prst="line">
            <a:avLst/>
          </a:prstGeom>
          <a:ln w="76200">
            <a:solidFill>
              <a:srgbClr val="00B050">
                <a:alpha val="69804"/>
              </a:srgb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852754" y="2589088"/>
            <a:ext cx="2342509" cy="0"/>
          </a:xfrm>
          <a:prstGeom prst="line">
            <a:avLst/>
          </a:prstGeom>
          <a:ln w="76200">
            <a:solidFill>
              <a:srgbClr val="00B050">
                <a:alpha val="69804"/>
              </a:srgb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9" name="Rectangular Callout 18"/>
          <p:cNvSpPr/>
          <p:nvPr/>
        </p:nvSpPr>
        <p:spPr bwMode="auto">
          <a:xfrm>
            <a:off x="9656166" y="1407560"/>
            <a:ext cx="2505353" cy="1253448"/>
          </a:xfrm>
          <a:prstGeom prst="wedgeRectCallout">
            <a:avLst>
              <a:gd name="adj1" fmla="val -105419"/>
              <a:gd name="adj2" fmla="val 17352"/>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Avoided if the method skips its awaits</a:t>
            </a:r>
          </a:p>
        </p:txBody>
      </p:sp>
      <p:cxnSp>
        <p:nvCxnSpPr>
          <p:cNvPr id="20" name="Straight Connector 19"/>
          <p:cNvCxnSpPr/>
          <p:nvPr/>
        </p:nvCxnSpPr>
        <p:spPr>
          <a:xfrm>
            <a:off x="852754" y="2979504"/>
            <a:ext cx="6277511" cy="0"/>
          </a:xfrm>
          <a:prstGeom prst="line">
            <a:avLst/>
          </a:prstGeom>
          <a:ln w="76200">
            <a:solidFill>
              <a:schemeClr val="bg2">
                <a:lumMod val="50000"/>
                <a:lumOff val="50000"/>
                <a:alpha val="69804"/>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3" name="Rectangular Callout 22"/>
          <p:cNvSpPr/>
          <p:nvPr/>
        </p:nvSpPr>
        <p:spPr bwMode="auto">
          <a:xfrm>
            <a:off x="8541421" y="3193138"/>
            <a:ext cx="3620098" cy="2252165"/>
          </a:xfrm>
          <a:prstGeom prst="wedgeRectCallout">
            <a:avLst>
              <a:gd name="adj1" fmla="val -90879"/>
              <a:gd name="adj2" fmla="val -59538"/>
            </a:avLst>
          </a:prstGeom>
          <a:solidFill>
            <a:schemeClr val="bg2">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Avoided if the method took fast path,</a:t>
            </a:r>
            <a:br>
              <a:rPr lang="en-US" sz="2400" dirty="0">
                <a:gradFill>
                  <a:gsLst>
                    <a:gs pos="0">
                      <a:srgbClr val="FFFFFF"/>
                    </a:gs>
                    <a:gs pos="100000">
                      <a:srgbClr val="FFFFFF"/>
                    </a:gs>
                  </a:gsLst>
                  <a:lin ang="5400000" scaled="0"/>
                </a:gradFill>
                <a:ea typeface="Segoe UI" pitchFamily="34" charset="0"/>
                <a:cs typeface="Segoe UI" pitchFamily="34" charset="0"/>
              </a:rPr>
            </a:br>
            <a:r>
              <a:rPr lang="en-US" sz="2400" dirty="0">
                <a:gradFill>
                  <a:gsLst>
                    <a:gs pos="0">
                      <a:srgbClr val="FFFFFF"/>
                    </a:gs>
                    <a:gs pos="100000">
                      <a:srgbClr val="FFFFFF"/>
                    </a:gs>
                  </a:gsLst>
                  <a:lin ang="5400000" scaled="0"/>
                </a:gradFill>
                <a:ea typeface="Segoe UI" pitchFamily="34" charset="0"/>
                <a:cs typeface="Segoe UI" pitchFamily="34" charset="0"/>
              </a:rPr>
              <a:t>AND the returned value was “common” …</a:t>
            </a:r>
          </a:p>
          <a:p>
            <a:pP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defTabSz="932472" fontAlgn="base">
              <a:lnSpc>
                <a:spcPct val="90000"/>
              </a:lnSpc>
              <a:spcBef>
                <a:spcPct val="0"/>
              </a:spcBef>
              <a:spcAft>
                <a:spcPct val="0"/>
              </a:spcAft>
            </a:pPr>
            <a:r>
              <a:rPr lang="en-US" sz="2400" i="1" dirty="0">
                <a:gradFill>
                  <a:gsLst>
                    <a:gs pos="0">
                      <a:srgbClr val="FFFFFF"/>
                    </a:gs>
                    <a:gs pos="100000">
                      <a:srgbClr val="FFFFFF"/>
                    </a:gs>
                  </a:gsLst>
                  <a:lin ang="5400000" scaled="0"/>
                </a:gradFill>
                <a:ea typeface="Segoe UI" pitchFamily="34" charset="0"/>
                <a:cs typeface="Segoe UI" pitchFamily="34" charset="0"/>
              </a:rPr>
              <a:t>0, 1, true, false, null, “”</a:t>
            </a:r>
          </a:p>
        </p:txBody>
      </p:sp>
      <p:sp>
        <p:nvSpPr>
          <p:cNvPr id="26" name="TextBox 25"/>
          <p:cNvSpPr txBox="1"/>
          <p:nvPr/>
        </p:nvSpPr>
        <p:spPr>
          <a:xfrm>
            <a:off x="8541421" y="5497301"/>
            <a:ext cx="3620098" cy="960263"/>
          </a:xfrm>
          <a:prstGeom prst="rect">
            <a:avLst/>
          </a:prstGeom>
          <a:solidFill>
            <a:schemeClr val="bg2">
              <a:lumMod val="75000"/>
              <a:lumOff val="25000"/>
            </a:schemeClr>
          </a:solidFill>
        </p:spPr>
        <p:txBody>
          <a:bodyPr wrap="square" lIns="182880" tIns="146304" rIns="182880" bIns="146304" rtlCol="0">
            <a:spAutoFit/>
          </a:bodyPr>
          <a:lstStyle/>
          <a:p>
            <a:pPr>
              <a:lnSpc>
                <a:spcPct val="90000"/>
              </a:lnSpc>
              <a:spcAft>
                <a:spcPts val="600"/>
              </a:spcAft>
            </a:pPr>
            <a:r>
              <a:rPr lang="en-US" sz="2400" dirty="0">
                <a:gradFill>
                  <a:gsLst>
                    <a:gs pos="2917">
                      <a:srgbClr val="FFFFFF"/>
                    </a:gs>
                    <a:gs pos="30000">
                      <a:srgbClr val="FFFFFF"/>
                    </a:gs>
                  </a:gsLst>
                  <a:lin ang="5400000" scaled="0"/>
                </a:gradFill>
              </a:rPr>
              <a:t>For other returns values, try caching yourself!</a:t>
            </a:r>
          </a:p>
        </p:txBody>
      </p:sp>
    </p:spTree>
    <p:extLst>
      <p:ext uri="{BB962C8B-B14F-4D97-AF65-F5344CB8AC3E}">
        <p14:creationId xmlns:p14="http://schemas.microsoft.com/office/powerpoint/2010/main" val="27723582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grpId="0" nodeType="clickEffect">
                                  <p:stCondLst>
                                    <p:cond delay="0"/>
                                  </p:stCondLst>
                                  <p:childTnLst>
                                    <p:set>
                                      <p:cBhvr>
                                        <p:cTn id="14" dur="1" fill="hold">
                                          <p:stCondLst>
                                            <p:cond delay="0"/>
                                          </p:stCondLst>
                                        </p:cTn>
                                        <p:tgtEl>
                                          <p:spTgt spid="26"/>
                                        </p:tgtEl>
                                        <p:attrNameLst>
                                          <p:attrName>style.visibility</p:attrName>
                                        </p:attrNameLst>
                                      </p:cBhvr>
                                      <p:to>
                                        <p:strVal val="visible"/>
                                      </p:to>
                                    </p:set>
                                    <p:animEffect transition="in" filter="wipe(up)">
                                      <p:cBhvr>
                                        <p:cTn id="15"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6"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Libraries should expose chunky </a:t>
            </a:r>
            <a:r>
              <a:rPr lang="en-US" dirty="0" err="1"/>
              <a:t>async</a:t>
            </a:r>
            <a:r>
              <a:rPr lang="en-US" dirty="0"/>
              <a:t> APIs</a:t>
            </a:r>
          </a:p>
        </p:txBody>
      </p:sp>
      <p:sp>
        <p:nvSpPr>
          <p:cNvPr id="4" name="Text Placeholder 5"/>
          <p:cNvSpPr txBox="1">
            <a:spLocks/>
          </p:cNvSpPr>
          <p:nvPr/>
        </p:nvSpPr>
        <p:spPr>
          <a:xfrm>
            <a:off x="426693" y="1668462"/>
            <a:ext cx="11887200" cy="4299639"/>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2"/>
                    </a:gs>
                    <a:gs pos="99000">
                      <a:schemeClr val="tx2"/>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dirty="0">
              <a:gradFill>
                <a:gsLst>
                  <a:gs pos="1250">
                    <a:srgbClr val="00BCF2"/>
                  </a:gs>
                  <a:gs pos="99000">
                    <a:srgbClr val="00BCF2"/>
                  </a:gs>
                </a:gsLst>
                <a:lin ang="5400000" scaled="0"/>
              </a:gradFill>
            </a:endParaRPr>
          </a:p>
          <a:p>
            <a:r>
              <a:rPr lang="en-US" dirty="0">
                <a:gradFill>
                  <a:gsLst>
                    <a:gs pos="1250">
                      <a:srgbClr val="00BCF2"/>
                    </a:gs>
                    <a:gs pos="99000">
                      <a:srgbClr val="00BCF2"/>
                    </a:gs>
                  </a:gsLst>
                  <a:lin ang="5400000" scaled="0"/>
                </a:gradFill>
              </a:rPr>
              <a:t>Principles</a:t>
            </a:r>
          </a:p>
          <a:p>
            <a:r>
              <a:rPr lang="en-US" sz="2400" i="1" dirty="0">
                <a:solidFill>
                  <a:srgbClr val="FFFFFF"/>
                </a:solidFill>
                <a:latin typeface="Segoe UI"/>
              </a:rPr>
              <a:t>The heap is an app-global resource.</a:t>
            </a:r>
          </a:p>
          <a:p>
            <a:r>
              <a:rPr lang="en-US" sz="2400" dirty="0">
                <a:solidFill>
                  <a:srgbClr val="FFFFFF"/>
                </a:solidFill>
                <a:latin typeface="Segoe UI"/>
              </a:rPr>
              <a:t>Like all heap allocations, </a:t>
            </a:r>
            <a:r>
              <a:rPr lang="en-US" sz="2400" dirty="0" err="1">
                <a:solidFill>
                  <a:srgbClr val="FFFFFF"/>
                </a:solidFill>
                <a:latin typeface="Segoe UI"/>
              </a:rPr>
              <a:t>async</a:t>
            </a:r>
            <a:r>
              <a:rPr lang="en-US" sz="2400" dirty="0">
                <a:solidFill>
                  <a:srgbClr val="FFFFFF"/>
                </a:solidFill>
                <a:latin typeface="Segoe UI"/>
              </a:rPr>
              <a:t> allocations can contributing to hurting </a:t>
            </a:r>
            <a:r>
              <a:rPr lang="en-US" sz="2400" b="1" dirty="0">
                <a:solidFill>
                  <a:srgbClr val="FFFF00"/>
                </a:solidFill>
                <a:latin typeface="Segoe UI"/>
              </a:rPr>
              <a:t>GC </a:t>
            </a:r>
            <a:r>
              <a:rPr lang="en-US" sz="2400" b="1" dirty="0" err="1">
                <a:solidFill>
                  <a:srgbClr val="FFFF00"/>
                </a:solidFill>
                <a:latin typeface="Segoe UI"/>
              </a:rPr>
              <a:t>perf</a:t>
            </a:r>
            <a:r>
              <a:rPr lang="en-US" sz="2400" dirty="0">
                <a:solidFill>
                  <a:srgbClr val="FFFFFF"/>
                </a:solidFill>
                <a:latin typeface="Segoe UI"/>
              </a:rPr>
              <a:t>.</a:t>
            </a:r>
            <a:br>
              <a:rPr lang="en-US" sz="2400" dirty="0">
                <a:solidFill>
                  <a:srgbClr val="FFFFFF"/>
                </a:solidFill>
                <a:latin typeface="Segoe UI"/>
              </a:rPr>
            </a:br>
            <a:r>
              <a:rPr lang="en-US" sz="1800" dirty="0">
                <a:solidFill>
                  <a:srgbClr val="FFFFFF"/>
                </a:solidFill>
                <a:latin typeface="Segoe UI"/>
              </a:rPr>
              <a:t> </a:t>
            </a:r>
          </a:p>
          <a:p>
            <a:r>
              <a:rPr lang="en-US" dirty="0">
                <a:gradFill>
                  <a:gsLst>
                    <a:gs pos="1250">
                      <a:srgbClr val="00BCF2"/>
                    </a:gs>
                    <a:gs pos="99000">
                      <a:srgbClr val="00BCF2"/>
                    </a:gs>
                  </a:gsLst>
                  <a:lin ang="5400000" scaled="0"/>
                </a:gradFill>
              </a:rPr>
              <a:t>Guidance</a:t>
            </a:r>
          </a:p>
          <a:p>
            <a:pPr lvl="1"/>
            <a:r>
              <a:rPr lang="en-US" sz="2400" dirty="0">
                <a:gradFill>
                  <a:gsLst>
                    <a:gs pos="1250">
                      <a:srgbClr val="FFFFFF"/>
                    </a:gs>
                    <a:gs pos="100000">
                      <a:srgbClr val="FFFFFF"/>
                    </a:gs>
                  </a:gsLst>
                  <a:lin ang="5400000" scaled="0"/>
                </a:gradFill>
              </a:rPr>
              <a:t>Libraries should expose chunky async APIs, not chatty.</a:t>
            </a:r>
          </a:p>
          <a:p>
            <a:pPr lvl="1"/>
            <a:r>
              <a:rPr lang="en-US" sz="2400" dirty="0">
                <a:gradFill>
                  <a:gsLst>
                    <a:gs pos="1250">
                      <a:srgbClr val="FFFFFF"/>
                    </a:gs>
                    <a:gs pos="100000">
                      <a:srgbClr val="FFFFFF"/>
                    </a:gs>
                  </a:gsLst>
                  <a:lin ang="5400000" scaled="0"/>
                </a:gradFill>
              </a:rPr>
              <a:t>If your library has to be chatty, and GC </a:t>
            </a:r>
            <a:r>
              <a:rPr lang="en-US" sz="2400" dirty="0" err="1">
                <a:gradFill>
                  <a:gsLst>
                    <a:gs pos="1250">
                      <a:srgbClr val="FFFFFF"/>
                    </a:gs>
                    <a:gs pos="100000">
                      <a:srgbClr val="FFFFFF"/>
                    </a:gs>
                  </a:gsLst>
                  <a:lin ang="5400000" scaled="0"/>
                </a:gradFill>
              </a:rPr>
              <a:t>perf</a:t>
            </a:r>
            <a:r>
              <a:rPr lang="en-US" sz="2400" dirty="0">
                <a:gradFill>
                  <a:gsLst>
                    <a:gs pos="1250">
                      <a:srgbClr val="FFFFFF"/>
                    </a:gs>
                    <a:gs pos="100000">
                      <a:srgbClr val="FFFFFF"/>
                    </a:gs>
                  </a:gsLst>
                  <a:lin ang="5400000" scaled="0"/>
                </a:gradFill>
              </a:rPr>
              <a:t> is a problem, and the heap has lots of </a:t>
            </a:r>
            <a:r>
              <a:rPr lang="en-US" sz="2400" dirty="0" err="1">
                <a:gradFill>
                  <a:gsLst>
                    <a:gs pos="1250">
                      <a:srgbClr val="FFFFFF"/>
                    </a:gs>
                    <a:gs pos="100000">
                      <a:srgbClr val="FFFFFF"/>
                    </a:gs>
                  </a:gsLst>
                  <a:lin ang="5400000" scaled="0"/>
                </a:gradFill>
              </a:rPr>
              <a:t>async</a:t>
            </a:r>
            <a:r>
              <a:rPr lang="en-US" sz="2400" dirty="0">
                <a:gradFill>
                  <a:gsLst>
                    <a:gs pos="1250">
                      <a:srgbClr val="FFFFFF"/>
                    </a:gs>
                    <a:gs pos="100000">
                      <a:srgbClr val="FFFFFF"/>
                    </a:gs>
                  </a:gsLst>
                  <a:lin ang="5400000" scaled="0"/>
                </a:gradFill>
              </a:rPr>
              <a:t> allocations, then optimize the fast-path.</a:t>
            </a:r>
          </a:p>
        </p:txBody>
      </p:sp>
    </p:spTree>
    <p:extLst>
      <p:ext uri="{BB962C8B-B14F-4D97-AF65-F5344CB8AC3E}">
        <p14:creationId xmlns:p14="http://schemas.microsoft.com/office/powerpoint/2010/main" val="2892873333"/>
      </p:ext>
    </p:extLst>
  </p:cSld>
  <p:clrMapOvr>
    <a:masterClrMapping/>
  </p:clrMapOvr>
  <p:transition>
    <p:cove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t="13496"/>
          <a:stretch/>
        </p:blipFill>
        <p:spPr>
          <a:xfrm flipH="1">
            <a:off x="-2" y="1211261"/>
            <a:ext cx="12436475" cy="5792787"/>
          </a:xfrm>
          <a:prstGeom prst="rect">
            <a:avLst/>
          </a:prstGeom>
        </p:spPr>
      </p:pic>
      <p:sp>
        <p:nvSpPr>
          <p:cNvPr id="7" name="Title 6"/>
          <p:cNvSpPr>
            <a:spLocks noGrp="1"/>
          </p:cNvSpPr>
          <p:nvPr>
            <p:ph type="title"/>
          </p:nvPr>
        </p:nvSpPr>
        <p:spPr/>
        <p:txBody>
          <a:bodyPr/>
          <a:lstStyle/>
          <a:p>
            <a:r>
              <a:rPr lang="en-US" dirty="0">
                <a:gradFill>
                  <a:gsLst>
                    <a:gs pos="0">
                      <a:srgbClr val="FFFFFF"/>
                    </a:gs>
                    <a:gs pos="100000">
                      <a:srgbClr val="FFFFFF"/>
                    </a:gs>
                  </a:gsLst>
                  <a:lin ang="5400000" scaled="0"/>
                </a:gradFill>
              </a:rPr>
              <a:t>Consider .</a:t>
            </a:r>
            <a:r>
              <a:rPr lang="en-US" dirty="0" err="1">
                <a:gradFill>
                  <a:gsLst>
                    <a:gs pos="0">
                      <a:srgbClr val="FFFFFF"/>
                    </a:gs>
                    <a:gs pos="100000">
                      <a:srgbClr val="FFFFFF"/>
                    </a:gs>
                  </a:gsLst>
                  <a:lin ang="5400000" scaled="0"/>
                </a:gradFill>
              </a:rPr>
              <a:t>ConfigureAwait</a:t>
            </a:r>
            <a:r>
              <a:rPr lang="en-US" dirty="0">
                <a:gradFill>
                  <a:gsLst>
                    <a:gs pos="0">
                      <a:srgbClr val="FFFFFF"/>
                    </a:gs>
                    <a:gs pos="100000">
                      <a:srgbClr val="FFFFFF"/>
                    </a:gs>
                  </a:gsLst>
                  <a:lin ang="5400000" scaled="0"/>
                </a:gradFill>
              </a:rPr>
              <a:t>(false) in libraries</a:t>
            </a:r>
          </a:p>
        </p:txBody>
      </p:sp>
      <p:sp>
        <p:nvSpPr>
          <p:cNvPr id="5" name="Rectangle 4"/>
          <p:cNvSpPr/>
          <p:nvPr/>
        </p:nvSpPr>
        <p:spPr bwMode="auto">
          <a:xfrm>
            <a:off x="7353318" y="2128836"/>
            <a:ext cx="4800600" cy="33528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ts val="1200"/>
              </a:spcAft>
            </a:pPr>
            <a:r>
              <a:rPr lang="en-US" sz="2400" dirty="0">
                <a:gradFill>
                  <a:gsLst>
                    <a:gs pos="0">
                      <a:srgbClr val="FFFFFF"/>
                    </a:gs>
                    <a:gs pos="100000">
                      <a:srgbClr val="FFFFFF"/>
                    </a:gs>
                  </a:gsLst>
                  <a:lin ang="5400000" scaled="0"/>
                </a:gradFill>
                <a:ea typeface="Segoe UI" pitchFamily="34" charset="0"/>
                <a:cs typeface="Segoe UI" pitchFamily="34" charset="0"/>
              </a:rPr>
              <a:t>Library methods might be called from different contexts:</a:t>
            </a:r>
          </a:p>
          <a:p>
            <a:pPr defTabSz="932472" fontAlgn="base">
              <a:lnSpc>
                <a:spcPct val="90000"/>
              </a:lnSpc>
              <a:spcBef>
                <a:spcPct val="0"/>
              </a:spcBef>
              <a:spcAft>
                <a:spcPts val="120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defTabSz="932472" fontAlgn="base">
              <a:lnSpc>
                <a:spcPct val="90000"/>
              </a:lnSpc>
              <a:spcBef>
                <a:spcPct val="0"/>
              </a:spcBef>
              <a:spcAft>
                <a:spcPts val="1200"/>
              </a:spcAft>
            </a:pPr>
            <a:r>
              <a:rPr lang="en-US" sz="2400" dirty="0">
                <a:gradFill>
                  <a:gsLst>
                    <a:gs pos="0">
                      <a:srgbClr val="FFFFFF"/>
                    </a:gs>
                    <a:gs pos="100000">
                      <a:srgbClr val="FFFFFF"/>
                    </a:gs>
                  </a:gsLst>
                  <a:lin ang="5400000" scaled="0"/>
                </a:gradFill>
                <a:ea typeface="Segoe UI" pitchFamily="34" charset="0"/>
                <a:cs typeface="Segoe UI" pitchFamily="34" charset="0"/>
              </a:rPr>
              <a:t>Consider .</a:t>
            </a:r>
            <a:r>
              <a:rPr lang="en-US" sz="2400" dirty="0" err="1">
                <a:gradFill>
                  <a:gsLst>
                    <a:gs pos="0">
                      <a:srgbClr val="FFFFFF"/>
                    </a:gs>
                    <a:gs pos="100000">
                      <a:srgbClr val="FFFFFF"/>
                    </a:gs>
                  </a:gsLst>
                  <a:lin ang="5400000" scaled="0"/>
                </a:gradFill>
                <a:ea typeface="Segoe UI" pitchFamily="34" charset="0"/>
                <a:cs typeface="Segoe UI" pitchFamily="34" charset="0"/>
              </a:rPr>
              <a:t>ConfigureAwait</a:t>
            </a:r>
            <a:r>
              <a:rPr lang="en-US" sz="2400" dirty="0">
                <a:gradFill>
                  <a:gsLst>
                    <a:gs pos="0">
                      <a:srgbClr val="FFFFFF"/>
                    </a:gs>
                    <a:gs pos="100000">
                      <a:srgbClr val="FFFFFF"/>
                    </a:gs>
                  </a:gsLst>
                  <a:lin ang="5400000" scaled="0"/>
                </a:gradFill>
                <a:ea typeface="Segoe UI" pitchFamily="34" charset="0"/>
                <a:cs typeface="Segoe UI" pitchFamily="34" charset="0"/>
              </a:rPr>
              <a:t>(false).</a:t>
            </a:r>
          </a:p>
          <a:p>
            <a:pPr defTabSz="932472" fontAlgn="base">
              <a:lnSpc>
                <a:spcPct val="90000"/>
              </a:lnSpc>
              <a:spcBef>
                <a:spcPct val="0"/>
              </a:spcBef>
              <a:spcAft>
                <a:spcPts val="120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757086502"/>
      </p:ext>
    </p:extLst>
  </p:cSld>
  <p:clrMapOvr>
    <a:masterClrMapping/>
  </p:clrMapOvr>
  <mc:AlternateContent xmlns:mc="http://schemas.openxmlformats.org/markup-compatibility/2006" xmlns:p14="http://schemas.microsoft.com/office/powerpoint/2010/main">
    <mc:Choice Requires="p14">
      <p:transition>
        <p14:reveal/>
      </p:transition>
    </mc:Choice>
    <mc:Fallback xmlns="">
      <p:transition>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gradFill>
                  <a:gsLst>
                    <a:gs pos="0">
                      <a:srgbClr val="FFFFFF"/>
                    </a:gs>
                    <a:gs pos="100000">
                      <a:srgbClr val="FFFFFF"/>
                    </a:gs>
                  </a:gsLst>
                  <a:lin ang="5400000" scaled="0"/>
                </a:gradFill>
              </a:rPr>
              <a:t>Consider .</a:t>
            </a:r>
            <a:r>
              <a:rPr lang="en-US" dirty="0" err="1">
                <a:gradFill>
                  <a:gsLst>
                    <a:gs pos="0">
                      <a:srgbClr val="FFFFFF"/>
                    </a:gs>
                    <a:gs pos="100000">
                      <a:srgbClr val="FFFFFF"/>
                    </a:gs>
                  </a:gsLst>
                  <a:lin ang="5400000" scaled="0"/>
                </a:gradFill>
              </a:rPr>
              <a:t>ConfigureAwait</a:t>
            </a:r>
            <a:r>
              <a:rPr lang="en-US" dirty="0">
                <a:gradFill>
                  <a:gsLst>
                    <a:gs pos="0">
                      <a:srgbClr val="FFFFFF"/>
                    </a:gs>
                    <a:gs pos="100000">
                      <a:srgbClr val="FFFFFF"/>
                    </a:gs>
                  </a:gsLst>
                  <a:lin ang="5400000" scaled="0"/>
                </a:gradFill>
              </a:rPr>
              <a:t>(false) in libraries</a:t>
            </a:r>
            <a:endParaRPr lang="en-US" dirty="0"/>
          </a:p>
        </p:txBody>
      </p:sp>
      <p:sp>
        <p:nvSpPr>
          <p:cNvPr id="3" name="Content Placeholder 2"/>
          <p:cNvSpPr>
            <a:spLocks noGrp="1"/>
          </p:cNvSpPr>
          <p:nvPr>
            <p:ph type="body" sz="quarter" idx="4294967295"/>
          </p:nvPr>
        </p:nvSpPr>
        <p:spPr>
          <a:xfrm>
            <a:off x="274639" y="1439862"/>
            <a:ext cx="11887200" cy="5334000"/>
          </a:xfrm>
          <a:prstGeom prst="rect">
            <a:avLst/>
          </a:prstGeom>
        </p:spPr>
        <p:txBody>
          <a:bodyPr>
            <a:noAutofit/>
          </a:bodyPr>
          <a:lstStyle/>
          <a:p>
            <a:pPr marL="0" indent="0">
              <a:buNone/>
            </a:pPr>
            <a:r>
              <a:rPr lang="en-US" dirty="0">
                <a:solidFill>
                  <a:schemeClr val="tx2"/>
                </a:solidFill>
              </a:rPr>
              <a:t>Sync context represents a “target for work”</a:t>
            </a:r>
          </a:p>
          <a:p>
            <a:pPr marL="0" lvl="1" indent="0">
              <a:buNone/>
            </a:pPr>
            <a:r>
              <a:rPr lang="en-US" sz="2000" dirty="0"/>
              <a:t>e.g. </a:t>
            </a:r>
            <a:r>
              <a:rPr lang="en-US" sz="2000" dirty="0" err="1"/>
              <a:t>WindowsFormsSynchronizationContext</a:t>
            </a:r>
            <a:r>
              <a:rPr lang="en-US" sz="2000" dirty="0"/>
              <a:t>, whose .Post() does </a:t>
            </a:r>
            <a:r>
              <a:rPr lang="en-US" sz="2000" dirty="0" err="1"/>
              <a:t>Control.BeginInvoke</a:t>
            </a:r>
            <a:endParaRPr lang="en-US" sz="2000" dirty="0"/>
          </a:p>
          <a:p>
            <a:pPr marL="0" lvl="1" indent="0">
              <a:buNone/>
            </a:pPr>
            <a:r>
              <a:rPr lang="en-US" sz="2000" dirty="0"/>
              <a:t>e.g. </a:t>
            </a:r>
            <a:r>
              <a:rPr lang="en-US" sz="2000" dirty="0" err="1"/>
              <a:t>DispatcherSynchronizationContext</a:t>
            </a:r>
            <a:r>
              <a:rPr lang="en-US" sz="2000" dirty="0"/>
              <a:t>, whose .Post() does </a:t>
            </a:r>
            <a:r>
              <a:rPr lang="en-US" sz="2000" dirty="0" err="1"/>
              <a:t>Dispatcher.BeginInvoke</a:t>
            </a:r>
            <a:endParaRPr lang="en-US" sz="2000" dirty="0"/>
          </a:p>
          <a:p>
            <a:pPr marL="0" lvl="1" indent="0">
              <a:buNone/>
            </a:pPr>
            <a:r>
              <a:rPr lang="en-US" sz="2000" dirty="0"/>
              <a:t>e.g. </a:t>
            </a:r>
            <a:r>
              <a:rPr lang="en-US" sz="2000" dirty="0" err="1"/>
              <a:t>AspNetSynchronizationContext</a:t>
            </a:r>
            <a:r>
              <a:rPr lang="en-US" sz="2000" dirty="0"/>
              <a:t>, whose .Post() ensures one-at-a-time</a:t>
            </a:r>
          </a:p>
          <a:p>
            <a:pPr marL="0" lvl="1" indent="0">
              <a:buNone/>
            </a:pPr>
            <a:endParaRPr lang="en-US" sz="2000" dirty="0"/>
          </a:p>
          <a:p>
            <a:pPr marL="0" indent="0">
              <a:buNone/>
            </a:pPr>
            <a:r>
              <a:rPr lang="en-US" dirty="0">
                <a:solidFill>
                  <a:schemeClr val="tx2"/>
                </a:solidFill>
              </a:rPr>
              <a:t>“Await task” uses the sync context</a:t>
            </a:r>
          </a:p>
          <a:p>
            <a:pPr marL="0" lvl="1" indent="0">
              <a:buNone/>
            </a:pPr>
            <a:r>
              <a:rPr lang="en-US" sz="2000" dirty="0"/>
              <a:t>1. It captures the current </a:t>
            </a:r>
            <a:r>
              <a:rPr lang="en-US" sz="2000" dirty="0" err="1"/>
              <a:t>SyncContext</a:t>
            </a:r>
            <a:r>
              <a:rPr lang="en-US" sz="2000" dirty="0"/>
              <a:t> before awaiting.</a:t>
            </a:r>
          </a:p>
          <a:p>
            <a:pPr marL="0" lvl="1" indent="0">
              <a:buNone/>
            </a:pPr>
            <a:r>
              <a:rPr lang="en-US" sz="2000" dirty="0"/>
              <a:t>2. Upon task completion, it calls </a:t>
            </a:r>
            <a:r>
              <a:rPr lang="en-US" sz="2000" dirty="0" err="1"/>
              <a:t>SyncContext.Post</a:t>
            </a:r>
            <a:r>
              <a:rPr lang="en-US" sz="2000" dirty="0"/>
              <a:t>() to resume </a:t>
            </a:r>
            <a:r>
              <a:rPr lang="en-US" sz="2000" b="1" dirty="0">
                <a:solidFill>
                  <a:srgbClr val="00FFFF"/>
                </a:solidFill>
              </a:rPr>
              <a:t>“where you were before”</a:t>
            </a:r>
            <a:br>
              <a:rPr lang="en-US" sz="2000" dirty="0"/>
            </a:br>
            <a:endParaRPr lang="en-US" sz="2000" dirty="0"/>
          </a:p>
          <a:p>
            <a:pPr marL="0" lvl="1" indent="0">
              <a:buNone/>
            </a:pPr>
            <a:r>
              <a:rPr lang="en-US" sz="2000" dirty="0"/>
              <a:t>For app-level code, this is fine. </a:t>
            </a:r>
            <a:r>
              <a:rPr lang="en-US" sz="2000" b="1" dirty="0">
                <a:solidFill>
                  <a:srgbClr val="FFFF00"/>
                </a:solidFill>
              </a:rPr>
              <a:t>But for library code, it’s rarely needed!</a:t>
            </a:r>
          </a:p>
          <a:p>
            <a:pPr marL="0" lvl="1" indent="0">
              <a:buNone/>
            </a:pPr>
            <a:r>
              <a:rPr lang="en-US" sz="2000" dirty="0">
                <a:solidFill>
                  <a:schemeClr val="tx1"/>
                </a:solidFill>
              </a:rPr>
              <a:t>You can use “await </a:t>
            </a:r>
            <a:r>
              <a:rPr lang="en-US" sz="2000" dirty="0" err="1">
                <a:solidFill>
                  <a:schemeClr val="tx1"/>
                </a:solidFill>
              </a:rPr>
              <a:t>task.ConfigureAwait</a:t>
            </a:r>
            <a:r>
              <a:rPr lang="en-US" sz="2000" dirty="0">
                <a:solidFill>
                  <a:schemeClr val="tx1"/>
                </a:solidFill>
              </a:rPr>
              <a:t>(false)”</a:t>
            </a:r>
          </a:p>
          <a:p>
            <a:pPr marL="0" lvl="1" indent="0">
              <a:buNone/>
            </a:pPr>
            <a:r>
              <a:rPr lang="en-US" sz="2000" dirty="0">
                <a:solidFill>
                  <a:schemeClr val="tx1"/>
                </a:solidFill>
              </a:rPr>
              <a:t>This suppresses step 2; instead if possible it resumes </a:t>
            </a:r>
            <a:r>
              <a:rPr lang="en-US" sz="2000" b="1" dirty="0">
                <a:solidFill>
                  <a:srgbClr val="FFFF00"/>
                </a:solidFill>
              </a:rPr>
              <a:t>“on the thread that completed the task”</a:t>
            </a:r>
          </a:p>
          <a:p>
            <a:pPr marL="0" lvl="1" indent="0">
              <a:buNone/>
            </a:pPr>
            <a:endParaRPr lang="en-US" sz="2000" dirty="0">
              <a:solidFill>
                <a:schemeClr val="tx1"/>
              </a:solidFill>
            </a:endParaRPr>
          </a:p>
          <a:p>
            <a:pPr marL="0" lvl="1" indent="0">
              <a:buNone/>
            </a:pPr>
            <a:r>
              <a:rPr lang="en-US" sz="2000" dirty="0">
                <a:solidFill>
                  <a:schemeClr val="tx1"/>
                </a:solidFill>
              </a:rPr>
              <a:t>Result: slightly better performance. Also can avoid deadlock if a badly-written user blocks.</a:t>
            </a:r>
            <a:endParaRPr lang="en-US" sz="2000" b="1" dirty="0">
              <a:solidFill>
                <a:srgbClr val="00FFFF"/>
              </a:solidFill>
            </a:endParaRPr>
          </a:p>
        </p:txBody>
      </p:sp>
    </p:spTree>
    <p:extLst>
      <p:ext uri="{BB962C8B-B14F-4D97-AF65-F5344CB8AC3E}">
        <p14:creationId xmlns:p14="http://schemas.microsoft.com/office/powerpoint/2010/main" val="30992320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250"/>
                                        <p:tgtEl>
                                          <p:spTgt spid="3">
                                            <p:txEl>
                                              <p:pRg st="1" end="1"/>
                                            </p:txEl>
                                          </p:spTgt>
                                        </p:tgtEl>
                                      </p:cBhvr>
                                    </p:animEffect>
                                  </p:childTnLst>
                                </p:cTn>
                              </p:par>
                            </p:childTnLst>
                          </p:cTn>
                        </p:par>
                        <p:par>
                          <p:cTn id="12" fill="hold">
                            <p:stCondLst>
                              <p:cond delay="750"/>
                            </p:stCondLst>
                            <p:childTnLst>
                              <p:par>
                                <p:cTn id="13" presetID="10" presetClass="entr" presetSubtype="0"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250"/>
                                        <p:tgtEl>
                                          <p:spTgt spid="3">
                                            <p:txEl>
                                              <p:pRg st="2" end="2"/>
                                            </p:txEl>
                                          </p:spTgt>
                                        </p:tgtEl>
                                      </p:cBhvr>
                                    </p:animEffect>
                                  </p:childTnLst>
                                </p:cTn>
                              </p:par>
                            </p:childTnLst>
                          </p:cTn>
                        </p:par>
                        <p:par>
                          <p:cTn id="16" fill="hold">
                            <p:stCondLst>
                              <p:cond delay="1000"/>
                            </p:stCondLst>
                            <p:childTnLst>
                              <p:par>
                                <p:cTn id="17" presetID="10" presetClass="entr" presetSubtype="0" fill="hold"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250"/>
                                        <p:tgtEl>
                                          <p:spTgt spid="3">
                                            <p:txEl>
                                              <p:pRg st="3" end="3"/>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fade">
                                      <p:cBhvr>
                                        <p:cTn id="34" dur="500"/>
                                        <p:tgtEl>
                                          <p:spTgt spid="3">
                                            <p:txEl>
                                              <p:pRg st="7" end="7"/>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animEffect transition="in" filter="fade">
                                      <p:cBhvr>
                                        <p:cTn id="39" dur="500"/>
                                        <p:tgtEl>
                                          <p:spTgt spid="3">
                                            <p:txEl>
                                              <p:pRg st="8" end="8"/>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3">
                                            <p:txEl>
                                              <p:pRg st="9" end="9"/>
                                            </p:txEl>
                                          </p:spTgt>
                                        </p:tgtEl>
                                        <p:attrNameLst>
                                          <p:attrName>style.visibility</p:attrName>
                                        </p:attrNameLst>
                                      </p:cBhvr>
                                      <p:to>
                                        <p:strVal val="visible"/>
                                      </p:to>
                                    </p:set>
                                    <p:animEffect transition="in" filter="fade">
                                      <p:cBhvr>
                                        <p:cTn id="44" dur="500"/>
                                        <p:tgtEl>
                                          <p:spTgt spid="3">
                                            <p:txEl>
                                              <p:pRg st="9" end="9"/>
                                            </p:txEl>
                                          </p:spTgt>
                                        </p:tgtEl>
                                      </p:cBhvr>
                                    </p:animEffect>
                                  </p:childTnLst>
                                </p:cTn>
                              </p:par>
                              <p:par>
                                <p:cTn id="45" presetID="10" presetClass="entr" presetSubtype="0" fill="hold" nodeType="with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animEffect transition="in" filter="fade">
                                      <p:cBhvr>
                                        <p:cTn id="47" dur="500"/>
                                        <p:tgtEl>
                                          <p:spTgt spid="3">
                                            <p:txEl>
                                              <p:pRg st="10" end="10"/>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3">
                                            <p:txEl>
                                              <p:pRg st="12" end="12"/>
                                            </p:txEl>
                                          </p:spTgt>
                                        </p:tgtEl>
                                        <p:attrNameLst>
                                          <p:attrName>style.visibility</p:attrName>
                                        </p:attrNameLst>
                                      </p:cBhvr>
                                      <p:to>
                                        <p:strVal val="visible"/>
                                      </p:to>
                                    </p:set>
                                    <p:animEffect transition="in" filter="fade">
                                      <p:cBhvr>
                                        <p:cTn id="52"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549275" y="2655888"/>
            <a:ext cx="11887200" cy="1831975"/>
          </a:xfrm>
        </p:spPr>
        <p:txBody>
          <a:bodyPr/>
          <a:lstStyle/>
          <a:p>
            <a:r>
              <a:rPr lang="en-US" sz="8800" dirty="0"/>
              <a:t>Stop using async void!</a:t>
            </a:r>
          </a:p>
        </p:txBody>
      </p:sp>
    </p:spTree>
    <p:extLst>
      <p:ext uri="{BB962C8B-B14F-4D97-AF65-F5344CB8AC3E}">
        <p14:creationId xmlns:p14="http://schemas.microsoft.com/office/powerpoint/2010/main" val="3480969893"/>
      </p:ext>
    </p:extLst>
  </p:cSld>
  <p:clrMapOvr>
    <a:masterClrMapping/>
  </p:clrMapOvr>
  <mc:AlternateContent xmlns:mc="http://schemas.openxmlformats.org/markup-compatibility/2006" xmlns:p15="http://schemas.microsoft.com/office/powerpoint/2012/main">
    <mc:Choice Requires="p15">
      <p:transition spd="slow">
        <p15:prstTrans prst="fracture"/>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Consider .</a:t>
            </a:r>
            <a:r>
              <a:rPr lang="en-US" dirty="0" err="1"/>
              <a:t>ConfigureAwait</a:t>
            </a:r>
            <a:r>
              <a:rPr lang="en-US" dirty="0"/>
              <a:t>(false) in libraries</a:t>
            </a:r>
          </a:p>
        </p:txBody>
      </p:sp>
      <p:sp>
        <p:nvSpPr>
          <p:cNvPr id="6" name="Text Placeholder 5"/>
          <p:cNvSpPr>
            <a:spLocks noGrp="1"/>
          </p:cNvSpPr>
          <p:nvPr>
            <p:ph type="body" sz="quarter" idx="4294967295"/>
          </p:nvPr>
        </p:nvSpPr>
        <p:spPr>
          <a:xfrm>
            <a:off x="274293" y="1516062"/>
            <a:ext cx="11887200" cy="3976473"/>
          </a:xfrm>
          <a:prstGeom prst="rect">
            <a:avLst/>
          </a:prstGeom>
        </p:spPr>
        <p:txBody>
          <a:bodyPr/>
          <a:lstStyle/>
          <a:p>
            <a:pPr marL="0" indent="0">
              <a:buNone/>
            </a:pPr>
            <a:endParaRPr lang="en-US" dirty="0"/>
          </a:p>
          <a:p>
            <a:pPr marL="0" indent="0">
              <a:buNone/>
            </a:pPr>
            <a:r>
              <a:rPr lang="en-US" dirty="0">
                <a:gradFill>
                  <a:gsLst>
                    <a:gs pos="1250">
                      <a:schemeClr val="tx2"/>
                    </a:gs>
                    <a:gs pos="99000">
                      <a:schemeClr val="tx2"/>
                    </a:gs>
                  </a:gsLst>
                  <a:lin ang="5400000" scaled="0"/>
                </a:gradFill>
              </a:rPr>
              <a:t>Principles</a:t>
            </a:r>
          </a:p>
          <a:p>
            <a:pPr marL="101600" indent="0">
              <a:buNone/>
            </a:pPr>
            <a:r>
              <a:rPr lang="en-US" sz="2400" dirty="0">
                <a:latin typeface="+mn-lt"/>
              </a:rPr>
              <a:t>The UI message-queue is an app-global resource.</a:t>
            </a:r>
          </a:p>
          <a:p>
            <a:pPr marL="101600" indent="0">
              <a:buNone/>
            </a:pPr>
            <a:r>
              <a:rPr lang="en-US" sz="2400" dirty="0">
                <a:latin typeface="+mn-lt"/>
              </a:rPr>
              <a:t>Too much use will hurt UI responsiveness.</a:t>
            </a:r>
            <a:br>
              <a:rPr lang="en-US" sz="2400" dirty="0">
                <a:latin typeface="+mn-lt"/>
              </a:rPr>
            </a:br>
            <a:endParaRPr lang="en-US" sz="2400" dirty="0">
              <a:latin typeface="+mn-lt"/>
            </a:endParaRPr>
          </a:p>
          <a:p>
            <a:pPr marL="0" indent="0">
              <a:buClrTx/>
              <a:buSzPct val="90000"/>
              <a:buNone/>
            </a:pPr>
            <a:r>
              <a:rPr lang="en-US" dirty="0">
                <a:gradFill>
                  <a:gsLst>
                    <a:gs pos="1250">
                      <a:schemeClr val="tx2"/>
                    </a:gs>
                    <a:gs pos="99000">
                      <a:schemeClr val="tx2"/>
                    </a:gs>
                  </a:gsLst>
                  <a:lin ang="5400000" scaled="0"/>
                </a:gradFill>
              </a:rPr>
              <a:t>Guidance</a:t>
            </a:r>
          </a:p>
          <a:p>
            <a:pPr marL="101600" indent="0">
              <a:buNone/>
            </a:pPr>
            <a:r>
              <a:rPr lang="en-US" sz="2400" dirty="0">
                <a:latin typeface="+mn-lt"/>
              </a:rPr>
              <a:t>If your method calls chatty </a:t>
            </a:r>
            <a:r>
              <a:rPr lang="en-US" sz="2400" dirty="0" err="1">
                <a:latin typeface="+mn-lt"/>
              </a:rPr>
              <a:t>async</a:t>
            </a:r>
            <a:r>
              <a:rPr lang="en-US" sz="2400" dirty="0">
                <a:latin typeface="+mn-lt"/>
              </a:rPr>
              <a:t> APIs, but doesn’t touch the UI, then use </a:t>
            </a:r>
            <a:r>
              <a:rPr lang="en-US" sz="2400" dirty="0" err="1">
                <a:latin typeface="+mn-lt"/>
              </a:rPr>
              <a:t>ConfigureAwait</a:t>
            </a:r>
            <a:r>
              <a:rPr lang="en-US" sz="2400" dirty="0">
                <a:latin typeface="+mn-lt"/>
              </a:rPr>
              <a:t>(false)</a:t>
            </a:r>
          </a:p>
        </p:txBody>
      </p:sp>
    </p:spTree>
    <p:extLst>
      <p:ext uri="{BB962C8B-B14F-4D97-AF65-F5344CB8AC3E}">
        <p14:creationId xmlns:p14="http://schemas.microsoft.com/office/powerpoint/2010/main" val="2600778186"/>
      </p:ext>
    </p:extLst>
  </p:cSld>
  <p:clrMapOvr>
    <a:masterClrMapping/>
  </p:clrMapOvr>
  <p:transition>
    <p:cove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a:xfrm>
            <a:off x="267028" y="1212850"/>
            <a:ext cx="12070012" cy="3354765"/>
          </a:xfrm>
        </p:spPr>
        <p:txBody>
          <a:bodyPr/>
          <a:lstStyle/>
          <a:p>
            <a:pPr marL="0" lvl="0" indent="0">
              <a:spcBef>
                <a:spcPts val="2400"/>
              </a:spcBef>
              <a:buNone/>
            </a:pPr>
            <a:r>
              <a:rPr lang="en-US" sz="2800" dirty="0">
                <a:solidFill>
                  <a:schemeClr val="bg2">
                    <a:lumMod val="25000"/>
                    <a:lumOff val="75000"/>
                  </a:schemeClr>
                </a:solidFill>
              </a:rPr>
              <a:t>Mon 	1:15pm</a:t>
            </a:r>
            <a:r>
              <a:rPr lang="en-US" sz="2800" dirty="0">
                <a:gradFill>
                  <a:gsLst>
                    <a:gs pos="1250">
                      <a:schemeClr val="tx1"/>
                    </a:gs>
                    <a:gs pos="100000">
                      <a:schemeClr val="tx1"/>
                    </a:gs>
                  </a:gsLst>
                  <a:lin ang="5400000" scaled="0"/>
                </a:gradFill>
              </a:rPr>
              <a:t>: 	The Present and Future of .NET</a:t>
            </a:r>
          </a:p>
          <a:p>
            <a:pPr marL="0" lvl="0" indent="0">
              <a:spcBef>
                <a:spcPts val="2400"/>
              </a:spcBef>
              <a:buNone/>
            </a:pPr>
            <a:r>
              <a:rPr lang="en-US" sz="2800" dirty="0">
                <a:solidFill>
                  <a:schemeClr val="bg2">
                    <a:lumMod val="25000"/>
                    <a:lumOff val="75000"/>
                  </a:schemeClr>
                </a:solidFill>
              </a:rPr>
              <a:t>Mon 	4:15pm</a:t>
            </a:r>
            <a:r>
              <a:rPr lang="en-US" sz="2800" dirty="0">
                <a:gradFill>
                  <a:gsLst>
                    <a:gs pos="1250">
                      <a:schemeClr val="tx1"/>
                    </a:gs>
                    <a:gs pos="100000">
                      <a:schemeClr val="tx1"/>
                    </a:gs>
                  </a:gsLst>
                  <a:lin ang="5400000" scaled="0"/>
                </a:gradFill>
              </a:rPr>
              <a:t>: 	The Next Generation of .NET</a:t>
            </a:r>
          </a:p>
          <a:p>
            <a:pPr marL="0" lvl="0" indent="0">
              <a:spcBef>
                <a:spcPts val="2400"/>
              </a:spcBef>
              <a:buNone/>
            </a:pPr>
            <a:r>
              <a:rPr lang="en-US" sz="2800" dirty="0">
                <a:solidFill>
                  <a:schemeClr val="bg2">
                    <a:lumMod val="25000"/>
                    <a:lumOff val="75000"/>
                  </a:schemeClr>
                </a:solidFill>
              </a:rPr>
              <a:t>Tue 	1:30pm</a:t>
            </a:r>
            <a:r>
              <a:rPr lang="en-US" sz="2800" dirty="0">
                <a:gradFill>
                  <a:gsLst>
                    <a:gs pos="1250">
                      <a:schemeClr val="tx1"/>
                    </a:gs>
                    <a:gs pos="100000">
                      <a:schemeClr val="tx1"/>
                    </a:gs>
                  </a:gsLst>
                  <a:lin ang="5400000" scaled="0"/>
                </a:gradFill>
              </a:rPr>
              <a:t>: 	The Future of C# and VB</a:t>
            </a:r>
          </a:p>
          <a:p>
            <a:pPr marL="0" lvl="0" indent="0">
              <a:spcBef>
                <a:spcPts val="2400"/>
              </a:spcBef>
              <a:buNone/>
            </a:pPr>
            <a:r>
              <a:rPr lang="en-US" sz="2800" dirty="0">
                <a:solidFill>
                  <a:schemeClr val="bg2">
                    <a:lumMod val="25000"/>
                    <a:lumOff val="75000"/>
                  </a:schemeClr>
                </a:solidFill>
              </a:rPr>
              <a:t>Tue 	3:15pm</a:t>
            </a:r>
            <a:r>
              <a:rPr lang="en-US" sz="2800" dirty="0">
                <a:gradFill>
                  <a:gsLst>
                    <a:gs pos="1250">
                      <a:schemeClr val="tx1"/>
                    </a:gs>
                    <a:gs pos="100000">
                      <a:schemeClr val="tx1"/>
                    </a:gs>
                  </a:gsLst>
                  <a:lin ang="5400000" scaled="0"/>
                </a:gradFill>
              </a:rPr>
              <a:t>: 	VS Power User: Tips and Tricks</a:t>
            </a:r>
          </a:p>
          <a:p>
            <a:pPr marL="0" lvl="0" indent="0">
              <a:spcBef>
                <a:spcPts val="2400"/>
              </a:spcBef>
              <a:buNone/>
            </a:pPr>
            <a:r>
              <a:rPr lang="en-US" sz="2800" dirty="0">
                <a:solidFill>
                  <a:schemeClr val="bg2">
                    <a:lumMod val="25000"/>
                    <a:lumOff val="75000"/>
                  </a:schemeClr>
                </a:solidFill>
              </a:rPr>
              <a:t>Thu 	10:15am</a:t>
            </a:r>
            <a:r>
              <a:rPr lang="en-US" sz="2800" dirty="0">
                <a:gradFill>
                  <a:gsLst>
                    <a:gs pos="1250">
                      <a:schemeClr val="tx1"/>
                    </a:gs>
                    <a:gs pos="100000">
                      <a:schemeClr val="tx1"/>
                    </a:gs>
                  </a:gsLst>
                  <a:lin ang="5400000" scaled="0"/>
                </a:gradFill>
              </a:rPr>
              <a:t>:	Async Best Practices for C# and VB</a:t>
            </a:r>
          </a:p>
        </p:txBody>
      </p:sp>
      <p:sp>
        <p:nvSpPr>
          <p:cNvPr id="2" name="Title 1"/>
          <p:cNvSpPr>
            <a:spLocks noGrp="1"/>
          </p:cNvSpPr>
          <p:nvPr>
            <p:ph type="title"/>
          </p:nvPr>
        </p:nvSpPr>
        <p:spPr/>
        <p:txBody>
          <a:bodyPr/>
          <a:lstStyle/>
          <a:p>
            <a:r>
              <a:rPr lang="en-US" dirty="0"/>
              <a:t>Related talks</a:t>
            </a:r>
          </a:p>
        </p:txBody>
      </p:sp>
      <p:sp>
        <p:nvSpPr>
          <p:cNvPr id="13" name="Text Placeholder 7"/>
          <p:cNvSpPr txBox="1">
            <a:spLocks/>
          </p:cNvSpPr>
          <p:nvPr/>
        </p:nvSpPr>
        <p:spPr>
          <a:xfrm>
            <a:off x="267028" y="4640262"/>
            <a:ext cx="12070012" cy="1406539"/>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
                <a:schemeClr val="tx2"/>
              </a:buClr>
              <a:buSzPct val="100000"/>
              <a:buFontTx/>
              <a:buBlip>
                <a:blip r:embed="rId3"/>
              </a:buBlip>
              <a:tabLst/>
              <a:defRPr sz="4000" kern="1200" spc="0" baseline="0">
                <a:gradFill>
                  <a:gsLst>
                    <a:gs pos="13869">
                      <a:schemeClr val="tx2"/>
                    </a:gs>
                    <a:gs pos="42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2400"/>
              </a:spcBef>
              <a:buClr>
                <a:srgbClr val="00BCF2"/>
              </a:buClr>
              <a:buFontTx/>
              <a:buNone/>
            </a:pPr>
            <a:r>
              <a:rPr lang="en-US" sz="3800" dirty="0">
                <a:gradFill>
                  <a:gsLst>
                    <a:gs pos="1250">
                      <a:srgbClr val="FFFFFF"/>
                    </a:gs>
                    <a:gs pos="100000">
                      <a:srgbClr val="FFFFFF"/>
                    </a:gs>
                  </a:gsLst>
                  <a:lin ang="5400000" scaled="0"/>
                </a:gradFill>
              </a:rPr>
              <a:t>Find me:</a:t>
            </a:r>
          </a:p>
          <a:p>
            <a:pPr marL="0" indent="0">
              <a:spcBef>
                <a:spcPts val="2400"/>
              </a:spcBef>
              <a:buClr>
                <a:srgbClr val="00BCF2"/>
              </a:buClr>
              <a:buFontTx/>
              <a:buNone/>
            </a:pPr>
            <a:r>
              <a:rPr lang="en-US" sz="2800" dirty="0">
                <a:solidFill>
                  <a:srgbClr val="002050">
                    <a:lumMod val="25000"/>
                    <a:lumOff val="75000"/>
                  </a:srgbClr>
                </a:solidFill>
              </a:rPr>
              <a:t>Thu 	1:30pm-3:00pm</a:t>
            </a:r>
            <a:r>
              <a:rPr lang="en-US" sz="2800" dirty="0">
                <a:gradFill>
                  <a:gsLst>
                    <a:gs pos="1250">
                      <a:srgbClr val="FFFFFF"/>
                    </a:gs>
                    <a:gs pos="100000">
                      <a:srgbClr val="FFFFFF"/>
                    </a:gs>
                  </a:gsLst>
                  <a:lin ang="5400000" scaled="0"/>
                </a:gradFill>
              </a:rPr>
              <a:t>:	MSE booths</a:t>
            </a:r>
            <a:endParaRPr lang="en-US" sz="3800" dirty="0">
              <a:gradFill>
                <a:gsLst>
                  <a:gs pos="1250">
                    <a:srgbClr val="FFFFFF"/>
                  </a:gs>
                  <a:gs pos="100000">
                    <a:srgbClr val="FFFFFF"/>
                  </a:gs>
                </a:gsLst>
                <a:lin ang="5400000" scaled="0"/>
              </a:gradFill>
            </a:endParaRPr>
          </a:p>
        </p:txBody>
      </p:sp>
    </p:spTree>
    <p:extLst>
      <p:ext uri="{BB962C8B-B14F-4D97-AF65-F5344CB8AC3E}">
        <p14:creationId xmlns:p14="http://schemas.microsoft.com/office/powerpoint/2010/main" val="99927887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63" presetClass="path" presetSubtype="0" decel="100000" fill="hold" grpId="1" nodeType="withEffect">
                                  <p:stCondLst>
                                    <p:cond delay="0"/>
                                  </p:stCondLst>
                                  <p:childTnLst>
                                    <p:animMotion origin="layout" path="M -0.02413 -3.08216E-6 L 2.26704E-6 -3.08216E-6 " pathEditMode="relative" rAng="0" ptsTypes="AA">
                                      <p:cBhvr>
                                        <p:cTn id="9" dur="500" fill="hold"/>
                                        <p:tgtEl>
                                          <p:spTgt spid="8"/>
                                        </p:tgtEl>
                                        <p:attrNameLst>
                                          <p:attrName>ppt_x</p:attrName>
                                          <p:attrName>ppt_y</p:attrName>
                                        </p:attrNameLst>
                                      </p:cBhvr>
                                      <p:rCtr x="1200" y="0"/>
                                    </p:animMotion>
                                  </p:childTnLst>
                                </p:cTn>
                              </p:par>
                              <p:par>
                                <p:cTn id="10" presetID="10" presetClass="entr" presetSubtype="0" fill="hold" grpId="0" nodeType="withEffect">
                                  <p:stCondLst>
                                    <p:cond delay="100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par>
                                <p:cTn id="13" presetID="63" presetClass="path" presetSubtype="0" decel="100000" fill="hold" grpId="1" nodeType="withEffect">
                                  <p:stCondLst>
                                    <p:cond delay="1000"/>
                                  </p:stCondLst>
                                  <p:childTnLst>
                                    <p:animMotion origin="layout" path="M -0.02413 -3.18656E-6 L 2.26704E-6 -3.18656E-6 " pathEditMode="relative" rAng="0" ptsTypes="AA">
                                      <p:cBhvr>
                                        <p:cTn id="14" dur="500" fill="hold"/>
                                        <p:tgtEl>
                                          <p:spTgt spid="13"/>
                                        </p:tgtEl>
                                        <p:attrNameLst>
                                          <p:attrName>ppt_x</p:attrName>
                                          <p:attrName>ppt_y</p:attrName>
                                        </p:attrNameLst>
                                      </p:cBhvr>
                                      <p:rCtr x="120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P spid="13" grpId="0"/>
      <p:bldP spid="13" grpId="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a:xfrm>
            <a:off x="267028" y="1787578"/>
            <a:ext cx="12070012" cy="4071884"/>
          </a:xfrm>
        </p:spPr>
        <p:txBody>
          <a:bodyPr/>
          <a:lstStyle/>
          <a:p>
            <a:pPr marL="0" indent="0">
              <a:lnSpc>
                <a:spcPct val="150000"/>
              </a:lnSpc>
              <a:spcAft>
                <a:spcPts val="600"/>
              </a:spcAft>
              <a:buNone/>
            </a:pPr>
            <a:r>
              <a:rPr lang="en-US" sz="3600" dirty="0">
                <a:solidFill>
                  <a:schemeClr val="tx1"/>
                </a:solidFill>
              </a:rPr>
              <a:t>Stephen </a:t>
            </a:r>
            <a:r>
              <a:rPr lang="en-US" sz="3600" dirty="0" err="1">
                <a:solidFill>
                  <a:schemeClr val="tx1"/>
                </a:solidFill>
              </a:rPr>
              <a:t>Toub’s</a:t>
            </a:r>
            <a:r>
              <a:rPr lang="en-US" sz="3600" dirty="0">
                <a:solidFill>
                  <a:schemeClr val="tx1"/>
                </a:solidFill>
              </a:rPr>
              <a:t> blog:	</a:t>
            </a:r>
            <a:r>
              <a:rPr lang="en-US" sz="3600" dirty="0">
                <a:gradFill>
                  <a:gsLst>
                    <a:gs pos="43363">
                      <a:schemeClr val="bg1"/>
                    </a:gs>
                    <a:gs pos="67000">
                      <a:schemeClr val="bg1"/>
                    </a:gs>
                  </a:gsLst>
                  <a:lin ang="5400000" scaled="0"/>
                </a:gradFill>
                <a:hlinkClick r:id="rId3"/>
              </a:rPr>
              <a:t>http://blogs.msdn.com/b/pfxteam</a:t>
            </a:r>
            <a:endParaRPr lang="en-US" sz="3600" dirty="0">
              <a:gradFill>
                <a:gsLst>
                  <a:gs pos="43363">
                    <a:schemeClr val="bg1"/>
                  </a:gs>
                  <a:gs pos="67000">
                    <a:schemeClr val="bg1"/>
                  </a:gs>
                </a:gsLst>
                <a:lin ang="5400000" scaled="0"/>
              </a:gradFill>
            </a:endParaRPr>
          </a:p>
          <a:p>
            <a:pPr marL="0" indent="0">
              <a:lnSpc>
                <a:spcPct val="150000"/>
              </a:lnSpc>
              <a:spcAft>
                <a:spcPts val="600"/>
              </a:spcAft>
              <a:buNone/>
            </a:pPr>
            <a:r>
              <a:rPr lang="en-US" sz="3600" dirty="0">
                <a:solidFill>
                  <a:schemeClr val="tx1"/>
                </a:solidFill>
              </a:rPr>
              <a:t>Lucian </a:t>
            </a:r>
            <a:r>
              <a:rPr lang="en-US" sz="3600" dirty="0" err="1">
                <a:solidFill>
                  <a:schemeClr val="tx1"/>
                </a:solidFill>
              </a:rPr>
              <a:t>Wischik’s</a:t>
            </a:r>
            <a:r>
              <a:rPr lang="en-US" sz="3600" dirty="0">
                <a:solidFill>
                  <a:schemeClr val="tx1"/>
                </a:solidFill>
              </a:rPr>
              <a:t> blog:	</a:t>
            </a:r>
            <a:r>
              <a:rPr lang="en-US" sz="3600" u="sng" dirty="0">
                <a:hlinkClick r:id="rId4"/>
              </a:rPr>
              <a:t>http://blogs.msdn.com/b/lucian</a:t>
            </a:r>
            <a:endParaRPr lang="en-US" sz="3600" u="sng" dirty="0"/>
          </a:p>
          <a:p>
            <a:pPr marL="0" indent="0">
              <a:lnSpc>
                <a:spcPct val="150000"/>
              </a:lnSpc>
              <a:spcAft>
                <a:spcPts val="600"/>
              </a:spcAft>
              <a:buNone/>
            </a:pPr>
            <a:r>
              <a:rPr lang="en-US" sz="3600" dirty="0">
                <a:solidFill>
                  <a:schemeClr val="tx1"/>
                </a:solidFill>
              </a:rPr>
              <a:t>Stephen Cleary’s blog:	</a:t>
            </a:r>
            <a:r>
              <a:rPr lang="en-US" sz="3600" dirty="0">
                <a:gradFill>
                  <a:gsLst>
                    <a:gs pos="43363">
                      <a:schemeClr val="bg1"/>
                    </a:gs>
                    <a:gs pos="67000">
                      <a:schemeClr val="bg1"/>
                    </a:gs>
                  </a:gsLst>
                  <a:lin ang="5400000" scaled="0"/>
                </a:gradFill>
                <a:hlinkClick r:id="rId5"/>
              </a:rPr>
              <a:t>http://blog.stephencleary.com</a:t>
            </a:r>
            <a:endParaRPr lang="en-US" sz="3600" dirty="0">
              <a:gradFill>
                <a:gsLst>
                  <a:gs pos="43363">
                    <a:schemeClr val="bg1"/>
                  </a:gs>
                  <a:gs pos="67000">
                    <a:schemeClr val="bg1"/>
                  </a:gs>
                </a:gsLst>
                <a:lin ang="5400000" scaled="0"/>
              </a:gradFill>
            </a:endParaRPr>
          </a:p>
          <a:p>
            <a:pPr marL="0" indent="0">
              <a:lnSpc>
                <a:spcPct val="150000"/>
              </a:lnSpc>
              <a:spcAft>
                <a:spcPts val="600"/>
              </a:spcAft>
              <a:buNone/>
            </a:pPr>
            <a:r>
              <a:rPr lang="en-US" sz="3600" dirty="0">
                <a:solidFill>
                  <a:schemeClr val="tx1"/>
                </a:solidFill>
              </a:rPr>
              <a:t>MSDN:				</a:t>
            </a:r>
            <a:r>
              <a:rPr lang="en-US" sz="3600" u="sng" dirty="0"/>
              <a:t>http://msdn.microsoft.com/async</a:t>
            </a:r>
            <a:endParaRPr lang="en-US" sz="3600" dirty="0">
              <a:solidFill>
                <a:schemeClr val="bg1"/>
              </a:solidFill>
            </a:endParaRPr>
          </a:p>
        </p:txBody>
      </p:sp>
      <p:sp>
        <p:nvSpPr>
          <p:cNvPr id="2" name="Title 1"/>
          <p:cNvSpPr>
            <a:spLocks noGrp="1"/>
          </p:cNvSpPr>
          <p:nvPr>
            <p:ph type="title"/>
          </p:nvPr>
        </p:nvSpPr>
        <p:spPr/>
        <p:txBody>
          <a:bodyPr/>
          <a:lstStyle/>
          <a:p>
            <a:r>
              <a:rPr lang="en-US" dirty="0"/>
              <a:t>Resources for async best practices</a:t>
            </a:r>
          </a:p>
        </p:txBody>
      </p:sp>
    </p:spTree>
    <p:extLst>
      <p:ext uri="{BB962C8B-B14F-4D97-AF65-F5344CB8AC3E}">
        <p14:creationId xmlns:p14="http://schemas.microsoft.com/office/powerpoint/2010/main" val="110510247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63" presetClass="path" presetSubtype="0" decel="100000" fill="hold" grpId="1" nodeType="withEffect">
                                  <p:stCondLst>
                                    <p:cond delay="0"/>
                                  </p:stCondLst>
                                  <p:childTnLst>
                                    <p:animMotion origin="layout" path="M -0.02413 -1.97004E-6 L 2.26704E-6 -1.97004E-6 " pathEditMode="relative" rAng="0" ptsTypes="AA">
                                      <p:cBhvr>
                                        <p:cTn id="9" dur="500" fill="hold"/>
                                        <p:tgtEl>
                                          <p:spTgt spid="8"/>
                                        </p:tgtEl>
                                        <p:attrNameLst>
                                          <p:attrName>ppt_x</p:attrName>
                                          <p:attrName>ppt_y</p:attrName>
                                        </p:attrNameLst>
                                      </p:cBhvr>
                                      <p:rCtr x="120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a:xfrm>
            <a:off x="274638" y="295274"/>
            <a:ext cx="12160953" cy="917575"/>
          </a:xfrm>
        </p:spPr>
        <p:txBody>
          <a:bodyPr/>
          <a:lstStyle/>
          <a:p>
            <a:r>
              <a:rPr lang="en-US" dirty="0"/>
              <a:t>Visit the Developer Platform &amp; Tools Booth</a:t>
            </a:r>
          </a:p>
        </p:txBody>
      </p:sp>
      <p:pic>
        <p:nvPicPr>
          <p:cNvPr id="27" name="Picture 26"/>
          <p:cNvPicPr>
            <a:picLocks noChangeAspect="1"/>
          </p:cNvPicPr>
          <p:nvPr/>
        </p:nvPicPr>
        <p:blipFill rotWithShape="1">
          <a:blip r:embed="rId3"/>
          <a:srcRect l="45316" t="16470" r="519" b="1572"/>
          <a:stretch/>
        </p:blipFill>
        <p:spPr>
          <a:xfrm>
            <a:off x="3765538" y="1375851"/>
            <a:ext cx="2589551" cy="2738948"/>
          </a:xfrm>
          <a:prstGeom prst="rect">
            <a:avLst/>
          </a:prstGeom>
        </p:spPr>
      </p:pic>
      <p:sp>
        <p:nvSpPr>
          <p:cNvPr id="28" name="TextBox 27"/>
          <p:cNvSpPr txBox="1"/>
          <p:nvPr/>
        </p:nvSpPr>
        <p:spPr>
          <a:xfrm>
            <a:off x="384519" y="1375852"/>
            <a:ext cx="3381019" cy="2738947"/>
          </a:xfrm>
          <a:prstGeom prst="rect">
            <a:avLst/>
          </a:prstGeom>
          <a:solidFill>
            <a:schemeClr val="accent2">
              <a:lumMod val="75000"/>
            </a:schemeClr>
          </a:solidFill>
        </p:spPr>
        <p:txBody>
          <a:bodyPr wrap="square" lIns="91440" tIns="91440" rIns="91440" bIns="91440" rtlCol="0">
            <a:noAutofit/>
          </a:bodyPr>
          <a:lstStyle/>
          <a:p>
            <a:r>
              <a:rPr lang="en-US" dirty="0">
                <a:solidFill>
                  <a:srgbClr val="FFFFFF">
                    <a:lumMod val="85000"/>
                    <a:lumOff val="15000"/>
                  </a:srgbClr>
                </a:solidFill>
                <a:cs typeface="Segoe UI Light" panose="020B0502040204020203" pitchFamily="34" charset="0"/>
              </a:rPr>
              <a:t>Having a friend</a:t>
            </a:r>
            <a:br>
              <a:rPr lang="en-US" dirty="0">
                <a:solidFill>
                  <a:srgbClr val="FFFFFF">
                    <a:lumMod val="85000"/>
                    <a:lumOff val="15000"/>
                  </a:srgbClr>
                </a:solidFill>
                <a:cs typeface="Segoe UI Light" panose="020B0502040204020203" pitchFamily="34" charset="0"/>
              </a:rPr>
            </a:br>
            <a:r>
              <a:rPr lang="en-US" dirty="0">
                <a:solidFill>
                  <a:srgbClr val="FFFFFF">
                    <a:lumMod val="85000"/>
                    <a:lumOff val="15000"/>
                  </a:srgbClr>
                </a:solidFill>
                <a:cs typeface="Segoe UI Light" panose="020B0502040204020203" pitchFamily="34" charset="0"/>
              </a:rPr>
              <a:t> buy your coffee?</a:t>
            </a:r>
          </a:p>
          <a:p>
            <a:r>
              <a:rPr lang="en-US" dirty="0">
                <a:solidFill>
                  <a:srgbClr val="FFFFFF">
                    <a:lumMod val="85000"/>
                    <a:lumOff val="15000"/>
                  </a:srgbClr>
                </a:solidFill>
                <a:cs typeface="Segoe UI Light" panose="020B0502040204020203" pitchFamily="34" charset="0"/>
              </a:rPr>
              <a:t>Yea, it’s kind of like that.</a:t>
            </a:r>
          </a:p>
          <a:p>
            <a:endParaRPr lang="en-US" sz="1000" dirty="0">
              <a:solidFill>
                <a:srgbClr val="FFFFFF">
                  <a:lumMod val="85000"/>
                  <a:lumOff val="15000"/>
                </a:srgbClr>
              </a:solidFill>
              <a:cs typeface="Segoe UI" panose="020B0502040204020203" pitchFamily="34" charset="0"/>
            </a:endParaRPr>
          </a:p>
          <a:p>
            <a:endParaRPr lang="en-US" sz="1000" dirty="0">
              <a:solidFill>
                <a:srgbClr val="FFFFFF">
                  <a:lumMod val="85000"/>
                  <a:lumOff val="15000"/>
                </a:srgbClr>
              </a:solidFill>
              <a:cs typeface="Segoe UI" panose="020B0502040204020203" pitchFamily="34" charset="0"/>
            </a:endParaRPr>
          </a:p>
          <a:p>
            <a:endParaRPr lang="en-US" sz="1000" dirty="0">
              <a:solidFill>
                <a:srgbClr val="FFFFFF">
                  <a:lumMod val="85000"/>
                  <a:lumOff val="15000"/>
                </a:srgbClr>
              </a:solidFill>
              <a:cs typeface="Segoe UI" panose="020B0502040204020203" pitchFamily="34" charset="0"/>
            </a:endParaRPr>
          </a:p>
          <a:p>
            <a:r>
              <a:rPr lang="en-US" sz="1000" dirty="0">
                <a:solidFill>
                  <a:srgbClr val="FFFFFF">
                    <a:lumMod val="85000"/>
                    <a:lumOff val="15000"/>
                  </a:srgbClr>
                </a:solidFill>
                <a:cs typeface="Segoe UI" panose="020B0502040204020203" pitchFamily="34" charset="0"/>
              </a:rPr>
              <a:t>MSDN Subscribers get up to $150/</a:t>
            </a:r>
            <a:r>
              <a:rPr lang="en-US" sz="1000" dirty="0" err="1">
                <a:solidFill>
                  <a:srgbClr val="FFFFFF">
                    <a:lumMod val="85000"/>
                    <a:lumOff val="15000"/>
                  </a:srgbClr>
                </a:solidFill>
                <a:cs typeface="Segoe UI" panose="020B0502040204020203" pitchFamily="34" charset="0"/>
              </a:rPr>
              <a:t>mo</a:t>
            </a:r>
            <a:r>
              <a:rPr lang="en-US" sz="1000" dirty="0">
                <a:solidFill>
                  <a:srgbClr val="FFFFFF">
                    <a:lumMod val="85000"/>
                    <a:lumOff val="15000"/>
                  </a:srgbClr>
                </a:solidFill>
                <a:cs typeface="Segoe UI" panose="020B0502040204020203" pitchFamily="34" charset="0"/>
              </a:rPr>
              <a:t> in Azure credits. </a:t>
            </a:r>
          </a:p>
          <a:p>
            <a:endParaRPr lang="en-US" sz="1000" dirty="0">
              <a:solidFill>
                <a:srgbClr val="FFFFFF">
                  <a:lumMod val="85000"/>
                  <a:lumOff val="15000"/>
                </a:srgbClr>
              </a:solidFill>
              <a:cs typeface="Segoe UI" panose="020B0502040204020203" pitchFamily="34" charset="0"/>
            </a:endParaRPr>
          </a:p>
          <a:p>
            <a:r>
              <a:rPr lang="en-US" sz="1050" b="1" dirty="0">
                <a:solidFill>
                  <a:srgbClr val="FFFFFF">
                    <a:lumMod val="85000"/>
                    <a:lumOff val="15000"/>
                  </a:srgbClr>
                </a:solidFill>
                <a:cs typeface="Segoe UI" panose="020B0502040204020203" pitchFamily="34" charset="0"/>
              </a:rPr>
              <a:t>Stop by the Developer Platform and Tools booth and visit the MSDN Subscriptions station to activate your benefits and receive a gift!</a:t>
            </a:r>
          </a:p>
          <a:p>
            <a:endParaRPr lang="en-US" sz="400" dirty="0">
              <a:solidFill>
                <a:srgbClr val="FFFFFF"/>
              </a:solidFill>
              <a:cs typeface="Segoe UI" panose="020B0502040204020203" pitchFamily="34" charset="0"/>
            </a:endParaRPr>
          </a:p>
          <a:p>
            <a:r>
              <a:rPr lang="en-US" sz="1000" dirty="0">
                <a:solidFill>
                  <a:srgbClr val="FFFFFF"/>
                </a:solidFill>
                <a:cs typeface="Segoe UI" panose="020B0502040204020203" pitchFamily="34" charset="0"/>
                <a:hlinkClick r:id="rId4"/>
              </a:rPr>
              <a:t>http://aka.ms/msdn_teched</a:t>
            </a:r>
            <a:endParaRPr lang="en-US" sz="1000" dirty="0">
              <a:solidFill>
                <a:srgbClr val="FFFFFF"/>
              </a:solidFill>
              <a:cs typeface="Segoe UI" panose="020B0502040204020203" pitchFamily="34" charset="0"/>
            </a:endParaRPr>
          </a:p>
        </p:txBody>
      </p:sp>
      <p:pic>
        <p:nvPicPr>
          <p:cNvPr id="21" name="Picture 20"/>
          <p:cNvPicPr>
            <a:picLocks noChangeAspect="1"/>
          </p:cNvPicPr>
          <p:nvPr/>
        </p:nvPicPr>
        <p:blipFill>
          <a:blip r:embed="rId5">
            <a:duotone>
              <a:schemeClr val="accent2">
                <a:shade val="45000"/>
                <a:satMod val="135000"/>
              </a:schemeClr>
              <a:prstClr val="white"/>
            </a:duotone>
          </a:blip>
          <a:stretch>
            <a:fillRect/>
          </a:stretch>
        </p:blipFill>
        <p:spPr>
          <a:xfrm>
            <a:off x="472785" y="2383081"/>
            <a:ext cx="1354404" cy="234494"/>
          </a:xfrm>
          <a:prstGeom prst="rect">
            <a:avLst/>
          </a:prstGeom>
        </p:spPr>
      </p:pic>
      <p:grpSp>
        <p:nvGrpSpPr>
          <p:cNvPr id="22" name="Group 21"/>
          <p:cNvGrpSpPr/>
          <p:nvPr/>
        </p:nvGrpSpPr>
        <p:grpSpPr>
          <a:xfrm>
            <a:off x="6739935" y="2864893"/>
            <a:ext cx="3200398" cy="3745112"/>
            <a:chOff x="274639" y="2963862"/>
            <a:chExt cx="3200398" cy="3745112"/>
          </a:xfrm>
        </p:grpSpPr>
        <p:sp>
          <p:nvSpPr>
            <p:cNvPr id="23" name="Rectangle 22"/>
            <p:cNvSpPr/>
            <p:nvPr/>
          </p:nvSpPr>
          <p:spPr bwMode="auto">
            <a:xfrm>
              <a:off x="274639" y="2963862"/>
              <a:ext cx="3200398" cy="37451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4" name="Picture 23"/>
            <p:cNvPicPr>
              <a:picLocks noChangeAspect="1"/>
            </p:cNvPicPr>
            <p:nvPr/>
          </p:nvPicPr>
          <p:blipFill>
            <a:blip r:embed="rId6"/>
            <a:stretch>
              <a:fillRect/>
            </a:stretch>
          </p:blipFill>
          <p:spPr>
            <a:xfrm>
              <a:off x="601202" y="4945764"/>
              <a:ext cx="2547271" cy="1522095"/>
            </a:xfrm>
            <a:prstGeom prst="rect">
              <a:avLst/>
            </a:prstGeom>
            <a:ln>
              <a:noFill/>
            </a:ln>
            <a:effectLst/>
          </p:spPr>
        </p:pic>
        <p:pic>
          <p:nvPicPr>
            <p:cNvPr id="25" name="Picture 24"/>
            <p:cNvPicPr>
              <a:picLocks noChangeAspect="1"/>
            </p:cNvPicPr>
            <p:nvPr/>
          </p:nvPicPr>
          <p:blipFill rotWithShape="1">
            <a:blip r:embed="rId7"/>
            <a:srcRect l="19596" r="16755" b="-4"/>
            <a:stretch/>
          </p:blipFill>
          <p:spPr>
            <a:xfrm>
              <a:off x="1369798" y="3266806"/>
              <a:ext cx="1981200" cy="1752469"/>
            </a:xfrm>
            <a:prstGeom prst="rect">
              <a:avLst/>
            </a:prstGeom>
          </p:spPr>
        </p:pic>
        <p:pic>
          <p:nvPicPr>
            <p:cNvPr id="26" name="Picture 25"/>
            <p:cNvPicPr>
              <a:picLocks noChangeAspect="1"/>
            </p:cNvPicPr>
            <p:nvPr/>
          </p:nvPicPr>
          <p:blipFill rotWithShape="1">
            <a:blip r:embed="rId8"/>
            <a:srcRect l="20621" t="14478" r="25726"/>
            <a:stretch/>
          </p:blipFill>
          <p:spPr>
            <a:xfrm>
              <a:off x="510212" y="3170067"/>
              <a:ext cx="1471094" cy="1320136"/>
            </a:xfrm>
            <a:prstGeom prst="rect">
              <a:avLst/>
            </a:prstGeom>
          </p:spPr>
        </p:pic>
      </p:grpSp>
      <p:pic>
        <p:nvPicPr>
          <p:cNvPr id="30" name="Picture 2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739935" y="1375851"/>
            <a:ext cx="5312019" cy="1383339"/>
          </a:xfrm>
          <a:prstGeom prst="rect">
            <a:avLst/>
          </a:prstGeom>
          <a:gradFill>
            <a:gsLst>
              <a:gs pos="0">
                <a:srgbClr val="442157">
                  <a:alpha val="0"/>
                </a:srgbClr>
              </a:gs>
              <a:gs pos="60000">
                <a:srgbClr val="442157"/>
              </a:gs>
              <a:gs pos="40000">
                <a:srgbClr val="442157"/>
              </a:gs>
              <a:gs pos="100000">
                <a:srgbClr val="442157">
                  <a:alpha val="0"/>
                </a:srgbClr>
              </a:gs>
            </a:gsLst>
            <a:lin ang="5400000" scaled="1"/>
          </a:gradFill>
        </p:spPr>
      </p:pic>
      <p:sp>
        <p:nvSpPr>
          <p:cNvPr id="14" name="Title 2"/>
          <p:cNvSpPr txBox="1">
            <a:spLocks/>
          </p:cNvSpPr>
          <p:nvPr/>
        </p:nvSpPr>
        <p:spPr>
          <a:xfrm>
            <a:off x="6739935" y="1763798"/>
            <a:ext cx="5339058" cy="321962"/>
          </a:xfrm>
          <a:prstGeom prst="rect">
            <a:avLst/>
          </a:prstGeom>
          <a:gradFill>
            <a:gsLst>
              <a:gs pos="0">
                <a:srgbClr val="442157">
                  <a:alpha val="0"/>
                </a:srgbClr>
              </a:gs>
              <a:gs pos="60000">
                <a:srgbClr val="442157"/>
              </a:gs>
              <a:gs pos="40000">
                <a:srgbClr val="442157"/>
              </a:gs>
              <a:gs pos="100000">
                <a:srgbClr val="442157">
                  <a:alpha val="0"/>
                </a:srgbClr>
              </a:gs>
            </a:gsLst>
            <a:lin ang="5400000" scaled="1"/>
          </a:gradFill>
        </p:spPr>
        <p:txBody>
          <a:bodyPr vert="horz" wrap="none" lIns="186521" tIns="149217" rIns="186521" bIns="149217" rtlCol="0" anchor="ctr">
            <a:noAutofit/>
          </a:bodyPr>
          <a:lstStyle>
            <a:defPPr>
              <a:defRPr lang="en-US"/>
            </a:defPPr>
            <a:lvl1pPr defTabSz="914400">
              <a:lnSpc>
                <a:spcPct val="90000"/>
              </a:lnSpc>
              <a:spcBef>
                <a:spcPct val="0"/>
              </a:spcBef>
              <a:buNone/>
              <a:defRPr sz="4080">
                <a:latin typeface="Segoe UI Light" panose="020B0502040204020203" pitchFamily="34" charset="0"/>
                <a:ea typeface="+mj-ea"/>
                <a:cs typeface="Segoe UI Light" panose="020B0502040204020203" pitchFamily="34" charset="0"/>
              </a:defRPr>
            </a:lvl1pPr>
          </a:lstStyle>
          <a:p>
            <a:r>
              <a:rPr lang="en-US" sz="2000" dirty="0">
                <a:solidFill>
                  <a:srgbClr val="FFFFFF"/>
                </a:solidFill>
              </a:rPr>
              <a:t>3 Steps to New Gear! With Application Insights</a:t>
            </a:r>
          </a:p>
        </p:txBody>
      </p:sp>
      <p:sp>
        <p:nvSpPr>
          <p:cNvPr id="13" name="Text Placeholder 1"/>
          <p:cNvSpPr txBox="1">
            <a:spLocks/>
          </p:cNvSpPr>
          <p:nvPr/>
        </p:nvSpPr>
        <p:spPr>
          <a:xfrm>
            <a:off x="9940332" y="2864893"/>
            <a:ext cx="2111622" cy="3745112"/>
          </a:xfrm>
          <a:prstGeom prst="rect">
            <a:avLst/>
          </a:prstGeom>
          <a:solidFill>
            <a:schemeClr val="accent4"/>
          </a:solidFill>
        </p:spPr>
        <p:txBody>
          <a:bodyPr vert="horz" wrap="square" lIns="182880" tIns="146304" rIns="182880" bIns="146304" numCol="1" spcCol="182880" rtlCol="0" anchor="ctr">
            <a:noAutofit/>
          </a:bodyPr>
          <a:lstStyle>
            <a:lvl1pPr marL="234769" marR="0" indent="-234769" fontAlgn="auto">
              <a:lnSpc>
                <a:spcPct val="90000"/>
              </a:lnSpc>
              <a:spcBef>
                <a:spcPct val="20000"/>
              </a:spcBef>
              <a:spcAft>
                <a:spcPts val="0"/>
              </a:spcAft>
              <a:buClr>
                <a:schemeClr val="tx1"/>
              </a:buClr>
              <a:buSzPct val="100000"/>
              <a:buFont typeface="Arial" panose="020B0604020202020204" pitchFamily="34" charset="0"/>
              <a:buAutoNum type="arabicPeriod"/>
              <a:tabLst/>
              <a:defRPr lang="en-US" sz="1600" spc="0" baseline="0" dirty="0" smtClean="0">
                <a:gradFill>
                  <a:gsLst>
                    <a:gs pos="1299">
                      <a:schemeClr val="tx1"/>
                    </a:gs>
                    <a:gs pos="100000">
                      <a:schemeClr val="tx1"/>
                    </a:gs>
                  </a:gsLst>
                  <a:lin ang="5400000" scaled="0"/>
                </a:gradFill>
                <a:latin typeface="Segoe UI" panose="020B0502040204020203" pitchFamily="34" charset="0"/>
                <a:cs typeface="Segoe UI" panose="020B0502040204020203" pitchFamily="34" charset="0"/>
              </a:defRPr>
            </a:lvl1pPr>
            <a:lvl2pPr marL="584200" marR="0" indent="-241300" fontAlgn="auto">
              <a:lnSpc>
                <a:spcPct val="90000"/>
              </a:lnSpc>
              <a:spcBef>
                <a:spcPct val="20000"/>
              </a:spcBef>
              <a:spcAft>
                <a:spcPts val="0"/>
              </a:spcAft>
              <a:buClr>
                <a:schemeClr val="tx1"/>
              </a:buClr>
              <a:buSzPct val="100000"/>
              <a:buFontTx/>
              <a:buBlip>
                <a:blip r:embed="rId10"/>
              </a:buBlip>
              <a:tabLst/>
              <a:defRPr sz="2400" spc="0" baseline="0">
                <a:gradFill>
                  <a:gsLst>
                    <a:gs pos="1250">
                      <a:schemeClr val="tx1"/>
                    </a:gs>
                    <a:gs pos="100000">
                      <a:schemeClr val="tx1"/>
                    </a:gs>
                  </a:gsLst>
                  <a:lin ang="5400000" scaled="0"/>
                </a:gradFill>
              </a:defRPr>
            </a:lvl2pPr>
            <a:lvl3pPr marL="800100" marR="0" indent="-228600" fontAlgn="auto">
              <a:lnSpc>
                <a:spcPct val="90000"/>
              </a:lnSpc>
              <a:spcBef>
                <a:spcPct val="20000"/>
              </a:spcBef>
              <a:spcAft>
                <a:spcPts val="0"/>
              </a:spcAft>
              <a:buClr>
                <a:schemeClr val="tx1"/>
              </a:buClr>
              <a:buSzPct val="100000"/>
              <a:buFontTx/>
              <a:buBlip>
                <a:blip r:embed="rId10"/>
              </a:buBlip>
              <a:tabLst/>
              <a:defRPr sz="2400" spc="0" baseline="0">
                <a:gradFill>
                  <a:gsLst>
                    <a:gs pos="1250">
                      <a:schemeClr val="tx1"/>
                    </a:gs>
                    <a:gs pos="100000">
                      <a:schemeClr val="tx1"/>
                    </a:gs>
                  </a:gsLst>
                  <a:lin ang="5400000" scaled="0"/>
                </a:gradFill>
              </a:defRPr>
            </a:lvl3pPr>
            <a:lvl4pPr marL="1028700" marR="0" indent="-228600" fontAlgn="auto">
              <a:lnSpc>
                <a:spcPct val="90000"/>
              </a:lnSpc>
              <a:spcBef>
                <a:spcPct val="20000"/>
              </a:spcBef>
              <a:spcAft>
                <a:spcPts val="0"/>
              </a:spcAft>
              <a:buClr>
                <a:schemeClr val="tx1"/>
              </a:buClr>
              <a:buSzPct val="100000"/>
              <a:buFontTx/>
              <a:buBlip>
                <a:blip r:embed="rId10"/>
              </a:buBlip>
              <a:tabLst/>
              <a:defRPr sz="2000" spc="0" baseline="0">
                <a:gradFill>
                  <a:gsLst>
                    <a:gs pos="1250">
                      <a:schemeClr val="tx1"/>
                    </a:gs>
                    <a:gs pos="100000">
                      <a:schemeClr val="tx1"/>
                    </a:gs>
                  </a:gsLst>
                  <a:lin ang="5400000" scaled="0"/>
                </a:gradFill>
              </a:defRPr>
            </a:lvl4pPr>
            <a:lvl5pPr marL="1257300" marR="0" indent="-228600" fontAlgn="auto">
              <a:lnSpc>
                <a:spcPct val="90000"/>
              </a:lnSpc>
              <a:spcBef>
                <a:spcPct val="20000"/>
              </a:spcBef>
              <a:spcAft>
                <a:spcPts val="0"/>
              </a:spcAft>
              <a:buClr>
                <a:schemeClr val="tx1"/>
              </a:buClr>
              <a:buSzPct val="100000"/>
              <a:buFontTx/>
              <a:buBlip>
                <a:blip r:embed="rId10"/>
              </a:buBlip>
              <a:tabLst/>
              <a:defRPr sz="2000" spc="0" baseline="0">
                <a:gradFill>
                  <a:gsLst>
                    <a:gs pos="1250">
                      <a:schemeClr val="tx1"/>
                    </a:gs>
                    <a:gs pos="100000">
                      <a:schemeClr val="tx1"/>
                    </a:gs>
                  </a:gsLst>
                  <a:lin ang="5400000" scaled="0"/>
                </a:gradFill>
              </a:defRPr>
            </a:lvl5pPr>
            <a:lvl6pPr marL="2565040" indent="-233186">
              <a:spcBef>
                <a:spcPct val="20000"/>
              </a:spcBef>
              <a:buFont typeface="Arial" pitchFamily="34" charset="0"/>
              <a:buChar char="•"/>
              <a:defRPr sz="2000"/>
            </a:lvl6pPr>
            <a:lvl7pPr marL="3031412" indent="-233186">
              <a:spcBef>
                <a:spcPct val="20000"/>
              </a:spcBef>
              <a:buFont typeface="Arial" pitchFamily="34" charset="0"/>
              <a:buChar char="•"/>
              <a:defRPr sz="2000"/>
            </a:lvl7pPr>
            <a:lvl8pPr marL="3497783" indent="-233186">
              <a:spcBef>
                <a:spcPct val="20000"/>
              </a:spcBef>
              <a:buFont typeface="Arial" pitchFamily="34" charset="0"/>
              <a:buChar char="•"/>
              <a:defRPr sz="2000"/>
            </a:lvl8pPr>
            <a:lvl9pPr marL="3964155" indent="-233186">
              <a:spcBef>
                <a:spcPct val="20000"/>
              </a:spcBef>
              <a:buFont typeface="Arial" pitchFamily="34" charset="0"/>
              <a:buChar char="•"/>
              <a:defRPr sz="2000"/>
            </a:lvl9pPr>
          </a:lstStyle>
          <a:p>
            <a:pPr>
              <a:buClr>
                <a:srgbClr val="FFFFFF"/>
              </a:buClr>
            </a:pPr>
            <a:r>
              <a:rPr>
                <a:gradFill>
                  <a:gsLst>
                    <a:gs pos="1299">
                      <a:srgbClr val="FFFFFF"/>
                    </a:gs>
                    <a:gs pos="100000">
                      <a:srgbClr val="FFFFFF"/>
                    </a:gs>
                  </a:gsLst>
                  <a:lin ang="5400000" scaled="0"/>
                </a:gradFill>
              </a:rPr>
              <a:t>Create a Visual Studio Online account </a:t>
            </a:r>
            <a:r>
              <a:rPr sz="1100">
                <a:gradFill>
                  <a:gsLst>
                    <a:gs pos="1299">
                      <a:srgbClr val="FFFFFF"/>
                    </a:gs>
                    <a:gs pos="100000">
                      <a:srgbClr val="FFFFFF"/>
                    </a:gs>
                  </a:gsLst>
                  <a:lin ang="5400000" scaled="0"/>
                </a:gradFill>
                <a:hlinkClick r:id="rId11"/>
              </a:rPr>
              <a:t>http://visualstudio.com</a:t>
            </a:r>
            <a:br>
              <a:rPr sz="1100">
                <a:gradFill>
                  <a:gsLst>
                    <a:gs pos="1299">
                      <a:srgbClr val="FFFFFF"/>
                    </a:gs>
                    <a:gs pos="100000">
                      <a:srgbClr val="FFFFFF"/>
                    </a:gs>
                  </a:gsLst>
                  <a:lin ang="5400000" scaled="0"/>
                </a:gradFill>
              </a:rPr>
            </a:br>
            <a:r>
              <a:rPr sz="1100">
                <a:gradFill>
                  <a:gsLst>
                    <a:gs pos="1299">
                      <a:srgbClr val="FFFFFF"/>
                    </a:gs>
                    <a:gs pos="100000">
                      <a:srgbClr val="FFFFFF"/>
                    </a:gs>
                  </a:gsLst>
                  <a:lin ang="5400000" scaled="0"/>
                </a:gradFill>
              </a:rPr>
              <a:t> </a:t>
            </a:r>
          </a:p>
          <a:p>
            <a:pPr>
              <a:buClr>
                <a:srgbClr val="FFFFFF"/>
              </a:buClr>
            </a:pPr>
            <a:r>
              <a:rPr>
                <a:gradFill>
                  <a:gsLst>
                    <a:gs pos="1299">
                      <a:srgbClr val="FFFFFF"/>
                    </a:gs>
                    <a:gs pos="100000">
                      <a:srgbClr val="FFFFFF"/>
                    </a:gs>
                  </a:gsLst>
                  <a:lin ang="5400000" scaled="0"/>
                </a:gradFill>
              </a:rPr>
              <a:t>Install Application Insights Tools for Visual </a:t>
            </a:r>
            <a:br>
              <a:rPr>
                <a:gradFill>
                  <a:gsLst>
                    <a:gs pos="1299">
                      <a:srgbClr val="FFFFFF"/>
                    </a:gs>
                    <a:gs pos="100000">
                      <a:srgbClr val="FFFFFF"/>
                    </a:gs>
                  </a:gsLst>
                  <a:lin ang="5400000" scaled="0"/>
                </a:gradFill>
              </a:rPr>
            </a:br>
            <a:r>
              <a:rPr>
                <a:gradFill>
                  <a:gsLst>
                    <a:gs pos="1299">
                      <a:srgbClr val="FFFFFF"/>
                    </a:gs>
                    <a:gs pos="100000">
                      <a:srgbClr val="FFFFFF"/>
                    </a:gs>
                  </a:gsLst>
                  <a:lin ang="5400000" scaled="0"/>
                </a:gradFill>
              </a:rPr>
              <a:t>Studio Online </a:t>
            </a:r>
            <a:r>
              <a:rPr sz="1100">
                <a:gradFill>
                  <a:gsLst>
                    <a:gs pos="1299">
                      <a:srgbClr val="FFFFFF"/>
                    </a:gs>
                    <a:gs pos="100000">
                      <a:srgbClr val="FFFFFF"/>
                    </a:gs>
                  </a:gsLst>
                  <a:lin ang="5400000" scaled="0"/>
                </a:gradFill>
                <a:hlinkClick r:id="rId12"/>
              </a:rPr>
              <a:t>http://aka.ms/aivsix</a:t>
            </a:r>
            <a:br>
              <a:rPr sz="1100">
                <a:gradFill>
                  <a:gsLst>
                    <a:gs pos="1299">
                      <a:srgbClr val="FFFFFF"/>
                    </a:gs>
                    <a:gs pos="100000">
                      <a:srgbClr val="FFFFFF"/>
                    </a:gs>
                  </a:gsLst>
                  <a:lin ang="5400000" scaled="0"/>
                </a:gradFill>
              </a:rPr>
            </a:br>
            <a:r>
              <a:rPr sz="1100">
                <a:gradFill>
                  <a:gsLst>
                    <a:gs pos="1299">
                      <a:srgbClr val="FFFFFF"/>
                    </a:gs>
                    <a:gs pos="100000">
                      <a:srgbClr val="FFFFFF"/>
                    </a:gs>
                  </a:gsLst>
                  <a:lin ang="5400000" scaled="0"/>
                </a:gradFill>
              </a:rPr>
              <a:t> </a:t>
            </a:r>
          </a:p>
          <a:p>
            <a:pPr>
              <a:buClr>
                <a:srgbClr val="FFFFFF"/>
              </a:buClr>
            </a:pPr>
            <a:r>
              <a:rPr>
                <a:gradFill>
                  <a:gsLst>
                    <a:gs pos="1299">
                      <a:srgbClr val="FFFFFF"/>
                    </a:gs>
                    <a:gs pos="100000">
                      <a:srgbClr val="FFFFFF"/>
                    </a:gs>
                  </a:gsLst>
                  <a:lin ang="5400000" scaled="0"/>
                </a:gradFill>
              </a:rPr>
              <a:t>Come to our booth for a </a:t>
            </a:r>
            <a:br>
              <a:rPr>
                <a:gradFill>
                  <a:gsLst>
                    <a:gs pos="1299">
                      <a:srgbClr val="FFFFFF"/>
                    </a:gs>
                    <a:gs pos="100000">
                      <a:srgbClr val="FFFFFF"/>
                    </a:gs>
                  </a:gsLst>
                  <a:lin ang="5400000" scaled="0"/>
                </a:gradFill>
              </a:rPr>
            </a:br>
            <a:r>
              <a:rPr>
                <a:gradFill>
                  <a:gsLst>
                    <a:gs pos="1299">
                      <a:srgbClr val="FFFFFF"/>
                    </a:gs>
                    <a:gs pos="100000">
                      <a:srgbClr val="FFFFFF"/>
                    </a:gs>
                  </a:gsLst>
                  <a:lin ang="5400000" scaled="0"/>
                </a:gradFill>
              </a:rPr>
              <a:t>t-shirt and a chance to win!</a:t>
            </a:r>
          </a:p>
        </p:txBody>
      </p:sp>
      <p:grpSp>
        <p:nvGrpSpPr>
          <p:cNvPr id="37" name="Group 36"/>
          <p:cNvGrpSpPr/>
          <p:nvPr/>
        </p:nvGrpSpPr>
        <p:grpSpPr>
          <a:xfrm>
            <a:off x="384521" y="4497348"/>
            <a:ext cx="6483405" cy="2112658"/>
            <a:chOff x="384521" y="4497348"/>
            <a:chExt cx="6483405" cy="2112658"/>
          </a:xfrm>
        </p:grpSpPr>
        <p:sp>
          <p:nvSpPr>
            <p:cNvPr id="32" name="Rectangle 31"/>
            <p:cNvSpPr/>
            <p:nvPr/>
          </p:nvSpPr>
          <p:spPr bwMode="auto">
            <a:xfrm>
              <a:off x="384521" y="4497348"/>
              <a:ext cx="5970570" cy="2112658"/>
            </a:xfrm>
            <a:prstGeom prst="rect">
              <a:avLst/>
            </a:prstGeom>
            <a:solidFill>
              <a:srgbClr val="426AB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91440" rIns="93256" bIns="182880" numCol="1" rtlCol="0" anchor="t" anchorCtr="0" compatLnSpc="1">
              <a:prstTxWarp prst="textNoShape">
                <a:avLst/>
              </a:prstTxWarp>
            </a:bodyPr>
            <a:lstStyle/>
            <a:p>
              <a:pPr defTabSz="932290" fontAlgn="base">
                <a:lnSpc>
                  <a:spcPct val="90000"/>
                </a:lnSpc>
                <a:spcBef>
                  <a:spcPct val="0"/>
                </a:spcBef>
                <a:spcAft>
                  <a:spcPct val="0"/>
                </a:spcAft>
              </a:pPr>
              <a:r>
                <a:rPr lang="en-US" sz="2040" spc="-51" dirty="0">
                  <a:gradFill>
                    <a:gsLst>
                      <a:gs pos="0">
                        <a:srgbClr val="FFFFFF"/>
                      </a:gs>
                      <a:gs pos="100000">
                        <a:srgbClr val="FFFFFF"/>
                      </a:gs>
                    </a:gsLst>
                    <a:lin ang="5400000" scaled="0"/>
                  </a:gradFill>
                </a:rPr>
                <a:t>VSIP QR Tag Contests</a:t>
              </a:r>
            </a:p>
          </p:txBody>
        </p:sp>
        <p:sp>
          <p:nvSpPr>
            <p:cNvPr id="8" name="TextBox 7"/>
            <p:cNvSpPr txBox="1"/>
            <p:nvPr/>
          </p:nvSpPr>
          <p:spPr>
            <a:xfrm>
              <a:off x="3369806" y="4631338"/>
              <a:ext cx="3498120" cy="153888"/>
            </a:xfrm>
            <a:prstGeom prst="rect">
              <a:avLst/>
            </a:prstGeom>
            <a:noFill/>
          </p:spPr>
          <p:txBody>
            <a:bodyPr wrap="square" lIns="0" tIns="0" rIns="0" bIns="0" rtlCol="0">
              <a:spAutoFit/>
            </a:bodyPr>
            <a:lstStyle/>
            <a:p>
              <a:r>
                <a:rPr lang="en-US" sz="1000" b="1" dirty="0">
                  <a:gradFill>
                    <a:gsLst>
                      <a:gs pos="0">
                        <a:srgbClr val="FFFFFF"/>
                      </a:gs>
                      <a:gs pos="100000">
                        <a:srgbClr val="FFFFFF"/>
                      </a:gs>
                    </a:gsLst>
                    <a:lin ang="5400000" scaled="0"/>
                  </a:gradFill>
                  <a:cs typeface="Segoe UI" panose="020B0502040204020203" pitchFamily="34" charset="0"/>
                </a:rPr>
                <a:t>Visit our booth to join the hunt for cool prizes!</a:t>
              </a:r>
            </a:p>
          </p:txBody>
        </p:sp>
        <p:grpSp>
          <p:nvGrpSpPr>
            <p:cNvPr id="35" name="Group 34"/>
            <p:cNvGrpSpPr/>
            <p:nvPr/>
          </p:nvGrpSpPr>
          <p:grpSpPr>
            <a:xfrm>
              <a:off x="547073" y="4947631"/>
              <a:ext cx="5645467" cy="1499971"/>
              <a:chOff x="1265624" y="5134921"/>
              <a:chExt cx="4940560" cy="1312681"/>
            </a:xfrm>
          </p:grpSpPr>
          <p:graphicFrame>
            <p:nvGraphicFramePr>
              <p:cNvPr id="9" name="Object 8"/>
              <p:cNvGraphicFramePr>
                <a:graphicFrameLocks noChangeAspect="1"/>
              </p:cNvGraphicFramePr>
              <p:nvPr/>
            </p:nvGraphicFramePr>
            <p:xfrm>
              <a:off x="1265624" y="5134921"/>
              <a:ext cx="1312681" cy="1312681"/>
            </p:xfrm>
            <a:graphic>
              <a:graphicData uri="http://schemas.openxmlformats.org/presentationml/2006/ole">
                <mc:AlternateContent xmlns:mc="http://schemas.openxmlformats.org/markup-compatibility/2006">
                  <mc:Choice xmlns:v="urn:schemas-microsoft-com:vml" Requires="v">
                    <p:oleObj spid="_x0000_s1029" name="Acrobat Document" r:id="rId13" imgW="3438503" imgH="3438341" progId="Acrobat.Document.11">
                      <p:embed/>
                    </p:oleObj>
                  </mc:Choice>
                  <mc:Fallback>
                    <p:oleObj name="Acrobat Document" r:id="rId13" imgW="3438503" imgH="3438341" progId="Acrobat.Document.11">
                      <p:embed/>
                      <p:pic>
                        <p:nvPicPr>
                          <p:cNvPr id="0" name=""/>
                          <p:cNvPicPr/>
                          <p:nvPr/>
                        </p:nvPicPr>
                        <p:blipFill>
                          <a:blip r:embed="rId14"/>
                          <a:stretch>
                            <a:fillRect/>
                          </a:stretch>
                        </p:blipFill>
                        <p:spPr>
                          <a:xfrm>
                            <a:off x="1265624" y="5134921"/>
                            <a:ext cx="1312681" cy="1312681"/>
                          </a:xfrm>
                          <a:prstGeom prst="rect">
                            <a:avLst/>
                          </a:prstGeom>
                        </p:spPr>
                      </p:pic>
                    </p:oleObj>
                  </mc:Fallback>
                </mc:AlternateContent>
              </a:graphicData>
            </a:graphic>
          </p:graphicFrame>
          <p:grpSp>
            <p:nvGrpSpPr>
              <p:cNvPr id="34" name="Group 33"/>
              <p:cNvGrpSpPr/>
              <p:nvPr/>
            </p:nvGrpSpPr>
            <p:grpSpPr>
              <a:xfrm>
                <a:off x="2611471" y="5134921"/>
                <a:ext cx="3594713" cy="1312681"/>
                <a:chOff x="2611471" y="4237774"/>
                <a:chExt cx="3594713" cy="1312681"/>
              </a:xfrm>
            </p:grpSpPr>
            <p:pic>
              <p:nvPicPr>
                <p:cNvPr id="6" name="Picture 5"/>
                <p:cNvPicPr>
                  <a:picLocks noChangeAspect="1"/>
                </p:cNvPicPr>
                <p:nvPr/>
              </p:nvPicPr>
              <p:blipFill>
                <a:blip r:embed="rId15"/>
                <a:stretch>
                  <a:fillRect/>
                </a:stretch>
              </p:blipFill>
              <p:spPr>
                <a:xfrm>
                  <a:off x="5114920" y="4237774"/>
                  <a:ext cx="1091264" cy="1312680"/>
                </a:xfrm>
                <a:prstGeom prst="rect">
                  <a:avLst/>
                </a:prstGeom>
              </p:spPr>
            </p:pic>
            <p:pic>
              <p:nvPicPr>
                <p:cNvPr id="18" name="Picture 17"/>
                <p:cNvPicPr>
                  <a:picLocks noChangeAspect="1"/>
                </p:cNvPicPr>
                <p:nvPr/>
              </p:nvPicPr>
              <p:blipFill>
                <a:blip r:embed="rId16"/>
                <a:stretch>
                  <a:fillRect/>
                </a:stretch>
              </p:blipFill>
              <p:spPr>
                <a:xfrm>
                  <a:off x="2611471" y="4237775"/>
                  <a:ext cx="1303811" cy="1312680"/>
                </a:xfrm>
                <a:prstGeom prst="rect">
                  <a:avLst/>
                </a:prstGeom>
              </p:spPr>
            </p:pic>
            <p:pic>
              <p:nvPicPr>
                <p:cNvPr id="19" name="Picture 18"/>
                <p:cNvPicPr>
                  <a:picLocks noChangeAspect="1"/>
                </p:cNvPicPr>
                <p:nvPr/>
              </p:nvPicPr>
              <p:blipFill>
                <a:blip r:embed="rId17"/>
                <a:stretch>
                  <a:fillRect/>
                </a:stretch>
              </p:blipFill>
              <p:spPr>
                <a:xfrm>
                  <a:off x="3948448" y="4237774"/>
                  <a:ext cx="1133307" cy="1312680"/>
                </a:xfrm>
                <a:prstGeom prst="rect">
                  <a:avLst/>
                </a:prstGeom>
              </p:spPr>
            </p:pic>
          </p:grpSp>
        </p:grpSp>
      </p:grpSp>
    </p:spTree>
    <p:extLst>
      <p:ext uri="{BB962C8B-B14F-4D97-AF65-F5344CB8AC3E}">
        <p14:creationId xmlns:p14="http://schemas.microsoft.com/office/powerpoint/2010/main" val="4197932738"/>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Resources</a:t>
            </a:r>
          </a:p>
        </p:txBody>
      </p:sp>
      <p:sp>
        <p:nvSpPr>
          <p:cNvPr id="4" name="Arrow Bar"/>
          <p:cNvSpPr/>
          <p:nvPr/>
        </p:nvSpPr>
        <p:spPr bwMode="gray">
          <a:xfrm>
            <a:off x="6375646" y="1162388"/>
            <a:ext cx="5481391" cy="1828800"/>
          </a:xfrm>
          <a:prstGeom prst="rect">
            <a:avLst/>
          </a:prstGeom>
          <a:solidFill>
            <a:schemeClr val="accent6"/>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274320" tIns="45718" rIns="91436" bIns="45718" numCol="1" rtlCol="0" anchor="t" anchorCtr="0" compatLnSpc="1">
            <a:prstTxWarp prst="textNoShape">
              <a:avLst/>
            </a:prstTxWarp>
          </a:bodyPr>
          <a:lstStyle/>
          <a:p>
            <a:pPr defTabSz="914099"/>
            <a:r>
              <a:rPr lang="en-US" sz="3200" dirty="0">
                <a:solidFill>
                  <a:srgbClr val="FFFFFF"/>
                </a:solidFill>
              </a:rPr>
              <a:t>Microsoft Engineering Stories</a:t>
            </a:r>
            <a:endParaRPr lang="en-US" sz="3200" dirty="0">
              <a:gradFill>
                <a:gsLst>
                  <a:gs pos="2917">
                    <a:srgbClr val="FFFFFF">
                      <a:alpha val="9804"/>
                    </a:srgbClr>
                  </a:gs>
                  <a:gs pos="30000">
                    <a:srgbClr val="FFFFFF"/>
                  </a:gs>
                </a:gsLst>
                <a:lin ang="5400000" scaled="0"/>
              </a:gradFill>
              <a:ea typeface="Segoe UI" pitchFamily="34" charset="0"/>
              <a:cs typeface="Segoe UI" pitchFamily="34" charset="0"/>
            </a:endParaRPr>
          </a:p>
        </p:txBody>
      </p:sp>
      <p:sp>
        <p:nvSpPr>
          <p:cNvPr id="5" name="Rectangle 4"/>
          <p:cNvSpPr/>
          <p:nvPr/>
        </p:nvSpPr>
        <p:spPr bwMode="auto">
          <a:xfrm>
            <a:off x="6375646" y="2911089"/>
            <a:ext cx="5481391" cy="1033272"/>
          </a:xfrm>
          <a:prstGeom prst="rect">
            <a:avLst/>
          </a:prstGeom>
          <a:solidFill>
            <a:srgbClr val="FFFFFF"/>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182880" tIns="45718" rIns="91436" bIns="45718" numCol="1" rtlCol="0" anchor="t" anchorCtr="0" compatLnSpc="1">
            <a:prstTxWarp prst="textNoShape">
              <a:avLst/>
            </a:prstTxWarp>
          </a:bodyPr>
          <a:lstStyle/>
          <a:p>
            <a:pPr lvl="1" defTabSz="914099"/>
            <a:r>
              <a:rPr lang="en-US" dirty="0">
                <a:gradFill>
                  <a:gsLst>
                    <a:gs pos="0">
                      <a:srgbClr val="00B294"/>
                    </a:gs>
                    <a:gs pos="100000">
                      <a:srgbClr val="00B294"/>
                    </a:gs>
                  </a:gsLst>
                  <a:lin ang="16200000" scaled="1"/>
                </a:gradFill>
              </a:rPr>
              <a:t>How </a:t>
            </a:r>
            <a:r>
              <a:rPr lang="en-US" dirty="0">
                <a:gradFill>
                  <a:gsLst>
                    <a:gs pos="0">
                      <a:srgbClr val="00B294"/>
                    </a:gs>
                    <a:gs pos="100000">
                      <a:srgbClr val="00B294"/>
                    </a:gs>
                  </a:gsLst>
                  <a:lin ang="16200000" scaled="1"/>
                </a:gradFill>
                <a:ea typeface="Segoe UI" pitchFamily="34" charset="0"/>
                <a:cs typeface="Segoe UI" pitchFamily="34" charset="0"/>
              </a:rPr>
              <a:t>Microsoft Builds Software</a:t>
            </a:r>
          </a:p>
          <a:p>
            <a:pPr lvl="1" defTabSz="914099"/>
            <a:r>
              <a:rPr lang="en-US" u="sng" dirty="0">
                <a:gradFill>
                  <a:gsLst>
                    <a:gs pos="0">
                      <a:srgbClr val="0072C6"/>
                    </a:gs>
                    <a:gs pos="100000">
                      <a:srgbClr val="0072C6"/>
                    </a:gs>
                  </a:gsLst>
                  <a:lin ang="16200000" scaled="1"/>
                </a:gradFill>
                <a:ea typeface="Segoe UI" pitchFamily="34" charset="0"/>
                <a:cs typeface="Segoe UI" pitchFamily="34" charset="0"/>
              </a:rPr>
              <a:t>http://aka.ms/EngineeringStories </a:t>
            </a:r>
          </a:p>
        </p:txBody>
      </p:sp>
      <p:sp>
        <p:nvSpPr>
          <p:cNvPr id="8" name="Freeform 19"/>
          <p:cNvSpPr>
            <a:spLocks noEditPoints="1"/>
          </p:cNvSpPr>
          <p:nvPr/>
        </p:nvSpPr>
        <p:spPr bwMode="black">
          <a:xfrm>
            <a:off x="6489366" y="3044218"/>
            <a:ext cx="393700" cy="395287"/>
          </a:xfrm>
          <a:custGeom>
            <a:avLst/>
            <a:gdLst>
              <a:gd name="T0" fmla="*/ 82 w 150"/>
              <a:gd name="T1" fmla="*/ 43 h 150"/>
              <a:gd name="T2" fmla="*/ 80 w 150"/>
              <a:gd name="T3" fmla="*/ 47 h 150"/>
              <a:gd name="T4" fmla="*/ 75 w 150"/>
              <a:gd name="T5" fmla="*/ 49 h 150"/>
              <a:gd name="T6" fmla="*/ 69 w 150"/>
              <a:gd name="T7" fmla="*/ 47 h 150"/>
              <a:gd name="T8" fmla="*/ 67 w 150"/>
              <a:gd name="T9" fmla="*/ 43 h 150"/>
              <a:gd name="T10" fmla="*/ 69 w 150"/>
              <a:gd name="T11" fmla="*/ 38 h 150"/>
              <a:gd name="T12" fmla="*/ 75 w 150"/>
              <a:gd name="T13" fmla="*/ 36 h 150"/>
              <a:gd name="T14" fmla="*/ 80 w 150"/>
              <a:gd name="T15" fmla="*/ 38 h 150"/>
              <a:gd name="T16" fmla="*/ 82 w 150"/>
              <a:gd name="T17" fmla="*/ 43 h 150"/>
              <a:gd name="T18" fmla="*/ 68 w 150"/>
              <a:gd name="T19" fmla="*/ 114 h 150"/>
              <a:gd name="T20" fmla="*/ 81 w 150"/>
              <a:gd name="T21" fmla="*/ 114 h 150"/>
              <a:gd name="T22" fmla="*/ 81 w 150"/>
              <a:gd name="T23" fmla="*/ 60 h 150"/>
              <a:gd name="T24" fmla="*/ 68 w 150"/>
              <a:gd name="T25" fmla="*/ 60 h 150"/>
              <a:gd name="T26" fmla="*/ 68 w 150"/>
              <a:gd name="T27" fmla="*/ 114 h 150"/>
              <a:gd name="T28" fmla="*/ 150 w 150"/>
              <a:gd name="T29" fmla="*/ 75 h 150"/>
              <a:gd name="T30" fmla="*/ 75 w 150"/>
              <a:gd name="T31" fmla="*/ 0 h 150"/>
              <a:gd name="T32" fmla="*/ 0 w 150"/>
              <a:gd name="T33" fmla="*/ 75 h 150"/>
              <a:gd name="T34" fmla="*/ 75 w 150"/>
              <a:gd name="T35" fmla="*/ 150 h 150"/>
              <a:gd name="T36" fmla="*/ 150 w 150"/>
              <a:gd name="T37" fmla="*/ 75 h 150"/>
              <a:gd name="T38" fmla="*/ 140 w 150"/>
              <a:gd name="T39" fmla="*/ 75 h 150"/>
              <a:gd name="T40" fmla="*/ 75 w 150"/>
              <a:gd name="T41" fmla="*/ 140 h 150"/>
              <a:gd name="T42" fmla="*/ 9 w 150"/>
              <a:gd name="T43" fmla="*/ 75 h 150"/>
              <a:gd name="T44" fmla="*/ 75 w 150"/>
              <a:gd name="T45" fmla="*/ 10 h 150"/>
              <a:gd name="T46" fmla="*/ 140 w 150"/>
              <a:gd name="T47" fmla="*/ 75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50" h="150">
                <a:moveTo>
                  <a:pt x="82" y="43"/>
                </a:moveTo>
                <a:cubicBezTo>
                  <a:pt x="82" y="44"/>
                  <a:pt x="81" y="46"/>
                  <a:pt x="80" y="47"/>
                </a:cubicBezTo>
                <a:cubicBezTo>
                  <a:pt x="79" y="48"/>
                  <a:pt x="77" y="49"/>
                  <a:pt x="75" y="49"/>
                </a:cubicBezTo>
                <a:cubicBezTo>
                  <a:pt x="73" y="49"/>
                  <a:pt x="71" y="48"/>
                  <a:pt x="69" y="47"/>
                </a:cubicBezTo>
                <a:cubicBezTo>
                  <a:pt x="68" y="46"/>
                  <a:pt x="67" y="44"/>
                  <a:pt x="67" y="43"/>
                </a:cubicBezTo>
                <a:cubicBezTo>
                  <a:pt x="67" y="41"/>
                  <a:pt x="68" y="39"/>
                  <a:pt x="69" y="38"/>
                </a:cubicBezTo>
                <a:cubicBezTo>
                  <a:pt x="71" y="37"/>
                  <a:pt x="73" y="36"/>
                  <a:pt x="75" y="36"/>
                </a:cubicBezTo>
                <a:cubicBezTo>
                  <a:pt x="77" y="36"/>
                  <a:pt x="79" y="37"/>
                  <a:pt x="80" y="38"/>
                </a:cubicBezTo>
                <a:cubicBezTo>
                  <a:pt x="81" y="39"/>
                  <a:pt x="82" y="41"/>
                  <a:pt x="82" y="43"/>
                </a:cubicBezTo>
                <a:moveTo>
                  <a:pt x="68" y="114"/>
                </a:moveTo>
                <a:cubicBezTo>
                  <a:pt x="81" y="114"/>
                  <a:pt x="81" y="114"/>
                  <a:pt x="81" y="114"/>
                </a:cubicBezTo>
                <a:cubicBezTo>
                  <a:pt x="81" y="60"/>
                  <a:pt x="81" y="60"/>
                  <a:pt x="81" y="60"/>
                </a:cubicBezTo>
                <a:cubicBezTo>
                  <a:pt x="68" y="60"/>
                  <a:pt x="68" y="60"/>
                  <a:pt x="68" y="60"/>
                </a:cubicBezTo>
                <a:lnTo>
                  <a:pt x="68" y="114"/>
                </a:lnTo>
                <a:close/>
                <a:moveTo>
                  <a:pt x="150" y="75"/>
                </a:moveTo>
                <a:cubicBezTo>
                  <a:pt x="150" y="34"/>
                  <a:pt x="116" y="0"/>
                  <a:pt x="75" y="0"/>
                </a:cubicBezTo>
                <a:cubicBezTo>
                  <a:pt x="33" y="0"/>
                  <a:pt x="0" y="34"/>
                  <a:pt x="0" y="75"/>
                </a:cubicBezTo>
                <a:cubicBezTo>
                  <a:pt x="0" y="116"/>
                  <a:pt x="33" y="150"/>
                  <a:pt x="75" y="150"/>
                </a:cubicBezTo>
                <a:cubicBezTo>
                  <a:pt x="116" y="150"/>
                  <a:pt x="150" y="116"/>
                  <a:pt x="150" y="75"/>
                </a:cubicBezTo>
                <a:close/>
                <a:moveTo>
                  <a:pt x="140" y="75"/>
                </a:moveTo>
                <a:cubicBezTo>
                  <a:pt x="140" y="111"/>
                  <a:pt x="111" y="140"/>
                  <a:pt x="75" y="140"/>
                </a:cubicBezTo>
                <a:cubicBezTo>
                  <a:pt x="39" y="140"/>
                  <a:pt x="9" y="111"/>
                  <a:pt x="9" y="75"/>
                </a:cubicBezTo>
                <a:cubicBezTo>
                  <a:pt x="9" y="39"/>
                  <a:pt x="39" y="10"/>
                  <a:pt x="75" y="10"/>
                </a:cubicBezTo>
                <a:cubicBezTo>
                  <a:pt x="111" y="10"/>
                  <a:pt x="140" y="39"/>
                  <a:pt x="140" y="75"/>
                </a:cubicBez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6" name="TechEd Tile"/>
          <p:cNvSpPr/>
          <p:nvPr/>
        </p:nvSpPr>
        <p:spPr bwMode="gray">
          <a:xfrm>
            <a:off x="695561" y="4024467"/>
            <a:ext cx="5602624" cy="1828800"/>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274320" tIns="45718" rIns="91436" bIns="45718" numCol="1" rtlCol="0" anchor="t" anchorCtr="0" compatLnSpc="1">
            <a:prstTxWarp prst="textNoShape">
              <a:avLst/>
            </a:prstTxWarp>
          </a:bodyPr>
          <a:lstStyle/>
          <a:p>
            <a:pPr defTabSz="914099"/>
            <a:r>
              <a:rPr lang="en-US" sz="3200" dirty="0">
                <a:solidFill>
                  <a:srgbClr val="FFFFFF"/>
                </a:solidFill>
              </a:rPr>
              <a:t>Visual Studio </a:t>
            </a:r>
            <a:br>
              <a:rPr lang="en-US" sz="3200" dirty="0">
                <a:solidFill>
                  <a:srgbClr val="FFFFFF"/>
                </a:solidFill>
              </a:rPr>
            </a:br>
            <a:r>
              <a:rPr lang="en-US" sz="3200" dirty="0">
                <a:solidFill>
                  <a:srgbClr val="FFFFFF"/>
                </a:solidFill>
              </a:rPr>
              <a:t>Industry Partner </a:t>
            </a:r>
            <a:br>
              <a:rPr lang="en-US" sz="3200" dirty="0">
                <a:solidFill>
                  <a:srgbClr val="FFFFFF"/>
                </a:solidFill>
              </a:rPr>
            </a:br>
            <a:r>
              <a:rPr lang="en-US" sz="3200" dirty="0">
                <a:solidFill>
                  <a:srgbClr val="FFFFFF"/>
                </a:solidFill>
              </a:rPr>
              <a:t>Program</a:t>
            </a:r>
          </a:p>
        </p:txBody>
      </p:sp>
      <p:sp>
        <p:nvSpPr>
          <p:cNvPr id="17" name="Rectangle 16"/>
          <p:cNvSpPr/>
          <p:nvPr/>
        </p:nvSpPr>
        <p:spPr bwMode="auto">
          <a:xfrm>
            <a:off x="695561" y="5798971"/>
            <a:ext cx="5602624" cy="1023760"/>
          </a:xfrm>
          <a:prstGeom prst="rect">
            <a:avLst/>
          </a:prstGeom>
          <a:solidFill>
            <a:srgbClr val="FFFFFF"/>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182880" tIns="45718" rIns="91436" bIns="45718" numCol="1" rtlCol="0" anchor="ctr" anchorCtr="0" compatLnSpc="1">
            <a:prstTxWarp prst="textNoShape">
              <a:avLst/>
            </a:prstTxWarp>
          </a:bodyPr>
          <a:lstStyle/>
          <a:p>
            <a:pPr lvl="1" defTabSz="914099"/>
            <a:r>
              <a:rPr lang="en-US" dirty="0">
                <a:gradFill>
                  <a:gsLst>
                    <a:gs pos="0">
                      <a:srgbClr val="0072C6"/>
                    </a:gs>
                    <a:gs pos="100000">
                      <a:srgbClr val="0072C6"/>
                    </a:gs>
                  </a:gsLst>
                  <a:lin ang="16200000" scaled="1"/>
                </a:gradFill>
                <a:ea typeface="Segoe UI" pitchFamily="34" charset="0"/>
                <a:cs typeface="Segoe UI" pitchFamily="34" charset="0"/>
              </a:rPr>
              <a:t>Meet Our New Visual Studio Online Partners </a:t>
            </a:r>
            <a:br>
              <a:rPr lang="en-US" dirty="0">
                <a:gradFill>
                  <a:gsLst>
                    <a:gs pos="0">
                      <a:srgbClr val="0072C6"/>
                    </a:gs>
                    <a:gs pos="100000">
                      <a:srgbClr val="0072C6"/>
                    </a:gs>
                  </a:gsLst>
                  <a:lin ang="16200000" scaled="1"/>
                </a:gradFill>
                <a:ea typeface="Segoe UI" pitchFamily="34" charset="0"/>
                <a:cs typeface="Segoe UI" pitchFamily="34" charset="0"/>
              </a:rPr>
            </a:br>
            <a:r>
              <a:rPr lang="en-US" dirty="0">
                <a:gradFill>
                  <a:gsLst>
                    <a:gs pos="0">
                      <a:srgbClr val="0072C6"/>
                    </a:gs>
                    <a:gs pos="100000">
                      <a:srgbClr val="0072C6"/>
                    </a:gs>
                  </a:gsLst>
                  <a:lin ang="16200000" scaled="1"/>
                </a:gradFill>
                <a:ea typeface="Segoe UI" pitchFamily="34" charset="0"/>
                <a:cs typeface="Segoe UI" pitchFamily="34" charset="0"/>
              </a:rPr>
              <a:t>or Join Now.</a:t>
            </a:r>
          </a:p>
          <a:p>
            <a:pPr lvl="1" defTabSz="914099"/>
            <a:r>
              <a:rPr lang="en-US" u="sng" dirty="0">
                <a:gradFill>
                  <a:gsLst>
                    <a:gs pos="0">
                      <a:srgbClr val="0072C6"/>
                    </a:gs>
                    <a:gs pos="100000">
                      <a:srgbClr val="0072C6"/>
                    </a:gs>
                  </a:gsLst>
                  <a:lin ang="16200000" scaled="1"/>
                </a:gradFill>
                <a:ea typeface="Segoe UI" pitchFamily="34" charset="0"/>
                <a:cs typeface="Segoe UI" pitchFamily="34" charset="0"/>
              </a:rPr>
              <a:t>http://vsipprogram.com </a:t>
            </a:r>
          </a:p>
        </p:txBody>
      </p:sp>
      <p:sp>
        <p:nvSpPr>
          <p:cNvPr id="30" name="Arrow Bar"/>
          <p:cNvSpPr/>
          <p:nvPr/>
        </p:nvSpPr>
        <p:spPr bwMode="gray">
          <a:xfrm>
            <a:off x="710174" y="1158692"/>
            <a:ext cx="5588011" cy="1828800"/>
          </a:xfrm>
          <a:prstGeom prst="rect">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274320" tIns="45718" rIns="91436" bIns="45718" numCol="1" rtlCol="0" anchor="t" anchorCtr="0" compatLnSpc="1">
            <a:prstTxWarp prst="textNoShape">
              <a:avLst/>
            </a:prstTxWarp>
          </a:bodyPr>
          <a:lstStyle/>
          <a:p>
            <a:pPr defTabSz="914099"/>
            <a:endParaRPr lang="en-US" sz="3200" dirty="0">
              <a:solidFill>
                <a:srgbClr val="FFFFFF"/>
              </a:solidFill>
            </a:endParaRPr>
          </a:p>
        </p:txBody>
      </p:sp>
      <p:sp>
        <p:nvSpPr>
          <p:cNvPr id="31" name="Freeform 54"/>
          <p:cNvSpPr>
            <a:spLocks noEditPoints="1"/>
          </p:cNvSpPr>
          <p:nvPr/>
        </p:nvSpPr>
        <p:spPr bwMode="black">
          <a:xfrm>
            <a:off x="831517" y="5933187"/>
            <a:ext cx="441325" cy="404812"/>
          </a:xfrm>
          <a:custGeom>
            <a:avLst/>
            <a:gdLst>
              <a:gd name="T0" fmla="*/ 84 w 168"/>
              <a:gd name="T1" fmla="*/ 0 h 154"/>
              <a:gd name="T2" fmla="*/ 30 w 168"/>
              <a:gd name="T3" fmla="*/ 22 h 154"/>
              <a:gd name="T4" fmla="*/ 30 w 168"/>
              <a:gd name="T5" fmla="*/ 131 h 154"/>
              <a:gd name="T6" fmla="*/ 84 w 168"/>
              <a:gd name="T7" fmla="*/ 154 h 154"/>
              <a:gd name="T8" fmla="*/ 138 w 168"/>
              <a:gd name="T9" fmla="*/ 131 h 154"/>
              <a:gd name="T10" fmla="*/ 138 w 168"/>
              <a:gd name="T11" fmla="*/ 22 h 154"/>
              <a:gd name="T12" fmla="*/ 84 w 168"/>
              <a:gd name="T13" fmla="*/ 0 h 154"/>
              <a:gd name="T14" fmla="*/ 84 w 168"/>
              <a:gd name="T15" fmla="*/ 10 h 154"/>
              <a:gd name="T16" fmla="*/ 84 w 168"/>
              <a:gd name="T17" fmla="*/ 10 h 154"/>
              <a:gd name="T18" fmla="*/ 131 w 168"/>
              <a:gd name="T19" fmla="*/ 30 h 154"/>
              <a:gd name="T20" fmla="*/ 131 w 168"/>
              <a:gd name="T21" fmla="*/ 124 h 154"/>
              <a:gd name="T22" fmla="*/ 84 w 168"/>
              <a:gd name="T23" fmla="*/ 143 h 154"/>
              <a:gd name="T24" fmla="*/ 37 w 168"/>
              <a:gd name="T25" fmla="*/ 124 h 154"/>
              <a:gd name="T26" fmla="*/ 18 w 168"/>
              <a:gd name="T27" fmla="*/ 77 h 154"/>
              <a:gd name="T28" fmla="*/ 37 w 168"/>
              <a:gd name="T29" fmla="*/ 30 h 154"/>
              <a:gd name="T30" fmla="*/ 84 w 168"/>
              <a:gd name="T31" fmla="*/ 10 h 154"/>
              <a:gd name="T32" fmla="*/ 114 w 168"/>
              <a:gd name="T33" fmla="*/ 64 h 154"/>
              <a:gd name="T34" fmla="*/ 95 w 168"/>
              <a:gd name="T35" fmla="*/ 83 h 154"/>
              <a:gd name="T36" fmla="*/ 91 w 168"/>
              <a:gd name="T37" fmla="*/ 103 h 154"/>
              <a:gd name="T38" fmla="*/ 77 w 168"/>
              <a:gd name="T39" fmla="*/ 89 h 154"/>
              <a:gd name="T40" fmla="*/ 51 w 168"/>
              <a:gd name="T41" fmla="*/ 109 h 154"/>
              <a:gd name="T42" fmla="*/ 51 w 168"/>
              <a:gd name="T43" fmla="*/ 109 h 154"/>
              <a:gd name="T44" fmla="*/ 51 w 168"/>
              <a:gd name="T45" fmla="*/ 109 h 154"/>
              <a:gd name="T46" fmla="*/ 51 w 168"/>
              <a:gd name="T47" fmla="*/ 109 h 154"/>
              <a:gd name="T48" fmla="*/ 51 w 168"/>
              <a:gd name="T49" fmla="*/ 109 h 154"/>
              <a:gd name="T50" fmla="*/ 71 w 168"/>
              <a:gd name="T51" fmla="*/ 84 h 154"/>
              <a:gd name="T52" fmla="*/ 57 w 168"/>
              <a:gd name="T53" fmla="*/ 70 h 154"/>
              <a:gd name="T54" fmla="*/ 78 w 168"/>
              <a:gd name="T55" fmla="*/ 66 h 154"/>
              <a:gd name="T56" fmla="*/ 97 w 168"/>
              <a:gd name="T57" fmla="*/ 46 h 154"/>
              <a:gd name="T58" fmla="*/ 101 w 168"/>
              <a:gd name="T59" fmla="*/ 35 h 154"/>
              <a:gd name="T60" fmla="*/ 126 w 168"/>
              <a:gd name="T61" fmla="*/ 60 h 154"/>
              <a:gd name="T62" fmla="*/ 114 w 168"/>
              <a:gd name="T63" fmla="*/ 64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8" h="154">
                <a:moveTo>
                  <a:pt x="84" y="0"/>
                </a:moveTo>
                <a:cubicBezTo>
                  <a:pt x="64" y="0"/>
                  <a:pt x="45" y="7"/>
                  <a:pt x="30" y="22"/>
                </a:cubicBezTo>
                <a:cubicBezTo>
                  <a:pt x="0" y="52"/>
                  <a:pt x="0" y="101"/>
                  <a:pt x="30" y="131"/>
                </a:cubicBezTo>
                <a:cubicBezTo>
                  <a:pt x="45" y="146"/>
                  <a:pt x="64" y="154"/>
                  <a:pt x="84" y="154"/>
                </a:cubicBezTo>
                <a:cubicBezTo>
                  <a:pt x="104" y="154"/>
                  <a:pt x="123" y="146"/>
                  <a:pt x="138" y="131"/>
                </a:cubicBezTo>
                <a:cubicBezTo>
                  <a:pt x="168" y="101"/>
                  <a:pt x="168" y="52"/>
                  <a:pt x="138" y="22"/>
                </a:cubicBezTo>
                <a:cubicBezTo>
                  <a:pt x="123" y="7"/>
                  <a:pt x="104" y="0"/>
                  <a:pt x="84" y="0"/>
                </a:cubicBezTo>
                <a:moveTo>
                  <a:pt x="84" y="10"/>
                </a:moveTo>
                <a:cubicBezTo>
                  <a:pt x="84" y="10"/>
                  <a:pt x="84" y="10"/>
                  <a:pt x="84" y="10"/>
                </a:cubicBezTo>
                <a:cubicBezTo>
                  <a:pt x="102" y="10"/>
                  <a:pt x="118" y="17"/>
                  <a:pt x="131" y="30"/>
                </a:cubicBezTo>
                <a:cubicBezTo>
                  <a:pt x="157" y="56"/>
                  <a:pt x="157" y="98"/>
                  <a:pt x="131" y="124"/>
                </a:cubicBezTo>
                <a:cubicBezTo>
                  <a:pt x="118" y="136"/>
                  <a:pt x="102" y="143"/>
                  <a:pt x="84" y="143"/>
                </a:cubicBezTo>
                <a:cubicBezTo>
                  <a:pt x="66" y="143"/>
                  <a:pt x="50" y="136"/>
                  <a:pt x="37" y="124"/>
                </a:cubicBezTo>
                <a:cubicBezTo>
                  <a:pt x="25" y="111"/>
                  <a:pt x="18" y="94"/>
                  <a:pt x="18" y="77"/>
                </a:cubicBezTo>
                <a:cubicBezTo>
                  <a:pt x="18" y="59"/>
                  <a:pt x="25" y="42"/>
                  <a:pt x="37" y="30"/>
                </a:cubicBezTo>
                <a:cubicBezTo>
                  <a:pt x="50" y="17"/>
                  <a:pt x="66" y="10"/>
                  <a:pt x="84" y="10"/>
                </a:cubicBezTo>
                <a:moveTo>
                  <a:pt x="114" y="64"/>
                </a:moveTo>
                <a:cubicBezTo>
                  <a:pt x="95" y="83"/>
                  <a:pt x="95" y="83"/>
                  <a:pt x="95" y="83"/>
                </a:cubicBezTo>
                <a:cubicBezTo>
                  <a:pt x="98" y="90"/>
                  <a:pt x="97" y="98"/>
                  <a:pt x="91" y="103"/>
                </a:cubicBezTo>
                <a:cubicBezTo>
                  <a:pt x="77" y="89"/>
                  <a:pt x="77" y="89"/>
                  <a:pt x="77" y="89"/>
                </a:cubicBezTo>
                <a:cubicBezTo>
                  <a:pt x="62" y="102"/>
                  <a:pt x="53" y="110"/>
                  <a:pt x="51" y="109"/>
                </a:cubicBezTo>
                <a:cubicBezTo>
                  <a:pt x="51" y="109"/>
                  <a:pt x="51" y="109"/>
                  <a:pt x="51" y="109"/>
                </a:cubicBezTo>
                <a:cubicBezTo>
                  <a:pt x="51" y="109"/>
                  <a:pt x="51" y="109"/>
                  <a:pt x="51" y="109"/>
                </a:cubicBezTo>
                <a:cubicBezTo>
                  <a:pt x="51" y="109"/>
                  <a:pt x="51" y="109"/>
                  <a:pt x="51" y="109"/>
                </a:cubicBezTo>
                <a:cubicBezTo>
                  <a:pt x="51" y="109"/>
                  <a:pt x="51" y="109"/>
                  <a:pt x="51" y="109"/>
                </a:cubicBezTo>
                <a:cubicBezTo>
                  <a:pt x="51" y="108"/>
                  <a:pt x="58" y="98"/>
                  <a:pt x="71" y="84"/>
                </a:cubicBezTo>
                <a:cubicBezTo>
                  <a:pt x="57" y="70"/>
                  <a:pt x="57" y="70"/>
                  <a:pt x="57" y="70"/>
                </a:cubicBezTo>
                <a:cubicBezTo>
                  <a:pt x="63" y="64"/>
                  <a:pt x="71" y="63"/>
                  <a:pt x="78" y="66"/>
                </a:cubicBezTo>
                <a:cubicBezTo>
                  <a:pt x="97" y="46"/>
                  <a:pt x="97" y="46"/>
                  <a:pt x="97" y="46"/>
                </a:cubicBezTo>
                <a:cubicBezTo>
                  <a:pt x="96" y="42"/>
                  <a:pt x="97" y="38"/>
                  <a:pt x="101" y="35"/>
                </a:cubicBezTo>
                <a:cubicBezTo>
                  <a:pt x="126" y="60"/>
                  <a:pt x="126" y="60"/>
                  <a:pt x="126" y="60"/>
                </a:cubicBezTo>
                <a:cubicBezTo>
                  <a:pt x="123" y="63"/>
                  <a:pt x="118" y="65"/>
                  <a:pt x="114" y="64"/>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5" name="TechEd Tile"/>
          <p:cNvSpPr/>
          <p:nvPr/>
        </p:nvSpPr>
        <p:spPr bwMode="gray">
          <a:xfrm>
            <a:off x="6375646" y="4024467"/>
            <a:ext cx="5481391" cy="1828800"/>
          </a:xfrm>
          <a:prstGeom prst="rect">
            <a:avLst/>
          </a:prstGeom>
          <a:solidFill>
            <a:schemeClr val="accent5"/>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274320" tIns="45718" rIns="91436" bIns="45718" numCol="1" rtlCol="0" anchor="t" anchorCtr="0" compatLnSpc="1">
            <a:prstTxWarp prst="textNoShape">
              <a:avLst/>
            </a:prstTxWarp>
          </a:bodyPr>
          <a:lstStyle/>
          <a:p>
            <a:pPr defTabSz="914099"/>
            <a:r>
              <a:rPr lang="en-US" sz="3200" dirty="0">
                <a:solidFill>
                  <a:srgbClr val="FFFFFF"/>
                </a:solidFill>
              </a:rPr>
              <a:t>Visual Studio | Integrate</a:t>
            </a:r>
            <a:br>
              <a:rPr lang="en-US" sz="3200" dirty="0">
                <a:solidFill>
                  <a:srgbClr val="FFFFFF"/>
                </a:solidFill>
              </a:rPr>
            </a:br>
            <a:endParaRPr lang="en-US" sz="3200" dirty="0">
              <a:solidFill>
                <a:srgbClr val="FFFFFF"/>
              </a:solidFill>
            </a:endParaRPr>
          </a:p>
        </p:txBody>
      </p:sp>
      <p:sp>
        <p:nvSpPr>
          <p:cNvPr id="26" name="Rectangle 25"/>
          <p:cNvSpPr/>
          <p:nvPr/>
        </p:nvSpPr>
        <p:spPr bwMode="auto">
          <a:xfrm>
            <a:off x="6375646" y="5798971"/>
            <a:ext cx="5481391" cy="1023760"/>
          </a:xfrm>
          <a:prstGeom prst="rect">
            <a:avLst/>
          </a:prstGeom>
          <a:solidFill>
            <a:srgbClr val="FFFFFF"/>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182880" tIns="45718" rIns="91436" bIns="45718" numCol="1" rtlCol="0" anchor="t" anchorCtr="0" compatLnSpc="1">
            <a:prstTxWarp prst="textNoShape">
              <a:avLst/>
            </a:prstTxWarp>
          </a:bodyPr>
          <a:lstStyle/>
          <a:p>
            <a:pPr lvl="1"/>
            <a:r>
              <a:rPr lang="en-US" dirty="0">
                <a:gradFill>
                  <a:gsLst>
                    <a:gs pos="0">
                      <a:srgbClr val="009E49"/>
                    </a:gs>
                    <a:gs pos="100000">
                      <a:srgbClr val="009E49"/>
                    </a:gs>
                  </a:gsLst>
                  <a:lin ang="5400000" scaled="1"/>
                </a:gradFill>
              </a:rPr>
              <a:t>Create Your Own Dev Environment</a:t>
            </a:r>
          </a:p>
          <a:p>
            <a:pPr lvl="1"/>
            <a:r>
              <a:rPr lang="en-US" u="sng" dirty="0">
                <a:gradFill>
                  <a:gsLst>
                    <a:gs pos="0">
                      <a:srgbClr val="0072C6"/>
                    </a:gs>
                    <a:gs pos="100000">
                      <a:srgbClr val="0072C6"/>
                    </a:gs>
                  </a:gsLst>
                  <a:lin ang="5400000" scaled="1"/>
                </a:gradFill>
              </a:rPr>
              <a:t>http://integrate.visualstudio.com</a:t>
            </a:r>
          </a:p>
        </p:txBody>
      </p:sp>
      <p:sp>
        <p:nvSpPr>
          <p:cNvPr id="28" name="Freeform 19"/>
          <p:cNvSpPr>
            <a:spLocks noEditPoints="1"/>
          </p:cNvSpPr>
          <p:nvPr/>
        </p:nvSpPr>
        <p:spPr bwMode="black">
          <a:xfrm>
            <a:off x="6489366" y="5933187"/>
            <a:ext cx="393700" cy="395287"/>
          </a:xfrm>
          <a:custGeom>
            <a:avLst/>
            <a:gdLst>
              <a:gd name="T0" fmla="*/ 82 w 150"/>
              <a:gd name="T1" fmla="*/ 43 h 150"/>
              <a:gd name="T2" fmla="*/ 80 w 150"/>
              <a:gd name="T3" fmla="*/ 47 h 150"/>
              <a:gd name="T4" fmla="*/ 75 w 150"/>
              <a:gd name="T5" fmla="*/ 49 h 150"/>
              <a:gd name="T6" fmla="*/ 69 w 150"/>
              <a:gd name="T7" fmla="*/ 47 h 150"/>
              <a:gd name="T8" fmla="*/ 67 w 150"/>
              <a:gd name="T9" fmla="*/ 43 h 150"/>
              <a:gd name="T10" fmla="*/ 69 w 150"/>
              <a:gd name="T11" fmla="*/ 38 h 150"/>
              <a:gd name="T12" fmla="*/ 75 w 150"/>
              <a:gd name="T13" fmla="*/ 36 h 150"/>
              <a:gd name="T14" fmla="*/ 80 w 150"/>
              <a:gd name="T15" fmla="*/ 38 h 150"/>
              <a:gd name="T16" fmla="*/ 82 w 150"/>
              <a:gd name="T17" fmla="*/ 43 h 150"/>
              <a:gd name="T18" fmla="*/ 68 w 150"/>
              <a:gd name="T19" fmla="*/ 114 h 150"/>
              <a:gd name="T20" fmla="*/ 81 w 150"/>
              <a:gd name="T21" fmla="*/ 114 h 150"/>
              <a:gd name="T22" fmla="*/ 81 w 150"/>
              <a:gd name="T23" fmla="*/ 60 h 150"/>
              <a:gd name="T24" fmla="*/ 68 w 150"/>
              <a:gd name="T25" fmla="*/ 60 h 150"/>
              <a:gd name="T26" fmla="*/ 68 w 150"/>
              <a:gd name="T27" fmla="*/ 114 h 150"/>
              <a:gd name="T28" fmla="*/ 150 w 150"/>
              <a:gd name="T29" fmla="*/ 75 h 150"/>
              <a:gd name="T30" fmla="*/ 75 w 150"/>
              <a:gd name="T31" fmla="*/ 0 h 150"/>
              <a:gd name="T32" fmla="*/ 0 w 150"/>
              <a:gd name="T33" fmla="*/ 75 h 150"/>
              <a:gd name="T34" fmla="*/ 75 w 150"/>
              <a:gd name="T35" fmla="*/ 150 h 150"/>
              <a:gd name="T36" fmla="*/ 150 w 150"/>
              <a:gd name="T37" fmla="*/ 75 h 150"/>
              <a:gd name="T38" fmla="*/ 140 w 150"/>
              <a:gd name="T39" fmla="*/ 75 h 150"/>
              <a:gd name="T40" fmla="*/ 75 w 150"/>
              <a:gd name="T41" fmla="*/ 140 h 150"/>
              <a:gd name="T42" fmla="*/ 9 w 150"/>
              <a:gd name="T43" fmla="*/ 75 h 150"/>
              <a:gd name="T44" fmla="*/ 75 w 150"/>
              <a:gd name="T45" fmla="*/ 10 h 150"/>
              <a:gd name="T46" fmla="*/ 140 w 150"/>
              <a:gd name="T47" fmla="*/ 75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50" h="150">
                <a:moveTo>
                  <a:pt x="82" y="43"/>
                </a:moveTo>
                <a:cubicBezTo>
                  <a:pt x="82" y="44"/>
                  <a:pt x="81" y="46"/>
                  <a:pt x="80" y="47"/>
                </a:cubicBezTo>
                <a:cubicBezTo>
                  <a:pt x="79" y="48"/>
                  <a:pt x="77" y="49"/>
                  <a:pt x="75" y="49"/>
                </a:cubicBezTo>
                <a:cubicBezTo>
                  <a:pt x="73" y="49"/>
                  <a:pt x="71" y="48"/>
                  <a:pt x="69" y="47"/>
                </a:cubicBezTo>
                <a:cubicBezTo>
                  <a:pt x="68" y="46"/>
                  <a:pt x="67" y="44"/>
                  <a:pt x="67" y="43"/>
                </a:cubicBezTo>
                <a:cubicBezTo>
                  <a:pt x="67" y="41"/>
                  <a:pt x="68" y="39"/>
                  <a:pt x="69" y="38"/>
                </a:cubicBezTo>
                <a:cubicBezTo>
                  <a:pt x="71" y="37"/>
                  <a:pt x="73" y="36"/>
                  <a:pt x="75" y="36"/>
                </a:cubicBezTo>
                <a:cubicBezTo>
                  <a:pt x="77" y="36"/>
                  <a:pt x="79" y="37"/>
                  <a:pt x="80" y="38"/>
                </a:cubicBezTo>
                <a:cubicBezTo>
                  <a:pt x="81" y="39"/>
                  <a:pt x="82" y="41"/>
                  <a:pt x="82" y="43"/>
                </a:cubicBezTo>
                <a:moveTo>
                  <a:pt x="68" y="114"/>
                </a:moveTo>
                <a:cubicBezTo>
                  <a:pt x="81" y="114"/>
                  <a:pt x="81" y="114"/>
                  <a:pt x="81" y="114"/>
                </a:cubicBezTo>
                <a:cubicBezTo>
                  <a:pt x="81" y="60"/>
                  <a:pt x="81" y="60"/>
                  <a:pt x="81" y="60"/>
                </a:cubicBezTo>
                <a:cubicBezTo>
                  <a:pt x="68" y="60"/>
                  <a:pt x="68" y="60"/>
                  <a:pt x="68" y="60"/>
                </a:cubicBezTo>
                <a:lnTo>
                  <a:pt x="68" y="114"/>
                </a:lnTo>
                <a:close/>
                <a:moveTo>
                  <a:pt x="150" y="75"/>
                </a:moveTo>
                <a:cubicBezTo>
                  <a:pt x="150" y="34"/>
                  <a:pt x="116" y="0"/>
                  <a:pt x="75" y="0"/>
                </a:cubicBezTo>
                <a:cubicBezTo>
                  <a:pt x="33" y="0"/>
                  <a:pt x="0" y="34"/>
                  <a:pt x="0" y="75"/>
                </a:cubicBezTo>
                <a:cubicBezTo>
                  <a:pt x="0" y="116"/>
                  <a:pt x="33" y="150"/>
                  <a:pt x="75" y="150"/>
                </a:cubicBezTo>
                <a:cubicBezTo>
                  <a:pt x="116" y="150"/>
                  <a:pt x="150" y="116"/>
                  <a:pt x="150" y="75"/>
                </a:cubicBezTo>
                <a:close/>
                <a:moveTo>
                  <a:pt x="140" y="75"/>
                </a:moveTo>
                <a:cubicBezTo>
                  <a:pt x="140" y="111"/>
                  <a:pt x="111" y="140"/>
                  <a:pt x="75" y="140"/>
                </a:cubicBezTo>
                <a:cubicBezTo>
                  <a:pt x="39" y="140"/>
                  <a:pt x="9" y="111"/>
                  <a:pt x="9" y="75"/>
                </a:cubicBezTo>
                <a:cubicBezTo>
                  <a:pt x="9" y="39"/>
                  <a:pt x="39" y="10"/>
                  <a:pt x="75" y="10"/>
                </a:cubicBezTo>
                <a:cubicBezTo>
                  <a:pt x="111" y="10"/>
                  <a:pt x="140" y="39"/>
                  <a:pt x="140" y="75"/>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2" name="Rectangle 21"/>
          <p:cNvSpPr/>
          <p:nvPr/>
        </p:nvSpPr>
        <p:spPr bwMode="auto">
          <a:xfrm>
            <a:off x="700424" y="2911089"/>
            <a:ext cx="5597761" cy="1033272"/>
          </a:xfrm>
          <a:prstGeom prst="rect">
            <a:avLst/>
          </a:prstGeom>
          <a:solidFill>
            <a:srgbClr val="FFFFFF"/>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182880" tIns="45718" rIns="91436" bIns="45718" numCol="1" rtlCol="0" anchor="t" anchorCtr="0" compatLnSpc="1">
            <a:prstTxWarp prst="textNoShape">
              <a:avLst/>
            </a:prstTxWarp>
          </a:bodyPr>
          <a:lstStyle/>
          <a:p>
            <a:pPr lvl="1" defTabSz="914099"/>
            <a:r>
              <a:rPr lang="en-US" dirty="0">
                <a:gradFill>
                  <a:gsLst>
                    <a:gs pos="0">
                      <a:srgbClr val="68217A"/>
                    </a:gs>
                    <a:gs pos="100000">
                      <a:srgbClr val="68217A"/>
                    </a:gs>
                  </a:gsLst>
                  <a:lin ang="16200000" scaled="1"/>
                </a:gradFill>
                <a:ea typeface="Segoe UI" pitchFamily="34" charset="0"/>
                <a:cs typeface="Segoe UI" pitchFamily="34" charset="0"/>
              </a:rPr>
              <a:t>Development tools &amp; services for teams </a:t>
            </a:r>
            <a:br>
              <a:rPr lang="en-US" dirty="0">
                <a:gradFill>
                  <a:gsLst>
                    <a:gs pos="0">
                      <a:srgbClr val="68217A"/>
                    </a:gs>
                    <a:gs pos="100000">
                      <a:srgbClr val="68217A"/>
                    </a:gs>
                  </a:gsLst>
                  <a:lin ang="16200000" scaled="1"/>
                </a:gradFill>
                <a:ea typeface="Segoe UI" pitchFamily="34" charset="0"/>
                <a:cs typeface="Segoe UI" pitchFamily="34" charset="0"/>
              </a:rPr>
            </a:br>
            <a:r>
              <a:rPr lang="en-US" dirty="0">
                <a:gradFill>
                  <a:gsLst>
                    <a:gs pos="0">
                      <a:srgbClr val="68217A"/>
                    </a:gs>
                    <a:gs pos="100000">
                      <a:srgbClr val="68217A"/>
                    </a:gs>
                  </a:gsLst>
                  <a:lin ang="16200000" scaled="1"/>
                </a:gradFill>
                <a:ea typeface="Segoe UI" pitchFamily="34" charset="0"/>
                <a:cs typeface="Segoe UI" pitchFamily="34" charset="0"/>
              </a:rPr>
              <a:t>of all sizes</a:t>
            </a:r>
          </a:p>
        </p:txBody>
      </p:sp>
      <p:sp>
        <p:nvSpPr>
          <p:cNvPr id="24" name="Rectangle 23"/>
          <p:cNvSpPr/>
          <p:nvPr/>
        </p:nvSpPr>
        <p:spPr bwMode="white">
          <a:xfrm>
            <a:off x="1155256" y="3465311"/>
            <a:ext cx="4642203" cy="369332"/>
          </a:xfrm>
          <a:prstGeom prst="rect">
            <a:avLst/>
          </a:prstGeom>
        </p:spPr>
        <p:txBody>
          <a:bodyPr wrap="square" lIns="182880">
            <a:spAutoFit/>
          </a:bodyPr>
          <a:lstStyle/>
          <a:p>
            <a:r>
              <a:rPr lang="en-US" u="sng" dirty="0">
                <a:solidFill>
                  <a:srgbClr val="0072C6"/>
                </a:solidFill>
              </a:rPr>
              <a:t>http://www.visualstudio.com </a:t>
            </a:r>
            <a:endParaRPr lang="en-US" dirty="0">
              <a:solidFill>
                <a:srgbClr val="0072C6"/>
              </a:solidFill>
            </a:endParaRPr>
          </a:p>
        </p:txBody>
      </p:sp>
      <p:sp>
        <p:nvSpPr>
          <p:cNvPr id="32" name="Freeform 19"/>
          <p:cNvSpPr>
            <a:spLocks noEditPoints="1"/>
          </p:cNvSpPr>
          <p:nvPr/>
        </p:nvSpPr>
        <p:spPr bwMode="black">
          <a:xfrm>
            <a:off x="834022" y="3028758"/>
            <a:ext cx="393700" cy="395287"/>
          </a:xfrm>
          <a:custGeom>
            <a:avLst/>
            <a:gdLst>
              <a:gd name="T0" fmla="*/ 82 w 150"/>
              <a:gd name="T1" fmla="*/ 43 h 150"/>
              <a:gd name="T2" fmla="*/ 80 w 150"/>
              <a:gd name="T3" fmla="*/ 47 h 150"/>
              <a:gd name="T4" fmla="*/ 75 w 150"/>
              <a:gd name="T5" fmla="*/ 49 h 150"/>
              <a:gd name="T6" fmla="*/ 69 w 150"/>
              <a:gd name="T7" fmla="*/ 47 h 150"/>
              <a:gd name="T8" fmla="*/ 67 w 150"/>
              <a:gd name="T9" fmla="*/ 43 h 150"/>
              <a:gd name="T10" fmla="*/ 69 w 150"/>
              <a:gd name="T11" fmla="*/ 38 h 150"/>
              <a:gd name="T12" fmla="*/ 75 w 150"/>
              <a:gd name="T13" fmla="*/ 36 h 150"/>
              <a:gd name="T14" fmla="*/ 80 w 150"/>
              <a:gd name="T15" fmla="*/ 38 h 150"/>
              <a:gd name="T16" fmla="*/ 82 w 150"/>
              <a:gd name="T17" fmla="*/ 43 h 150"/>
              <a:gd name="T18" fmla="*/ 68 w 150"/>
              <a:gd name="T19" fmla="*/ 114 h 150"/>
              <a:gd name="T20" fmla="*/ 81 w 150"/>
              <a:gd name="T21" fmla="*/ 114 h 150"/>
              <a:gd name="T22" fmla="*/ 81 w 150"/>
              <a:gd name="T23" fmla="*/ 60 h 150"/>
              <a:gd name="T24" fmla="*/ 68 w 150"/>
              <a:gd name="T25" fmla="*/ 60 h 150"/>
              <a:gd name="T26" fmla="*/ 68 w 150"/>
              <a:gd name="T27" fmla="*/ 114 h 150"/>
              <a:gd name="T28" fmla="*/ 150 w 150"/>
              <a:gd name="T29" fmla="*/ 75 h 150"/>
              <a:gd name="T30" fmla="*/ 75 w 150"/>
              <a:gd name="T31" fmla="*/ 0 h 150"/>
              <a:gd name="T32" fmla="*/ 0 w 150"/>
              <a:gd name="T33" fmla="*/ 75 h 150"/>
              <a:gd name="T34" fmla="*/ 75 w 150"/>
              <a:gd name="T35" fmla="*/ 150 h 150"/>
              <a:gd name="T36" fmla="*/ 150 w 150"/>
              <a:gd name="T37" fmla="*/ 75 h 150"/>
              <a:gd name="T38" fmla="*/ 140 w 150"/>
              <a:gd name="T39" fmla="*/ 75 h 150"/>
              <a:gd name="T40" fmla="*/ 75 w 150"/>
              <a:gd name="T41" fmla="*/ 140 h 150"/>
              <a:gd name="T42" fmla="*/ 9 w 150"/>
              <a:gd name="T43" fmla="*/ 75 h 150"/>
              <a:gd name="T44" fmla="*/ 75 w 150"/>
              <a:gd name="T45" fmla="*/ 10 h 150"/>
              <a:gd name="T46" fmla="*/ 140 w 150"/>
              <a:gd name="T47" fmla="*/ 75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50" h="150">
                <a:moveTo>
                  <a:pt x="82" y="43"/>
                </a:moveTo>
                <a:cubicBezTo>
                  <a:pt x="82" y="44"/>
                  <a:pt x="81" y="46"/>
                  <a:pt x="80" y="47"/>
                </a:cubicBezTo>
                <a:cubicBezTo>
                  <a:pt x="79" y="48"/>
                  <a:pt x="77" y="49"/>
                  <a:pt x="75" y="49"/>
                </a:cubicBezTo>
                <a:cubicBezTo>
                  <a:pt x="73" y="49"/>
                  <a:pt x="71" y="48"/>
                  <a:pt x="69" y="47"/>
                </a:cubicBezTo>
                <a:cubicBezTo>
                  <a:pt x="68" y="46"/>
                  <a:pt x="67" y="44"/>
                  <a:pt x="67" y="43"/>
                </a:cubicBezTo>
                <a:cubicBezTo>
                  <a:pt x="67" y="41"/>
                  <a:pt x="68" y="39"/>
                  <a:pt x="69" y="38"/>
                </a:cubicBezTo>
                <a:cubicBezTo>
                  <a:pt x="71" y="37"/>
                  <a:pt x="73" y="36"/>
                  <a:pt x="75" y="36"/>
                </a:cubicBezTo>
                <a:cubicBezTo>
                  <a:pt x="77" y="36"/>
                  <a:pt x="79" y="37"/>
                  <a:pt x="80" y="38"/>
                </a:cubicBezTo>
                <a:cubicBezTo>
                  <a:pt x="81" y="39"/>
                  <a:pt x="82" y="41"/>
                  <a:pt x="82" y="43"/>
                </a:cubicBezTo>
                <a:moveTo>
                  <a:pt x="68" y="114"/>
                </a:moveTo>
                <a:cubicBezTo>
                  <a:pt x="81" y="114"/>
                  <a:pt x="81" y="114"/>
                  <a:pt x="81" y="114"/>
                </a:cubicBezTo>
                <a:cubicBezTo>
                  <a:pt x="81" y="60"/>
                  <a:pt x="81" y="60"/>
                  <a:pt x="81" y="60"/>
                </a:cubicBezTo>
                <a:cubicBezTo>
                  <a:pt x="68" y="60"/>
                  <a:pt x="68" y="60"/>
                  <a:pt x="68" y="60"/>
                </a:cubicBezTo>
                <a:lnTo>
                  <a:pt x="68" y="114"/>
                </a:lnTo>
                <a:close/>
                <a:moveTo>
                  <a:pt x="150" y="75"/>
                </a:moveTo>
                <a:cubicBezTo>
                  <a:pt x="150" y="34"/>
                  <a:pt x="116" y="0"/>
                  <a:pt x="75" y="0"/>
                </a:cubicBezTo>
                <a:cubicBezTo>
                  <a:pt x="33" y="0"/>
                  <a:pt x="0" y="34"/>
                  <a:pt x="0" y="75"/>
                </a:cubicBezTo>
                <a:cubicBezTo>
                  <a:pt x="0" y="116"/>
                  <a:pt x="33" y="150"/>
                  <a:pt x="75" y="150"/>
                </a:cubicBezTo>
                <a:cubicBezTo>
                  <a:pt x="116" y="150"/>
                  <a:pt x="150" y="116"/>
                  <a:pt x="150" y="75"/>
                </a:cubicBezTo>
                <a:close/>
                <a:moveTo>
                  <a:pt x="140" y="75"/>
                </a:moveTo>
                <a:cubicBezTo>
                  <a:pt x="140" y="111"/>
                  <a:pt x="111" y="140"/>
                  <a:pt x="75" y="140"/>
                </a:cubicBezTo>
                <a:cubicBezTo>
                  <a:pt x="39" y="140"/>
                  <a:pt x="9" y="111"/>
                  <a:pt x="9" y="75"/>
                </a:cubicBezTo>
                <a:cubicBezTo>
                  <a:pt x="9" y="39"/>
                  <a:pt x="39" y="10"/>
                  <a:pt x="75" y="10"/>
                </a:cubicBezTo>
                <a:cubicBezTo>
                  <a:pt x="111" y="10"/>
                  <a:pt x="140" y="39"/>
                  <a:pt x="140" y="75"/>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nvGrpSpPr>
          <p:cNvPr id="6" name="Group 5"/>
          <p:cNvGrpSpPr/>
          <p:nvPr/>
        </p:nvGrpSpPr>
        <p:grpSpPr>
          <a:xfrm>
            <a:off x="3997507" y="4129702"/>
            <a:ext cx="2206842" cy="1547995"/>
            <a:chOff x="4007555" y="4150852"/>
            <a:chExt cx="2206842" cy="1547995"/>
          </a:xfrm>
        </p:grpSpPr>
        <p:pic>
          <p:nvPicPr>
            <p:cNvPr id="34" name="Picture 33"/>
            <p:cNvPicPr>
              <a:picLocks noChangeAspect="1"/>
            </p:cNvPicPr>
            <p:nvPr/>
          </p:nvPicPr>
          <p:blipFill rotWithShape="1">
            <a:blip r:embed="rId2"/>
            <a:srcRect l="269" r="50083"/>
            <a:stretch/>
          </p:blipFill>
          <p:spPr>
            <a:xfrm>
              <a:off x="4007555" y="4150852"/>
              <a:ext cx="2206842" cy="782889"/>
            </a:xfrm>
            <a:prstGeom prst="rect">
              <a:avLst/>
            </a:prstGeom>
          </p:spPr>
        </p:pic>
        <p:pic>
          <p:nvPicPr>
            <p:cNvPr id="35" name="Picture 34"/>
            <p:cNvPicPr>
              <a:picLocks noChangeAspect="1"/>
            </p:cNvPicPr>
            <p:nvPr/>
          </p:nvPicPr>
          <p:blipFill rotWithShape="1">
            <a:blip r:embed="rId2"/>
            <a:srcRect l="50238" t="3555" r="114"/>
            <a:stretch/>
          </p:blipFill>
          <p:spPr>
            <a:xfrm>
              <a:off x="4007555" y="4943789"/>
              <a:ext cx="2206842" cy="755058"/>
            </a:xfrm>
            <a:prstGeom prst="rect">
              <a:avLst/>
            </a:prstGeom>
          </p:spPr>
        </p:pic>
      </p:gr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0174" y="1093396"/>
            <a:ext cx="3448998" cy="965898"/>
          </a:xfrm>
          <a:prstGeom prst="rect">
            <a:avLst/>
          </a:prstGeom>
        </p:spPr>
      </p:pic>
    </p:spTree>
    <p:extLst>
      <p:ext uri="{BB962C8B-B14F-4D97-AF65-F5344CB8AC3E}">
        <p14:creationId xmlns:p14="http://schemas.microsoft.com/office/powerpoint/2010/main" val="3557705766"/>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bwMode="auto">
          <a:xfrm>
            <a:off x="0" y="2125663"/>
            <a:ext cx="12436475" cy="4868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p>
            <a:r>
              <a:rPr lang="en-US" dirty="0"/>
              <a:t>Complete an evaluation and enter to win!</a:t>
            </a:r>
          </a:p>
        </p:txBody>
      </p:sp>
      <p:pic>
        <p:nvPicPr>
          <p:cNvPr id="5" name="Xbox kinect"/>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0" y="2233400"/>
            <a:ext cx="6514743" cy="4653388"/>
          </a:xfrm>
          <a:prstGeom prst="rect">
            <a:avLst/>
          </a:prstGeom>
          <a:noFill/>
          <a:extLst>
            <a:ext uri="{909E8E84-426E-40DD-AFC4-6F175D3DCCD1}">
              <a14:hiddenFill xmlns:a14="http://schemas.microsoft.com/office/drawing/2010/main">
                <a:solidFill>
                  <a:srgbClr val="FFFFFF"/>
                </a:solidFill>
              </a14:hiddenFill>
            </a:ext>
          </a:extLst>
        </p:spPr>
      </p:pic>
      <p:pic>
        <p:nvPicPr>
          <p:cNvPr id="6" name="hat"/>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8229896" y="3711718"/>
            <a:ext cx="3474370" cy="2174248"/>
          </a:xfrm>
          <a:prstGeom prst="rect">
            <a:avLst/>
          </a:prstGeom>
          <a:noFill/>
          <a:effectLst>
            <a:outerShdw blurRad="203200" dist="317500" dir="5400000" sx="90000" sy="-19000" rotWithShape="0">
              <a:prstClr val="black">
                <a:alpha val="15000"/>
              </a:prstClr>
            </a:outerShdw>
          </a:effectLst>
          <a:extLst>
            <a:ext uri="{909E8E84-426E-40DD-AFC4-6F175D3DCCD1}">
              <a14:hiddenFill xmlns:a14="http://schemas.microsoft.com/office/drawing/2010/main">
                <a:solidFill>
                  <a:srgbClr val="FFFFFF"/>
                </a:solidFill>
              </a14:hiddenFill>
            </a:ext>
          </a:extLst>
        </p:spPr>
      </p:pic>
      <p:pic>
        <p:nvPicPr>
          <p:cNvPr id="4" name="Best Buy gc"/>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6218238" y="2602966"/>
            <a:ext cx="3474680" cy="2174442"/>
          </a:xfrm>
          <a:prstGeom prst="rect">
            <a:avLst/>
          </a:prstGeom>
          <a:noFill/>
          <a:effectLst>
            <a:outerShdw blurRad="203200" dist="317500" dir="5400000" sx="90000" sy="-19000" rotWithShape="0">
              <a:prstClr val="black">
                <a:alpha val="1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61705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childTnLst>
                                </p:cTn>
                              </p:par>
                              <p:par>
                                <p:cTn id="8" presetID="63" presetClass="path" presetSubtype="0" decel="100000" fill="hold" nodeType="withEffect">
                                  <p:stCondLst>
                                    <p:cond delay="0"/>
                                  </p:stCondLst>
                                  <p:childTnLst>
                                    <p:animMotion origin="layout" path="M -0.02413 1.59782E-6 L 4.84555E-6 1.59782E-6 " pathEditMode="relative" rAng="0" ptsTypes="AA">
                                      <p:cBhvr>
                                        <p:cTn id="9" dur="750" fill="hold"/>
                                        <p:tgtEl>
                                          <p:spTgt spid="5"/>
                                        </p:tgtEl>
                                        <p:attrNameLst>
                                          <p:attrName>ppt_x</p:attrName>
                                          <p:attrName>ppt_y</p:attrName>
                                        </p:attrNameLst>
                                      </p:cBhvr>
                                      <p:rCtr x="1200" y="0"/>
                                    </p:animMotion>
                                  </p:childTnLst>
                                </p:cTn>
                              </p:par>
                              <p:par>
                                <p:cTn id="10" presetID="10" presetClass="entr" presetSubtype="0" fill="hold" nodeType="withEffect">
                                  <p:stCondLst>
                                    <p:cond delay="20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750"/>
                                        <p:tgtEl>
                                          <p:spTgt spid="4"/>
                                        </p:tgtEl>
                                      </p:cBhvr>
                                    </p:animEffect>
                                  </p:childTnLst>
                                </p:cTn>
                              </p:par>
                              <p:par>
                                <p:cTn id="13" presetID="63" presetClass="path" presetSubtype="0" decel="100000" fill="hold" nodeType="withEffect">
                                  <p:stCondLst>
                                    <p:cond delay="200"/>
                                  </p:stCondLst>
                                  <p:childTnLst>
                                    <p:animMotion origin="layout" path="M -0.02413 -2.55107E-6 L 2.31044E-6 -2.55107E-6 " pathEditMode="relative" rAng="0" ptsTypes="AA">
                                      <p:cBhvr>
                                        <p:cTn id="14" dur="750" fill="hold"/>
                                        <p:tgtEl>
                                          <p:spTgt spid="4"/>
                                        </p:tgtEl>
                                        <p:attrNameLst>
                                          <p:attrName>ppt_x</p:attrName>
                                          <p:attrName>ppt_y</p:attrName>
                                        </p:attrNameLst>
                                      </p:cBhvr>
                                      <p:rCtr x="1200" y="0"/>
                                    </p:animMotion>
                                  </p:childTnLst>
                                </p:cTn>
                              </p:par>
                              <p:par>
                                <p:cTn id="15" presetID="10" presetClass="entr" presetSubtype="0" fill="hold" nodeType="withEffect">
                                  <p:stCondLst>
                                    <p:cond delay="40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750"/>
                                        <p:tgtEl>
                                          <p:spTgt spid="6"/>
                                        </p:tgtEl>
                                      </p:cBhvr>
                                    </p:animEffect>
                                  </p:childTnLst>
                                </p:cTn>
                              </p:par>
                              <p:par>
                                <p:cTn id="18" presetID="63" presetClass="path" presetSubtype="0" decel="100000" fill="hold" nodeType="withEffect">
                                  <p:stCondLst>
                                    <p:cond delay="400"/>
                                  </p:stCondLst>
                                  <p:childTnLst>
                                    <p:animMotion origin="layout" path="M -0.02413 1.49796E-7 L 1.39392E-6 1.49796E-7 " pathEditMode="relative" rAng="0" ptsTypes="AA">
                                      <p:cBhvr>
                                        <p:cTn id="19" dur="750" fill="hold"/>
                                        <p:tgtEl>
                                          <p:spTgt spid="6"/>
                                        </p:tgtEl>
                                        <p:attrNameLst>
                                          <p:attrName>ppt_x</p:attrName>
                                          <p:attrName>ppt_y</p:attrName>
                                        </p:attrNameLst>
                                      </p:cBhvr>
                                      <p:rCtr x="120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Evaluate this session</a:t>
            </a:r>
          </a:p>
        </p:txBody>
      </p:sp>
      <p:sp>
        <p:nvSpPr>
          <p:cNvPr id="3" name="Isosceles Triangle 2"/>
          <p:cNvSpPr/>
          <p:nvPr/>
        </p:nvSpPr>
        <p:spPr bwMode="auto">
          <a:xfrm rot="5400000">
            <a:off x="6872971" y="3384644"/>
            <a:ext cx="4554072" cy="903013"/>
          </a:xfrm>
          <a:prstGeom prst="triangle">
            <a:avLst/>
          </a:prstGeom>
          <a:gradFill flip="none" rotWithShape="1">
            <a:gsLst>
              <a:gs pos="0">
                <a:schemeClr val="tx1"/>
              </a:gs>
              <a:gs pos="100000">
                <a:schemeClr val="tx1">
                  <a:alpha val="0"/>
                </a:schemeClr>
              </a:gs>
            </a:gsLst>
            <a:lin ang="5400000" scaled="1"/>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dirty="0" err="1">
              <a:solidFill>
                <a:srgbClr val="FFFFFF">
                  <a:lumMod val="20000"/>
                  <a:lumOff val="80000"/>
                  <a:alpha val="99000"/>
                </a:srgbClr>
              </a:solidFill>
              <a:ea typeface="Segoe UI" pitchFamily="34" charset="0"/>
              <a:cs typeface="Segoe UI" pitchFamily="34" charset="0"/>
            </a:endParaRPr>
          </a:p>
        </p:txBody>
      </p:sp>
      <p:sp>
        <p:nvSpPr>
          <p:cNvPr id="5" name="TextBox 4"/>
          <p:cNvSpPr txBox="1"/>
          <p:nvPr/>
        </p:nvSpPr>
        <p:spPr>
          <a:xfrm>
            <a:off x="292249" y="2488234"/>
            <a:ext cx="4572318" cy="3003899"/>
          </a:xfrm>
          <a:prstGeom prst="rect">
            <a:avLst/>
          </a:prstGeom>
          <a:noFill/>
        </p:spPr>
        <p:txBody>
          <a:bodyPr wrap="square" lIns="182880" tIns="146304" rIns="182880" bIns="146304" rtlCol="0">
            <a:spAutoFit/>
          </a:bodyPr>
          <a:lstStyle/>
          <a:p>
            <a:r>
              <a:rPr lang="en-US" sz="4400" b="1" dirty="0">
                <a:gradFill>
                  <a:gsLst>
                    <a:gs pos="83000">
                      <a:srgbClr val="FFFFFF"/>
                    </a:gs>
                    <a:gs pos="100000">
                      <a:srgbClr val="0072C6">
                        <a:lumMod val="30000"/>
                        <a:lumOff val="70000"/>
                      </a:srgbClr>
                    </a:gs>
                  </a:gsLst>
                  <a:lin ang="5400000" scaled="1"/>
                </a:gradFill>
              </a:rPr>
              <a:t>Scan this </a:t>
            </a:r>
            <a:br>
              <a:rPr lang="en-US" sz="4400" b="1" dirty="0">
                <a:gradFill>
                  <a:gsLst>
                    <a:gs pos="83000">
                      <a:srgbClr val="FFFFFF"/>
                    </a:gs>
                    <a:gs pos="100000">
                      <a:srgbClr val="0072C6">
                        <a:lumMod val="30000"/>
                        <a:lumOff val="70000"/>
                      </a:srgbClr>
                    </a:gs>
                  </a:gsLst>
                  <a:lin ang="5400000" scaled="1"/>
                </a:gradFill>
              </a:rPr>
            </a:br>
            <a:r>
              <a:rPr lang="en-US" sz="4400" b="1" dirty="0">
                <a:gradFill>
                  <a:gsLst>
                    <a:gs pos="83000">
                      <a:srgbClr val="FFFFFF"/>
                    </a:gs>
                    <a:gs pos="100000">
                      <a:srgbClr val="0072C6">
                        <a:lumMod val="30000"/>
                        <a:lumOff val="70000"/>
                      </a:srgbClr>
                    </a:gs>
                  </a:gsLst>
                  <a:lin ang="5400000" scaled="1"/>
                </a:gradFill>
              </a:rPr>
              <a:t>QR code </a:t>
            </a:r>
            <a:br>
              <a:rPr lang="en-US" sz="4400" b="1" dirty="0">
                <a:gradFill>
                  <a:gsLst>
                    <a:gs pos="83000">
                      <a:srgbClr val="FFFFFF"/>
                    </a:gs>
                    <a:gs pos="100000">
                      <a:srgbClr val="0072C6">
                        <a:lumMod val="30000"/>
                        <a:lumOff val="70000"/>
                      </a:srgbClr>
                    </a:gs>
                  </a:gsLst>
                  <a:lin ang="5400000" scaled="1"/>
                </a:gradFill>
              </a:rPr>
            </a:br>
            <a:r>
              <a:rPr lang="en-US" sz="4400" dirty="0">
                <a:gradFill>
                  <a:gsLst>
                    <a:gs pos="83000">
                      <a:srgbClr val="FFFFFF"/>
                    </a:gs>
                    <a:gs pos="100000">
                      <a:srgbClr val="0072C6">
                        <a:lumMod val="30000"/>
                        <a:lumOff val="70000"/>
                      </a:srgbClr>
                    </a:gs>
                  </a:gsLst>
                  <a:lin ang="5400000" scaled="1"/>
                </a:gradFill>
              </a:rPr>
              <a:t>to evaluate </a:t>
            </a:r>
            <a:br>
              <a:rPr lang="en-US" sz="4400" dirty="0">
                <a:gradFill>
                  <a:gsLst>
                    <a:gs pos="83000">
                      <a:srgbClr val="FFFFFF"/>
                    </a:gs>
                    <a:gs pos="100000">
                      <a:srgbClr val="0072C6">
                        <a:lumMod val="30000"/>
                        <a:lumOff val="70000"/>
                      </a:srgbClr>
                    </a:gs>
                  </a:gsLst>
                  <a:lin ang="5400000" scaled="1"/>
                </a:gradFill>
              </a:rPr>
            </a:br>
            <a:r>
              <a:rPr lang="en-US" sz="4400" dirty="0">
                <a:gradFill>
                  <a:gsLst>
                    <a:gs pos="83000">
                      <a:srgbClr val="FFFFFF"/>
                    </a:gs>
                    <a:gs pos="100000">
                      <a:srgbClr val="0072C6">
                        <a:lumMod val="30000"/>
                        <a:lumOff val="70000"/>
                      </a:srgbClr>
                    </a:gs>
                  </a:gsLst>
                  <a:lin ang="5400000" scaled="1"/>
                </a:gradFill>
              </a:rPr>
              <a:t>this session.</a:t>
            </a:r>
          </a:p>
        </p:txBody>
      </p:sp>
      <p:pic>
        <p:nvPicPr>
          <p:cNvPr id="10"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133220" y="1668463"/>
            <a:ext cx="4572000" cy="45720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29847" y="1669943"/>
            <a:ext cx="2353260" cy="4569436"/>
          </a:xfrm>
          <a:prstGeom prst="rect">
            <a:avLst/>
          </a:prstGeom>
        </p:spPr>
      </p:pic>
    </p:spTree>
    <p:extLst>
      <p:ext uri="{BB962C8B-B14F-4D97-AF65-F5344CB8AC3E}">
        <p14:creationId xmlns:p14="http://schemas.microsoft.com/office/powerpoint/2010/main" val="1812202621"/>
      </p:ext>
    </p:extLst>
  </p:cSld>
  <p:clrMapOvr>
    <a:masterClrMapping/>
  </p:clrMapOvr>
  <p:transition spd="slow">
    <p:push/>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invGray">
          <a:xfrm>
            <a:off x="459230" y="3145040"/>
            <a:ext cx="3288506" cy="704445"/>
          </a:xfrm>
          <a:prstGeom prst="rect">
            <a:avLst/>
          </a:prstGeom>
        </p:spPr>
      </p:pic>
      <p:sp>
        <p:nvSpPr>
          <p:cNvPr id="5" name="Text Box 3"/>
          <p:cNvSpPr txBox="1">
            <a:spLocks noChangeArrowheads="1"/>
          </p:cNvSpPr>
          <p:nvPr/>
        </p:nvSpPr>
        <p:spPr bwMode="blackWhite">
          <a:xfrm>
            <a:off x="273051" y="6079032"/>
            <a:ext cx="10974388" cy="618631"/>
          </a:xfrm>
          <a:prstGeom prst="rect">
            <a:avLst/>
          </a:prstGeom>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rgbClr val="FFFFFF"/>
                    </a:gs>
                    <a:gs pos="100000">
                      <a:srgbClr val="FFFFFF"/>
                    </a:gs>
                  </a:gsLst>
                  <a:lin ang="5400000" scaled="0"/>
                </a:gradFill>
                <a:cs typeface="Segoe UI" pitchFamily="34" charset="0"/>
              </a:rPr>
              <a:t>© 2014 Microsoft Corporation. All rights reserved. Microsoft, Windows, and other product names are or may be registered trademarks and/or trademarks in the U.S. and/or other countries.</a:t>
            </a:r>
          </a:p>
          <a:p>
            <a:pPr defTabSz="932290" eaLnBrk="0" hangingPunct="0"/>
            <a:r>
              <a:rPr lang="en-US" sz="700"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9" name="TechEd 2014 logo white"/>
          <p:cNvPicPr>
            <a:picLocks noChangeAspect="1"/>
          </p:cNvPicPr>
          <p:nvPr/>
        </p:nvPicPr>
        <p:blipFill>
          <a:blip r:embed="rId4">
            <a:extLst>
              <a:ext uri="{28A0092B-C50C-407E-A947-70E740481C1C}">
                <a14:useLocalDpi xmlns:a14="http://schemas.microsoft.com/office/drawing/2010/main" val="0"/>
              </a:ext>
            </a:extLst>
          </a:blip>
          <a:stretch>
            <a:fillRect/>
          </a:stretch>
        </p:blipFill>
        <p:spPr bwMode="invGray">
          <a:xfrm>
            <a:off x="9058190" y="448802"/>
            <a:ext cx="2965328" cy="1283012"/>
          </a:xfrm>
          <a:prstGeom prst="rect">
            <a:avLst/>
          </a:prstGeom>
        </p:spPr>
      </p:pic>
    </p:spTree>
    <p:extLst>
      <p:ext uri="{BB962C8B-B14F-4D97-AF65-F5344CB8AC3E}">
        <p14:creationId xmlns:p14="http://schemas.microsoft.com/office/powerpoint/2010/main" val="651713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Async</a:t>
            </a:r>
            <a:r>
              <a:rPr lang="en-US" dirty="0"/>
              <a:t> void is only for event handlers</a:t>
            </a:r>
          </a:p>
        </p:txBody>
      </p:sp>
      <p:sp>
        <p:nvSpPr>
          <p:cNvPr id="3" name="Text Placeholder 2"/>
          <p:cNvSpPr>
            <a:spLocks noGrp="1"/>
          </p:cNvSpPr>
          <p:nvPr>
            <p:ph type="body" sz="quarter" idx="10"/>
          </p:nvPr>
        </p:nvSpPr>
        <p:spPr>
          <a:xfrm>
            <a:off x="274638" y="1221157"/>
            <a:ext cx="11887199" cy="5558445"/>
          </a:xfrm>
          <a:noFill/>
        </p:spPr>
        <p:txBody>
          <a:bodyPr/>
          <a:lstStyle/>
          <a:p>
            <a:br>
              <a:rPr lang="en-US" sz="1800" dirty="0">
                <a:solidFill>
                  <a:srgbClr val="0000FF"/>
                </a:solidFill>
                <a:highlight>
                  <a:srgbClr val="FFFFFF"/>
                </a:highlight>
                <a:latin typeface="Consolas" panose="020B0609020204030204" pitchFamily="49" charset="0"/>
              </a:rPr>
            </a:br>
            <a:r>
              <a:rPr lang="en-US" sz="1800" dirty="0">
                <a:solidFill>
                  <a:srgbClr val="0000FF"/>
                </a:solidFill>
                <a:highlight>
                  <a:srgbClr val="FFFFFF"/>
                </a:highlight>
                <a:latin typeface="Consolas" panose="020B0609020204030204" pitchFamily="49" charset="0"/>
              </a:rPr>
              <a:t>private</a:t>
            </a:r>
            <a:r>
              <a:rPr lang="en-US" sz="1800" dirty="0">
                <a:solidFill>
                  <a:srgbClr val="000000"/>
                </a:solidFill>
                <a:highlight>
                  <a:srgbClr val="FFFFFF"/>
                </a:highlight>
                <a:latin typeface="Consolas" panose="020B0609020204030204" pitchFamily="49" charset="0"/>
              </a:rPr>
              <a:t> </a:t>
            </a:r>
            <a:r>
              <a:rPr lang="en-US" sz="1800" dirty="0" err="1">
                <a:solidFill>
                  <a:srgbClr val="0000FF"/>
                </a:solidFill>
                <a:highlight>
                  <a:srgbClr val="FFFFFF"/>
                </a:highlight>
                <a:latin typeface="Consolas" panose="020B0609020204030204" pitchFamily="49" charset="0"/>
              </a:rPr>
              <a:t>async</a:t>
            </a:r>
            <a:r>
              <a:rPr lang="en-US" sz="1800" dirty="0">
                <a:solidFill>
                  <a:srgbClr val="0000FF"/>
                </a:solidFill>
                <a:highlight>
                  <a:srgbClr val="FFFFFF"/>
                </a:highlight>
                <a:latin typeface="Consolas" panose="020B0609020204030204" pitchFamily="49" charset="0"/>
              </a:rPr>
              <a:t> void</a:t>
            </a:r>
            <a:r>
              <a:rPr lang="en-US" sz="1800" dirty="0">
                <a:solidFill>
                  <a:srgbClr val="000000"/>
                </a:solidFill>
                <a:highlight>
                  <a:srgbClr val="FFFFFF"/>
                </a:highlight>
                <a:latin typeface="Consolas" panose="020B0609020204030204" pitchFamily="49" charset="0"/>
              </a:rPr>
              <a:t> Button1_Click(</a:t>
            </a:r>
            <a:r>
              <a:rPr lang="en-US" sz="1800" dirty="0">
                <a:solidFill>
                  <a:srgbClr val="0000FF"/>
                </a:solidFill>
                <a:highlight>
                  <a:srgbClr val="FFFFFF"/>
                </a:highlight>
                <a:latin typeface="Consolas" panose="020B0609020204030204" pitchFamily="49" charset="0"/>
              </a:rPr>
              <a:t>object</a:t>
            </a:r>
            <a:r>
              <a:rPr lang="en-US" sz="1800" dirty="0">
                <a:solidFill>
                  <a:srgbClr val="000000"/>
                </a:solidFill>
                <a:highlight>
                  <a:srgbClr val="FFFFFF"/>
                </a:highlight>
                <a:latin typeface="Consolas" panose="020B0609020204030204" pitchFamily="49" charset="0"/>
              </a:rPr>
              <a:t> Sender, </a:t>
            </a:r>
            <a:r>
              <a:rPr lang="en-US" sz="1800" dirty="0" err="1">
                <a:solidFill>
                  <a:srgbClr val="2B91AF"/>
                </a:solidFill>
                <a:highlight>
                  <a:srgbClr val="FFFFFF"/>
                </a:highlight>
                <a:latin typeface="Consolas" panose="020B0609020204030204" pitchFamily="49" charset="0"/>
              </a:rPr>
              <a:t>EventArgs</a:t>
            </a:r>
            <a:r>
              <a:rPr lang="en-US" sz="1800" dirty="0">
                <a:solidFill>
                  <a:srgbClr val="000000"/>
                </a:solidFill>
                <a:highlight>
                  <a:srgbClr val="FFFFFF"/>
                </a:highlight>
                <a:latin typeface="Consolas" panose="020B0609020204030204" pitchFamily="49" charset="0"/>
              </a:rPr>
              <a:t> e) {</a:t>
            </a:r>
          </a:p>
          <a:p>
            <a:r>
              <a:rPr lang="en-US" sz="1800" dirty="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try</a:t>
            </a:r>
            <a:r>
              <a:rPr lang="en-US" sz="1800" dirty="0">
                <a:solidFill>
                  <a:srgbClr val="000000"/>
                </a:solidFill>
                <a:highlight>
                  <a:srgbClr val="FFFFFF"/>
                </a:highlight>
                <a:latin typeface="Consolas" panose="020B0609020204030204" pitchFamily="49" charset="0"/>
              </a:rPr>
              <a:t> {</a:t>
            </a:r>
          </a:p>
          <a:p>
            <a:r>
              <a:rPr lang="en-US" sz="1800" dirty="0">
                <a:solidFill>
                  <a:srgbClr val="000000"/>
                </a:solidFill>
                <a:highlight>
                  <a:srgbClr val="FFFFFF"/>
                </a:highlight>
                <a:latin typeface="Consolas" panose="020B0609020204030204" pitchFamily="49" charset="0"/>
              </a:rPr>
              <a:t>        </a:t>
            </a:r>
            <a:r>
              <a:rPr lang="en-US" sz="1800" dirty="0" err="1">
                <a:solidFill>
                  <a:srgbClr val="000000"/>
                </a:solidFill>
                <a:highlight>
                  <a:srgbClr val="FFFFFF"/>
                </a:highlight>
                <a:latin typeface="Consolas" panose="020B0609020204030204" pitchFamily="49" charset="0"/>
              </a:rPr>
              <a:t>SendData</a:t>
            </a:r>
            <a:r>
              <a:rPr lang="en-US" sz="1800" dirty="0">
                <a:solidFill>
                  <a:srgbClr val="000000"/>
                </a:solidFill>
                <a:highlight>
                  <a:srgbClr val="FFFFFF"/>
                </a:highlight>
                <a:latin typeface="Consolas" panose="020B0609020204030204" pitchFamily="49" charset="0"/>
              </a:rPr>
              <a:t>(</a:t>
            </a:r>
            <a:r>
              <a:rPr lang="en-US" sz="1800" dirty="0">
                <a:solidFill>
                  <a:srgbClr val="A31515"/>
                </a:solidFill>
                <a:highlight>
                  <a:srgbClr val="FFFFFF"/>
                </a:highlight>
                <a:latin typeface="Consolas" panose="020B0609020204030204" pitchFamily="49" charset="0"/>
              </a:rPr>
              <a:t>"https://secure.flickr.com/services/</a:t>
            </a:r>
            <a:r>
              <a:rPr lang="en-US" sz="1800" dirty="0" err="1">
                <a:solidFill>
                  <a:srgbClr val="A31515"/>
                </a:solidFill>
                <a:highlight>
                  <a:srgbClr val="FFFFFF"/>
                </a:highlight>
                <a:latin typeface="Consolas" panose="020B0609020204030204" pitchFamily="49" charset="0"/>
              </a:rPr>
              <a:t>oauth</a:t>
            </a:r>
            <a:r>
              <a:rPr lang="en-US" sz="1800" dirty="0">
                <a:solidFill>
                  <a:srgbClr val="A31515"/>
                </a:solidFill>
                <a:highlight>
                  <a:srgbClr val="FFFFFF"/>
                </a:highlight>
                <a:latin typeface="Consolas" panose="020B0609020204030204" pitchFamily="49" charset="0"/>
              </a:rPr>
              <a:t>/</a:t>
            </a:r>
            <a:r>
              <a:rPr lang="en-US" sz="1800" dirty="0" err="1">
                <a:solidFill>
                  <a:srgbClr val="A31515"/>
                </a:solidFill>
                <a:highlight>
                  <a:srgbClr val="FFFFFF"/>
                </a:highlight>
                <a:latin typeface="Consolas" panose="020B0609020204030204" pitchFamily="49" charset="0"/>
              </a:rPr>
              <a:t>request_token</a:t>
            </a:r>
            <a:r>
              <a:rPr lang="en-US" sz="1800" dirty="0">
                <a:solidFill>
                  <a:srgbClr val="A31515"/>
                </a:solidFill>
                <a:highlight>
                  <a:srgbClr val="FFFFFF"/>
                </a:highlight>
                <a:latin typeface="Consolas" panose="020B0609020204030204" pitchFamily="49" charset="0"/>
              </a:rPr>
              <a:t>"</a:t>
            </a:r>
            <a:r>
              <a:rPr lang="en-US" sz="1800" dirty="0">
                <a:solidFill>
                  <a:srgbClr val="000000"/>
                </a:solidFill>
                <a:highlight>
                  <a:srgbClr val="FFFFFF"/>
                </a:highlight>
                <a:latin typeface="Consolas" panose="020B0609020204030204" pitchFamily="49" charset="0"/>
              </a:rPr>
              <a:t>);</a:t>
            </a:r>
          </a:p>
          <a:p>
            <a:r>
              <a:rPr lang="en-US" sz="1800" dirty="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await</a:t>
            </a:r>
            <a:r>
              <a:rPr lang="en-US" sz="1800" dirty="0">
                <a:solidFill>
                  <a:srgbClr val="000000"/>
                </a:solidFill>
                <a:highlight>
                  <a:srgbClr val="FFFFFF"/>
                </a:highlight>
                <a:latin typeface="Consolas" panose="020B0609020204030204" pitchFamily="49" charset="0"/>
              </a:rPr>
              <a:t> </a:t>
            </a:r>
            <a:r>
              <a:rPr lang="en-US" sz="1800" dirty="0" err="1">
                <a:solidFill>
                  <a:srgbClr val="2B91AF"/>
                </a:solidFill>
                <a:highlight>
                  <a:srgbClr val="FFFFFF"/>
                </a:highlight>
                <a:latin typeface="Consolas" panose="020B0609020204030204" pitchFamily="49" charset="0"/>
              </a:rPr>
              <a:t>Task</a:t>
            </a:r>
            <a:r>
              <a:rPr lang="en-US" sz="1800" dirty="0" err="1">
                <a:solidFill>
                  <a:srgbClr val="000000"/>
                </a:solidFill>
                <a:highlight>
                  <a:srgbClr val="FFFFFF"/>
                </a:highlight>
                <a:latin typeface="Consolas" panose="020B0609020204030204" pitchFamily="49" charset="0"/>
              </a:rPr>
              <a:t>.Delay</a:t>
            </a:r>
            <a:r>
              <a:rPr lang="en-US" sz="1800" dirty="0">
                <a:solidFill>
                  <a:srgbClr val="000000"/>
                </a:solidFill>
                <a:highlight>
                  <a:srgbClr val="FFFFFF"/>
                </a:highlight>
                <a:latin typeface="Consolas" panose="020B0609020204030204" pitchFamily="49" charset="0"/>
              </a:rPr>
              <a:t>(2000);</a:t>
            </a:r>
          </a:p>
          <a:p>
            <a:r>
              <a:rPr lang="en-US" sz="1800" dirty="0">
                <a:solidFill>
                  <a:srgbClr val="000000"/>
                </a:solidFill>
                <a:highlight>
                  <a:srgbClr val="FFFFFF"/>
                </a:highlight>
                <a:latin typeface="Consolas" panose="020B0609020204030204" pitchFamily="49" charset="0"/>
              </a:rPr>
              <a:t>        </a:t>
            </a:r>
            <a:r>
              <a:rPr lang="en-US" sz="1800" dirty="0" err="1">
                <a:solidFill>
                  <a:srgbClr val="000000"/>
                </a:solidFill>
                <a:highlight>
                  <a:srgbClr val="FFFFFF"/>
                </a:highlight>
                <a:latin typeface="Consolas" panose="020B0609020204030204" pitchFamily="49" charset="0"/>
              </a:rPr>
              <a:t>DebugPrint</a:t>
            </a:r>
            <a:r>
              <a:rPr lang="en-US" sz="1800" dirty="0">
                <a:solidFill>
                  <a:srgbClr val="000000"/>
                </a:solidFill>
                <a:highlight>
                  <a:srgbClr val="FFFFFF"/>
                </a:highlight>
                <a:latin typeface="Consolas" panose="020B0609020204030204" pitchFamily="49" charset="0"/>
              </a:rPr>
              <a:t>(</a:t>
            </a:r>
            <a:r>
              <a:rPr lang="en-US" sz="1800" dirty="0">
                <a:solidFill>
                  <a:srgbClr val="A31515"/>
                </a:solidFill>
                <a:highlight>
                  <a:srgbClr val="FFFFFF"/>
                </a:highlight>
                <a:latin typeface="Consolas" panose="020B0609020204030204" pitchFamily="49" charset="0"/>
              </a:rPr>
              <a:t>"Received Data: "</a:t>
            </a:r>
            <a:r>
              <a:rPr lang="en-US" sz="1800" dirty="0">
                <a:solidFill>
                  <a:srgbClr val="000000"/>
                </a:solidFill>
                <a:highlight>
                  <a:srgbClr val="FFFFFF"/>
                </a:highlight>
                <a:latin typeface="Consolas" panose="020B0609020204030204" pitchFamily="49" charset="0"/>
              </a:rPr>
              <a:t> + </a:t>
            </a:r>
            <a:r>
              <a:rPr lang="en-US" sz="1800" dirty="0" err="1">
                <a:solidFill>
                  <a:srgbClr val="000000"/>
                </a:solidFill>
                <a:effectLst>
                  <a:glow rad="381000">
                    <a:srgbClr val="FFFF00"/>
                  </a:glow>
                </a:effectLst>
                <a:highlight>
                  <a:srgbClr val="FFFFFF"/>
                </a:highlight>
                <a:latin typeface="Consolas" panose="020B0609020204030204" pitchFamily="49" charset="0"/>
              </a:rPr>
              <a:t>m_GetResponse</a:t>
            </a:r>
            <a:r>
              <a:rPr lang="en-US" sz="1800" dirty="0">
                <a:solidFill>
                  <a:srgbClr val="000000"/>
                </a:solidFill>
                <a:highlight>
                  <a:srgbClr val="FFFFFF"/>
                </a:highlight>
                <a:latin typeface="Consolas" panose="020B0609020204030204" pitchFamily="49" charset="0"/>
              </a:rPr>
              <a:t>); </a:t>
            </a:r>
          </a:p>
          <a:p>
            <a:r>
              <a:rPr lang="en-US" sz="1800" dirty="0">
                <a:solidFill>
                  <a:srgbClr val="000000"/>
                </a:solidFill>
                <a:highlight>
                  <a:srgbClr val="FFFFFF"/>
                </a:highlight>
                <a:latin typeface="Consolas" panose="020B0609020204030204" pitchFamily="49" charset="0"/>
              </a:rPr>
              <a:t>    }</a:t>
            </a:r>
          </a:p>
          <a:p>
            <a:r>
              <a:rPr lang="en-US" sz="1800" dirty="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catch</a:t>
            </a:r>
            <a:r>
              <a:rPr lang="en-US" sz="1800" dirty="0">
                <a:solidFill>
                  <a:srgbClr val="000000"/>
                </a:solidFill>
                <a:highlight>
                  <a:srgbClr val="FFFFFF"/>
                </a:highlight>
                <a:latin typeface="Consolas" panose="020B0609020204030204" pitchFamily="49" charset="0"/>
              </a:rPr>
              <a:t> (</a:t>
            </a:r>
            <a:r>
              <a:rPr lang="en-US" sz="1800" dirty="0">
                <a:solidFill>
                  <a:srgbClr val="2B91AF"/>
                </a:solidFill>
                <a:highlight>
                  <a:srgbClr val="FFFFFF"/>
                </a:highlight>
                <a:latin typeface="Consolas" panose="020B0609020204030204" pitchFamily="49" charset="0"/>
              </a:rPr>
              <a:t>Exception</a:t>
            </a:r>
            <a:r>
              <a:rPr lang="en-US" sz="1800" dirty="0">
                <a:solidFill>
                  <a:srgbClr val="000000"/>
                </a:solidFill>
                <a:highlight>
                  <a:srgbClr val="FFFFFF"/>
                </a:highlight>
                <a:latin typeface="Consolas" panose="020B0609020204030204" pitchFamily="49" charset="0"/>
              </a:rPr>
              <a:t> ex) {</a:t>
            </a:r>
          </a:p>
          <a:p>
            <a:r>
              <a:rPr lang="en-US" sz="1800" dirty="0">
                <a:solidFill>
                  <a:srgbClr val="000000"/>
                </a:solidFill>
                <a:highlight>
                  <a:srgbClr val="FFFFFF"/>
                </a:highlight>
                <a:latin typeface="Consolas" panose="020B0609020204030204" pitchFamily="49" charset="0"/>
              </a:rPr>
              <a:t>        </a:t>
            </a:r>
            <a:r>
              <a:rPr lang="en-US" sz="1800" dirty="0" err="1">
                <a:solidFill>
                  <a:srgbClr val="000000"/>
                </a:solidFill>
                <a:highlight>
                  <a:srgbClr val="FFFFFF"/>
                </a:highlight>
                <a:latin typeface="Consolas" panose="020B0609020204030204" pitchFamily="49" charset="0"/>
              </a:rPr>
              <a:t>rootPage.NotifyUser</a:t>
            </a:r>
            <a:r>
              <a:rPr lang="en-US" sz="1800" dirty="0">
                <a:solidFill>
                  <a:srgbClr val="000000"/>
                </a:solidFill>
                <a:highlight>
                  <a:srgbClr val="FFFFFF"/>
                </a:highlight>
                <a:latin typeface="Consolas" panose="020B0609020204030204" pitchFamily="49" charset="0"/>
              </a:rPr>
              <a:t>(</a:t>
            </a:r>
            <a:r>
              <a:rPr lang="en-US" sz="1800" dirty="0">
                <a:solidFill>
                  <a:srgbClr val="A31515"/>
                </a:solidFill>
                <a:highlight>
                  <a:srgbClr val="FFFFFF"/>
                </a:highlight>
                <a:latin typeface="Consolas" panose="020B0609020204030204" pitchFamily="49" charset="0"/>
              </a:rPr>
              <a:t>"Error posting data to server."</a:t>
            </a:r>
            <a:r>
              <a:rPr lang="en-US" sz="1800" dirty="0">
                <a:solidFill>
                  <a:srgbClr val="000000"/>
                </a:solidFill>
                <a:highlight>
                  <a:srgbClr val="FFFFFF"/>
                </a:highlight>
                <a:latin typeface="Consolas" panose="020B0609020204030204" pitchFamily="49" charset="0"/>
              </a:rPr>
              <a:t> + </a:t>
            </a:r>
            <a:r>
              <a:rPr lang="en-US" sz="1800" dirty="0" err="1">
                <a:solidFill>
                  <a:srgbClr val="000000"/>
                </a:solidFill>
                <a:highlight>
                  <a:srgbClr val="FFFFFF"/>
                </a:highlight>
                <a:latin typeface="Consolas" panose="020B0609020204030204" pitchFamily="49" charset="0"/>
              </a:rPr>
              <a:t>ex.Message</a:t>
            </a:r>
            <a:r>
              <a:rPr lang="en-US" sz="1800" dirty="0">
                <a:solidFill>
                  <a:srgbClr val="000000"/>
                </a:solidFill>
                <a:highlight>
                  <a:srgbClr val="FFFFFF"/>
                </a:highlight>
                <a:latin typeface="Consolas" panose="020B0609020204030204" pitchFamily="49" charset="0"/>
              </a:rPr>
              <a:t>);</a:t>
            </a:r>
          </a:p>
          <a:p>
            <a:r>
              <a:rPr lang="en-US" sz="1800" dirty="0">
                <a:solidFill>
                  <a:srgbClr val="000000"/>
                </a:solidFill>
                <a:highlight>
                  <a:srgbClr val="FFFFFF"/>
                </a:highlight>
                <a:latin typeface="Consolas" panose="020B0609020204030204" pitchFamily="49" charset="0"/>
              </a:rPr>
              <a:t>    }</a:t>
            </a:r>
          </a:p>
          <a:p>
            <a:r>
              <a:rPr lang="en-US" sz="1800" dirty="0">
                <a:solidFill>
                  <a:srgbClr val="000000"/>
                </a:solidFill>
                <a:highlight>
                  <a:srgbClr val="FFFFFF"/>
                </a:highlight>
                <a:latin typeface="Consolas" panose="020B0609020204030204" pitchFamily="49" charset="0"/>
              </a:rPr>
              <a:t>}</a:t>
            </a:r>
          </a:p>
          <a:p>
            <a:endParaRPr lang="en-US" sz="1800" dirty="0">
              <a:solidFill>
                <a:srgbClr val="000000"/>
              </a:solidFill>
              <a:highlight>
                <a:srgbClr val="FFFFFF"/>
              </a:highlight>
              <a:latin typeface="Consolas" panose="020B0609020204030204" pitchFamily="49" charset="0"/>
            </a:endParaRPr>
          </a:p>
          <a:p>
            <a:r>
              <a:rPr lang="nb-NO" sz="1800" dirty="0">
                <a:solidFill>
                  <a:srgbClr val="0000FF"/>
                </a:solidFill>
                <a:highlight>
                  <a:srgbClr val="FFFFFF"/>
                </a:highlight>
                <a:latin typeface="Consolas" panose="020B0609020204030204" pitchFamily="49" charset="0"/>
              </a:rPr>
              <a:t>private</a:t>
            </a:r>
            <a:r>
              <a:rPr lang="nb-NO" sz="1800" dirty="0">
                <a:solidFill>
                  <a:srgbClr val="000000"/>
                </a:solidFill>
                <a:highlight>
                  <a:srgbClr val="FFFFFF"/>
                </a:highlight>
                <a:latin typeface="Consolas" panose="020B0609020204030204" pitchFamily="49" charset="0"/>
              </a:rPr>
              <a:t> </a:t>
            </a:r>
            <a:r>
              <a:rPr lang="nb-NO" sz="1800" dirty="0">
                <a:solidFill>
                  <a:srgbClr val="0000FF"/>
                </a:solidFill>
                <a:highlight>
                  <a:srgbClr val="FFFFFF"/>
                </a:highlight>
                <a:latin typeface="Consolas" panose="020B0609020204030204" pitchFamily="49" charset="0"/>
              </a:rPr>
              <a:t>async</a:t>
            </a:r>
            <a:r>
              <a:rPr lang="nb-NO" sz="1800" dirty="0">
                <a:solidFill>
                  <a:srgbClr val="000000"/>
                </a:solidFill>
                <a:highlight>
                  <a:srgbClr val="FFFFFF"/>
                </a:highlight>
                <a:latin typeface="Consolas" panose="020B0609020204030204" pitchFamily="49" charset="0"/>
              </a:rPr>
              <a:t> </a:t>
            </a:r>
            <a:r>
              <a:rPr lang="nb-NO" sz="1800" dirty="0">
                <a:solidFill>
                  <a:srgbClr val="0000FF"/>
                </a:solidFill>
                <a:highlight>
                  <a:srgbClr val="FFFFFF"/>
                </a:highlight>
                <a:latin typeface="Consolas" panose="020B0609020204030204" pitchFamily="49" charset="0"/>
              </a:rPr>
              <a:t>void</a:t>
            </a:r>
            <a:r>
              <a:rPr lang="nb-NO" sz="1800" dirty="0">
                <a:solidFill>
                  <a:srgbClr val="000000"/>
                </a:solidFill>
                <a:highlight>
                  <a:srgbClr val="FFFFFF"/>
                </a:highlight>
                <a:latin typeface="Consolas" panose="020B0609020204030204" pitchFamily="49" charset="0"/>
              </a:rPr>
              <a:t> SendData(</a:t>
            </a:r>
            <a:r>
              <a:rPr lang="nb-NO" sz="1800" dirty="0">
                <a:solidFill>
                  <a:srgbClr val="0000FF"/>
                </a:solidFill>
                <a:highlight>
                  <a:srgbClr val="FFFFFF"/>
                </a:highlight>
                <a:latin typeface="Consolas" panose="020B0609020204030204" pitchFamily="49" charset="0"/>
              </a:rPr>
              <a:t>string</a:t>
            </a:r>
            <a:r>
              <a:rPr lang="nb-NO" sz="1800" dirty="0">
                <a:solidFill>
                  <a:srgbClr val="000000"/>
                </a:solidFill>
                <a:highlight>
                  <a:srgbClr val="FFFFFF"/>
                </a:highlight>
                <a:latin typeface="Consolas" panose="020B0609020204030204" pitchFamily="49" charset="0"/>
              </a:rPr>
              <a:t> Url) </a:t>
            </a:r>
            <a:r>
              <a:rPr lang="en-US" sz="1800" dirty="0">
                <a:solidFill>
                  <a:srgbClr val="000000"/>
                </a:solidFill>
                <a:highlight>
                  <a:srgbClr val="FFFFFF"/>
                </a:highlight>
                <a:latin typeface="Consolas" panose="020B0609020204030204" pitchFamily="49" charset="0"/>
              </a:rPr>
              <a:t>{</a:t>
            </a:r>
          </a:p>
          <a:p>
            <a:r>
              <a:rPr lang="en-US" sz="1800" dirty="0">
                <a:solidFill>
                  <a:srgbClr val="000000"/>
                </a:solidFill>
                <a:highlight>
                  <a:srgbClr val="FFFFFF"/>
                </a:highlight>
                <a:latin typeface="Consolas" panose="020B0609020204030204" pitchFamily="49" charset="0"/>
              </a:rPr>
              <a:t>    </a:t>
            </a:r>
            <a:r>
              <a:rPr lang="en-US" sz="1800" dirty="0" err="1">
                <a:solidFill>
                  <a:srgbClr val="0000FF"/>
                </a:solidFill>
                <a:highlight>
                  <a:srgbClr val="FFFFFF"/>
                </a:highlight>
                <a:latin typeface="Consolas" panose="020B0609020204030204" pitchFamily="49" charset="0"/>
              </a:rPr>
              <a:t>var</a:t>
            </a:r>
            <a:r>
              <a:rPr lang="en-US" sz="1800" dirty="0">
                <a:solidFill>
                  <a:srgbClr val="000000"/>
                </a:solidFill>
                <a:highlight>
                  <a:srgbClr val="FFFFFF"/>
                </a:highlight>
                <a:latin typeface="Consolas" panose="020B0609020204030204" pitchFamily="49" charset="0"/>
              </a:rPr>
              <a:t> request = </a:t>
            </a:r>
            <a:r>
              <a:rPr lang="en-US" sz="1800" dirty="0" err="1">
                <a:solidFill>
                  <a:srgbClr val="2B91AF"/>
                </a:solidFill>
                <a:highlight>
                  <a:srgbClr val="FFFFFF"/>
                </a:highlight>
                <a:latin typeface="Consolas" panose="020B0609020204030204" pitchFamily="49" charset="0"/>
              </a:rPr>
              <a:t>WebRequest</a:t>
            </a:r>
            <a:r>
              <a:rPr lang="en-US" sz="1800" dirty="0" err="1">
                <a:solidFill>
                  <a:srgbClr val="000000"/>
                </a:solidFill>
                <a:highlight>
                  <a:srgbClr val="FFFFFF"/>
                </a:highlight>
                <a:latin typeface="Consolas" panose="020B0609020204030204" pitchFamily="49" charset="0"/>
              </a:rPr>
              <a:t>.Create</a:t>
            </a:r>
            <a:r>
              <a:rPr lang="en-US" sz="1800" dirty="0">
                <a:solidFill>
                  <a:srgbClr val="000000"/>
                </a:solidFill>
                <a:highlight>
                  <a:srgbClr val="FFFFFF"/>
                </a:highlight>
                <a:latin typeface="Consolas" panose="020B0609020204030204" pitchFamily="49" charset="0"/>
              </a:rPr>
              <a:t>(</a:t>
            </a:r>
            <a:r>
              <a:rPr lang="en-US" sz="1800" dirty="0" err="1">
                <a:solidFill>
                  <a:srgbClr val="000000"/>
                </a:solidFill>
                <a:highlight>
                  <a:srgbClr val="FFFFFF"/>
                </a:highlight>
                <a:latin typeface="Consolas" panose="020B0609020204030204" pitchFamily="49" charset="0"/>
              </a:rPr>
              <a:t>Url</a:t>
            </a:r>
            <a:r>
              <a:rPr lang="en-US" sz="1800" dirty="0">
                <a:solidFill>
                  <a:srgbClr val="000000"/>
                </a:solidFill>
                <a:highlight>
                  <a:srgbClr val="FFFFFF"/>
                </a:highlight>
                <a:latin typeface="Consolas" panose="020B0609020204030204" pitchFamily="49" charset="0"/>
              </a:rPr>
              <a:t>);</a:t>
            </a:r>
          </a:p>
          <a:p>
            <a:r>
              <a:rPr lang="en-US" sz="1800" dirty="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using </a:t>
            </a:r>
            <a:r>
              <a:rPr lang="en-US" sz="1800" dirty="0">
                <a:solidFill>
                  <a:srgbClr val="000000"/>
                </a:solidFill>
                <a:highlight>
                  <a:srgbClr val="FFFFFF"/>
                </a:highlight>
                <a:latin typeface="Consolas" panose="020B0609020204030204" pitchFamily="49" charset="0"/>
              </a:rPr>
              <a:t>(</a:t>
            </a:r>
            <a:r>
              <a:rPr lang="en-US" sz="1800" dirty="0" err="1">
                <a:solidFill>
                  <a:srgbClr val="0000FF"/>
                </a:solidFill>
                <a:highlight>
                  <a:srgbClr val="FFFFFF"/>
                </a:highlight>
                <a:latin typeface="Consolas" panose="020B0609020204030204" pitchFamily="49" charset="0"/>
              </a:rPr>
              <a:t>var</a:t>
            </a:r>
            <a:r>
              <a:rPr lang="en-US" sz="1800" dirty="0">
                <a:solidFill>
                  <a:srgbClr val="000000"/>
                </a:solidFill>
                <a:highlight>
                  <a:srgbClr val="FFFFFF"/>
                </a:highlight>
                <a:latin typeface="Consolas" panose="020B0609020204030204" pitchFamily="49" charset="0"/>
              </a:rPr>
              <a:t> response = </a:t>
            </a:r>
            <a:r>
              <a:rPr lang="en-US" sz="1800" dirty="0">
                <a:solidFill>
                  <a:srgbClr val="0000FF"/>
                </a:solidFill>
                <a:highlight>
                  <a:srgbClr val="FFFFFF"/>
                </a:highlight>
                <a:latin typeface="Consolas" panose="020B0609020204030204" pitchFamily="49" charset="0"/>
              </a:rPr>
              <a:t>await</a:t>
            </a:r>
            <a:r>
              <a:rPr lang="en-US" sz="1800" dirty="0">
                <a:solidFill>
                  <a:srgbClr val="000000"/>
                </a:solidFill>
                <a:highlight>
                  <a:srgbClr val="FFFFFF"/>
                </a:highlight>
                <a:latin typeface="Consolas" panose="020B0609020204030204" pitchFamily="49" charset="0"/>
              </a:rPr>
              <a:t> </a:t>
            </a:r>
            <a:r>
              <a:rPr lang="en-US" sz="1800" dirty="0" err="1">
                <a:solidFill>
                  <a:srgbClr val="000000"/>
                </a:solidFill>
                <a:highlight>
                  <a:srgbClr val="FFFFFF"/>
                </a:highlight>
                <a:latin typeface="Consolas" panose="020B0609020204030204" pitchFamily="49" charset="0"/>
              </a:rPr>
              <a:t>request.GetResponseAsync</a:t>
            </a:r>
            <a:r>
              <a:rPr lang="en-US" sz="1800" dirty="0">
                <a:solidFill>
                  <a:srgbClr val="000000"/>
                </a:solidFill>
                <a:highlight>
                  <a:srgbClr val="FFFFFF"/>
                </a:highlight>
                <a:latin typeface="Consolas" panose="020B0609020204030204" pitchFamily="49" charset="0"/>
              </a:rPr>
              <a:t>())</a:t>
            </a:r>
          </a:p>
          <a:p>
            <a:r>
              <a:rPr lang="en-US" sz="1800" dirty="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using </a:t>
            </a:r>
            <a:r>
              <a:rPr lang="en-US" sz="1800" dirty="0">
                <a:solidFill>
                  <a:srgbClr val="000000"/>
                </a:solidFill>
                <a:highlight>
                  <a:srgbClr val="FFFFFF"/>
                </a:highlight>
                <a:latin typeface="Consolas" panose="020B0609020204030204" pitchFamily="49" charset="0"/>
              </a:rPr>
              <a:t>(</a:t>
            </a:r>
            <a:r>
              <a:rPr lang="en-US" sz="1800" dirty="0" err="1">
                <a:solidFill>
                  <a:srgbClr val="0000FF"/>
                </a:solidFill>
                <a:highlight>
                  <a:srgbClr val="FFFFFF"/>
                </a:highlight>
                <a:latin typeface="Consolas" panose="020B0609020204030204" pitchFamily="49" charset="0"/>
              </a:rPr>
              <a:t>var</a:t>
            </a:r>
            <a:r>
              <a:rPr lang="en-US" sz="1800" dirty="0">
                <a:solidFill>
                  <a:srgbClr val="000000"/>
                </a:solidFill>
                <a:highlight>
                  <a:srgbClr val="FFFFFF"/>
                </a:highlight>
                <a:latin typeface="Consolas" panose="020B0609020204030204" pitchFamily="49" charset="0"/>
              </a:rPr>
              <a:t> stream = </a:t>
            </a:r>
            <a:r>
              <a:rPr lang="en-US" sz="1800" dirty="0">
                <a:solidFill>
                  <a:srgbClr val="0000FF"/>
                </a:solidFill>
                <a:highlight>
                  <a:srgbClr val="FFFFFF"/>
                </a:highlight>
                <a:latin typeface="Consolas" panose="020B0609020204030204" pitchFamily="49" charset="0"/>
              </a:rPr>
              <a:t>new</a:t>
            </a:r>
            <a:r>
              <a:rPr lang="en-US" sz="1800" dirty="0">
                <a:solidFill>
                  <a:srgbClr val="000000"/>
                </a:solidFill>
                <a:highlight>
                  <a:srgbClr val="FFFFFF"/>
                </a:highlight>
                <a:latin typeface="Consolas" panose="020B0609020204030204" pitchFamily="49" charset="0"/>
              </a:rPr>
              <a:t> </a:t>
            </a:r>
            <a:r>
              <a:rPr lang="en-US" sz="1800" dirty="0" err="1">
                <a:solidFill>
                  <a:srgbClr val="2B91AF"/>
                </a:solidFill>
                <a:highlight>
                  <a:srgbClr val="FFFFFF"/>
                </a:highlight>
                <a:latin typeface="Consolas" panose="020B0609020204030204" pitchFamily="49" charset="0"/>
              </a:rPr>
              <a:t>StreamReader</a:t>
            </a:r>
            <a:r>
              <a:rPr lang="en-US" sz="1800" dirty="0">
                <a:solidFill>
                  <a:srgbClr val="000000"/>
                </a:solidFill>
                <a:highlight>
                  <a:srgbClr val="FFFFFF"/>
                </a:highlight>
                <a:latin typeface="Consolas" panose="020B0609020204030204" pitchFamily="49" charset="0"/>
              </a:rPr>
              <a:t>(</a:t>
            </a:r>
            <a:r>
              <a:rPr lang="en-US" sz="1800" dirty="0" err="1">
                <a:solidFill>
                  <a:srgbClr val="000000"/>
                </a:solidFill>
                <a:highlight>
                  <a:srgbClr val="FFFFFF"/>
                </a:highlight>
                <a:latin typeface="Consolas" panose="020B0609020204030204" pitchFamily="49" charset="0"/>
              </a:rPr>
              <a:t>response.GetResponseStream</a:t>
            </a:r>
            <a:r>
              <a:rPr lang="en-US" sz="1800" dirty="0">
                <a:solidFill>
                  <a:srgbClr val="000000"/>
                </a:solidFill>
                <a:highlight>
                  <a:srgbClr val="FFFFFF"/>
                </a:highlight>
                <a:latin typeface="Consolas" panose="020B0609020204030204" pitchFamily="49" charset="0"/>
              </a:rPr>
              <a:t>()))</a:t>
            </a:r>
          </a:p>
          <a:p>
            <a:r>
              <a:rPr lang="en-US" sz="1800" dirty="0">
                <a:solidFill>
                  <a:srgbClr val="000000"/>
                </a:solidFill>
                <a:highlight>
                  <a:srgbClr val="FFFFFF"/>
                </a:highlight>
                <a:latin typeface="Consolas" panose="020B0609020204030204" pitchFamily="49" charset="0"/>
              </a:rPr>
              <a:t>        </a:t>
            </a:r>
            <a:r>
              <a:rPr lang="en-US" sz="1800" dirty="0" err="1">
                <a:solidFill>
                  <a:srgbClr val="000000"/>
                </a:solidFill>
                <a:effectLst>
                  <a:glow rad="381000">
                    <a:srgbClr val="FFFF00"/>
                  </a:glow>
                </a:effectLst>
                <a:highlight>
                  <a:srgbClr val="FFFFFF"/>
                </a:highlight>
                <a:latin typeface="Consolas" panose="020B0609020204030204" pitchFamily="49" charset="0"/>
              </a:rPr>
              <a:t>m_GetResponse</a:t>
            </a:r>
            <a:r>
              <a:rPr lang="en-US" sz="1800" dirty="0">
                <a:solidFill>
                  <a:srgbClr val="000000"/>
                </a:solidFill>
                <a:effectLst>
                  <a:glow rad="381000">
                    <a:srgbClr val="FFFF00"/>
                  </a:glow>
                </a:effectLst>
                <a:highlight>
                  <a:srgbClr val="FFFFFF"/>
                </a:highlight>
                <a:latin typeface="Consolas" panose="020B0609020204030204" pitchFamily="49" charset="0"/>
              </a:rPr>
              <a:t> </a:t>
            </a:r>
            <a:r>
              <a:rPr lang="en-US" sz="1800" dirty="0">
                <a:solidFill>
                  <a:srgbClr val="000000"/>
                </a:solidFill>
                <a:highlight>
                  <a:srgbClr val="FFFFFF"/>
                </a:highlight>
                <a:latin typeface="Consolas" panose="020B0609020204030204" pitchFamily="49" charset="0"/>
              </a:rPr>
              <a:t>= </a:t>
            </a:r>
            <a:r>
              <a:rPr lang="en-US" sz="1800" dirty="0" err="1">
                <a:solidFill>
                  <a:srgbClr val="000000"/>
                </a:solidFill>
                <a:highlight>
                  <a:srgbClr val="FFFFFF"/>
                </a:highlight>
                <a:latin typeface="Consolas" panose="020B0609020204030204" pitchFamily="49" charset="0"/>
              </a:rPr>
              <a:t>stream.ReadToEnd</a:t>
            </a:r>
            <a:r>
              <a:rPr lang="en-US" sz="1800" dirty="0">
                <a:solidFill>
                  <a:srgbClr val="000000"/>
                </a:solidFill>
                <a:highlight>
                  <a:srgbClr val="FFFFFF"/>
                </a:highlight>
                <a:latin typeface="Consolas" panose="020B0609020204030204" pitchFamily="49" charset="0"/>
              </a:rPr>
              <a:t>();</a:t>
            </a:r>
          </a:p>
          <a:p>
            <a:r>
              <a:rPr lang="en-US" sz="1800" dirty="0">
                <a:solidFill>
                  <a:srgbClr val="000000"/>
                </a:solidFill>
                <a:highlight>
                  <a:srgbClr val="FFFFFF"/>
                </a:highlight>
                <a:latin typeface="Consolas" panose="020B0609020204030204" pitchFamily="49" charset="0"/>
              </a:rPr>
              <a:t>}</a:t>
            </a:r>
          </a:p>
        </p:txBody>
      </p:sp>
      <p:grpSp>
        <p:nvGrpSpPr>
          <p:cNvPr id="49" name="Group 48"/>
          <p:cNvGrpSpPr/>
          <p:nvPr/>
        </p:nvGrpSpPr>
        <p:grpSpPr>
          <a:xfrm>
            <a:off x="1880933" y="1439862"/>
            <a:ext cx="155448" cy="928346"/>
            <a:chOff x="1798637" y="1157543"/>
            <a:chExt cx="155448" cy="928346"/>
          </a:xfrm>
        </p:grpSpPr>
        <p:cxnSp>
          <p:nvCxnSpPr>
            <p:cNvPr id="7" name="Straight Arrow Connector 6"/>
            <p:cNvCxnSpPr/>
            <p:nvPr/>
          </p:nvCxnSpPr>
          <p:spPr>
            <a:xfrm>
              <a:off x="1876361" y="1157543"/>
              <a:ext cx="0" cy="742668"/>
            </a:xfrm>
            <a:prstGeom prst="straightConnector1">
              <a:avLst/>
            </a:prstGeom>
            <a:ln w="571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2" name="Oval 31"/>
            <p:cNvSpPr/>
            <p:nvPr/>
          </p:nvSpPr>
          <p:spPr bwMode="auto">
            <a:xfrm>
              <a:off x="1798637" y="1931901"/>
              <a:ext cx="155448" cy="153988"/>
            </a:xfrm>
            <a:prstGeom prst="ellipse">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grpSp>
        <p:nvGrpSpPr>
          <p:cNvPr id="50" name="Group 49"/>
          <p:cNvGrpSpPr/>
          <p:nvPr/>
        </p:nvGrpSpPr>
        <p:grpSpPr>
          <a:xfrm>
            <a:off x="2036381" y="2441923"/>
            <a:ext cx="1975104" cy="3228627"/>
            <a:chOff x="1954085" y="2117579"/>
            <a:chExt cx="1975104" cy="3228627"/>
          </a:xfrm>
        </p:grpSpPr>
        <p:cxnSp>
          <p:nvCxnSpPr>
            <p:cNvPr id="25" name="Straight Arrow Connector 24"/>
            <p:cNvCxnSpPr/>
            <p:nvPr/>
          </p:nvCxnSpPr>
          <p:spPr>
            <a:xfrm>
              <a:off x="1954085" y="2117579"/>
              <a:ext cx="1811719" cy="3006377"/>
            </a:xfrm>
            <a:prstGeom prst="straightConnector1">
              <a:avLst/>
            </a:prstGeom>
            <a:ln w="571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3" name="Oval 32"/>
            <p:cNvSpPr/>
            <p:nvPr/>
          </p:nvSpPr>
          <p:spPr bwMode="auto">
            <a:xfrm>
              <a:off x="3773741" y="5192218"/>
              <a:ext cx="155448" cy="153988"/>
            </a:xfrm>
            <a:prstGeom prst="ellipse">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grpSp>
        <p:nvGrpSpPr>
          <p:cNvPr id="51" name="Group 50"/>
          <p:cNvGrpSpPr/>
          <p:nvPr/>
        </p:nvGrpSpPr>
        <p:grpSpPr>
          <a:xfrm>
            <a:off x="1565162" y="2531178"/>
            <a:ext cx="2079738" cy="2942522"/>
            <a:chOff x="1262189" y="2206833"/>
            <a:chExt cx="2079738" cy="2942522"/>
          </a:xfrm>
        </p:grpSpPr>
        <p:cxnSp>
          <p:nvCxnSpPr>
            <p:cNvPr id="29" name="Straight Arrow Connector 28"/>
            <p:cNvCxnSpPr/>
            <p:nvPr/>
          </p:nvCxnSpPr>
          <p:spPr>
            <a:xfrm flipH="1" flipV="1">
              <a:off x="1413065" y="2354263"/>
              <a:ext cx="1928862" cy="2795092"/>
            </a:xfrm>
            <a:prstGeom prst="straightConnector1">
              <a:avLst/>
            </a:prstGeom>
            <a:ln w="571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5" name="Oval 34"/>
            <p:cNvSpPr/>
            <p:nvPr/>
          </p:nvSpPr>
          <p:spPr bwMode="auto">
            <a:xfrm>
              <a:off x="1262189" y="2206833"/>
              <a:ext cx="155448" cy="153988"/>
            </a:xfrm>
            <a:prstGeom prst="ellipse">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cxnSp>
        <p:nvCxnSpPr>
          <p:cNvPr id="39" name="Straight Arrow Connector 38"/>
          <p:cNvCxnSpPr/>
          <p:nvPr/>
        </p:nvCxnSpPr>
        <p:spPr>
          <a:xfrm flipH="1" flipV="1">
            <a:off x="355486" y="1897062"/>
            <a:ext cx="1110161" cy="634116"/>
          </a:xfrm>
          <a:prstGeom prst="straightConnector1">
            <a:avLst/>
          </a:prstGeom>
          <a:ln w="571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a:off x="1625833" y="2726551"/>
            <a:ext cx="17053" cy="1685111"/>
          </a:xfrm>
          <a:prstGeom prst="straightConnector1">
            <a:avLst/>
          </a:prstGeom>
          <a:ln w="57150">
            <a:solidFill>
              <a:srgbClr val="FF0000"/>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flipH="1">
            <a:off x="3943110" y="5716134"/>
            <a:ext cx="6401" cy="1079617"/>
          </a:xfrm>
          <a:prstGeom prst="straightConnector1">
            <a:avLst/>
          </a:prstGeom>
          <a:ln w="57150">
            <a:solidFill>
              <a:srgbClr val="FF0000"/>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807930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wipe(up)">
                                      <p:cBhvr>
                                        <p:cTn id="7" dur="500"/>
                                        <p:tgtEl>
                                          <p:spTgt spid="4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50"/>
                                        </p:tgtEl>
                                        <p:attrNameLst>
                                          <p:attrName>style.visibility</p:attrName>
                                        </p:attrNameLst>
                                      </p:cBhvr>
                                      <p:to>
                                        <p:strVal val="visible"/>
                                      </p:to>
                                    </p:set>
                                    <p:animEffect transition="in" filter="wipe(up)">
                                      <p:cBhvr>
                                        <p:cTn id="12" dur="500"/>
                                        <p:tgtEl>
                                          <p:spTgt spid="5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51"/>
                                        </p:tgtEl>
                                        <p:attrNameLst>
                                          <p:attrName>style.visibility</p:attrName>
                                        </p:attrNameLst>
                                      </p:cBhvr>
                                      <p:to>
                                        <p:strVal val="visible"/>
                                      </p:to>
                                    </p:set>
                                    <p:animEffect transition="in" filter="wipe(down)">
                                      <p:cBhvr>
                                        <p:cTn id="17" dur="500"/>
                                        <p:tgtEl>
                                          <p:spTgt spid="51"/>
                                        </p:tgtEl>
                                      </p:cBhvr>
                                    </p:animEffect>
                                  </p:childTnLst>
                                </p:cTn>
                              </p:par>
                            </p:childTnLst>
                          </p:cTn>
                        </p:par>
                        <p:par>
                          <p:cTn id="18" fill="hold">
                            <p:stCondLst>
                              <p:cond delay="500"/>
                            </p:stCondLst>
                            <p:childTnLst>
                              <p:par>
                                <p:cTn id="19" presetID="22" presetClass="entr" presetSubtype="4" fill="hold" nodeType="afterEffect">
                                  <p:stCondLst>
                                    <p:cond delay="500"/>
                                  </p:stCondLst>
                                  <p:childTnLst>
                                    <p:set>
                                      <p:cBhvr>
                                        <p:cTn id="20" dur="1" fill="hold">
                                          <p:stCondLst>
                                            <p:cond delay="0"/>
                                          </p:stCondLst>
                                        </p:cTn>
                                        <p:tgtEl>
                                          <p:spTgt spid="39"/>
                                        </p:tgtEl>
                                        <p:attrNameLst>
                                          <p:attrName>style.visibility</p:attrName>
                                        </p:attrNameLst>
                                      </p:cBhvr>
                                      <p:to>
                                        <p:strVal val="visible"/>
                                      </p:to>
                                    </p:set>
                                    <p:animEffect transition="in" filter="wipe(down)">
                                      <p:cBhvr>
                                        <p:cTn id="21" dur="500"/>
                                        <p:tgtEl>
                                          <p:spTgt spid="39"/>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nodeType="clickEffect">
                                  <p:stCondLst>
                                    <p:cond delay="0"/>
                                  </p:stCondLst>
                                  <p:childTnLst>
                                    <p:set>
                                      <p:cBhvr>
                                        <p:cTn id="25" dur="1" fill="hold">
                                          <p:stCondLst>
                                            <p:cond delay="0"/>
                                          </p:stCondLst>
                                        </p:cTn>
                                        <p:tgtEl>
                                          <p:spTgt spid="43"/>
                                        </p:tgtEl>
                                        <p:attrNameLst>
                                          <p:attrName>style.visibility</p:attrName>
                                        </p:attrNameLst>
                                      </p:cBhvr>
                                      <p:to>
                                        <p:strVal val="visible"/>
                                      </p:to>
                                    </p:set>
                                    <p:animEffect transition="in" filter="wipe(up)">
                                      <p:cBhvr>
                                        <p:cTn id="26" dur="500"/>
                                        <p:tgtEl>
                                          <p:spTgt spid="43"/>
                                        </p:tgtEl>
                                      </p:cBhvr>
                                    </p:animEffect>
                                  </p:childTnLst>
                                </p:cTn>
                              </p:par>
                              <p:par>
                                <p:cTn id="27" presetID="22" presetClass="entr" presetSubtype="1" fill="hold" nodeType="withEffect">
                                  <p:stCondLst>
                                    <p:cond delay="0"/>
                                  </p:stCondLst>
                                  <p:childTnLst>
                                    <p:set>
                                      <p:cBhvr>
                                        <p:cTn id="28" dur="1" fill="hold">
                                          <p:stCondLst>
                                            <p:cond delay="0"/>
                                          </p:stCondLst>
                                        </p:cTn>
                                        <p:tgtEl>
                                          <p:spTgt spid="47"/>
                                        </p:tgtEl>
                                        <p:attrNameLst>
                                          <p:attrName>style.visibility</p:attrName>
                                        </p:attrNameLst>
                                      </p:cBhvr>
                                      <p:to>
                                        <p:strVal val="visible"/>
                                      </p:to>
                                    </p:set>
                                    <p:animEffect transition="in" filter="wipe(up)">
                                      <p:cBhvr>
                                        <p:cTn id="29"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Async</a:t>
            </a:r>
            <a:r>
              <a:rPr lang="en-US" dirty="0"/>
              <a:t> void is only for event handlers</a:t>
            </a:r>
          </a:p>
        </p:txBody>
      </p:sp>
      <p:sp>
        <p:nvSpPr>
          <p:cNvPr id="3" name="Text Placeholder 2"/>
          <p:cNvSpPr>
            <a:spLocks noGrp="1"/>
          </p:cNvSpPr>
          <p:nvPr>
            <p:ph type="body" sz="quarter" idx="10"/>
          </p:nvPr>
        </p:nvSpPr>
        <p:spPr>
          <a:xfrm>
            <a:off x="274638" y="1221157"/>
            <a:ext cx="11887199" cy="5558445"/>
          </a:xfrm>
          <a:noFill/>
        </p:spPr>
        <p:txBody>
          <a:bodyPr/>
          <a:lstStyle/>
          <a:p>
            <a:br>
              <a:rPr lang="en-US" sz="1800" dirty="0">
                <a:solidFill>
                  <a:srgbClr val="0000FF"/>
                </a:solidFill>
                <a:highlight>
                  <a:srgbClr val="FFFFFF"/>
                </a:highlight>
                <a:latin typeface="Consolas" panose="020B0609020204030204" pitchFamily="49" charset="0"/>
              </a:rPr>
            </a:br>
            <a:r>
              <a:rPr lang="en-US" sz="1800" dirty="0">
                <a:solidFill>
                  <a:srgbClr val="0000FF"/>
                </a:solidFill>
                <a:highlight>
                  <a:srgbClr val="FFFFFF"/>
                </a:highlight>
                <a:latin typeface="Consolas" panose="020B0609020204030204" pitchFamily="49" charset="0"/>
              </a:rPr>
              <a:t>private</a:t>
            </a:r>
            <a:r>
              <a:rPr lang="en-US" sz="1800" dirty="0">
                <a:solidFill>
                  <a:srgbClr val="000000"/>
                </a:solidFill>
                <a:highlight>
                  <a:srgbClr val="FFFFFF"/>
                </a:highlight>
                <a:latin typeface="Consolas" panose="020B0609020204030204" pitchFamily="49" charset="0"/>
              </a:rPr>
              <a:t> </a:t>
            </a:r>
            <a:r>
              <a:rPr lang="en-US" sz="1800" dirty="0" err="1">
                <a:solidFill>
                  <a:srgbClr val="0000FF"/>
                </a:solidFill>
                <a:highlight>
                  <a:srgbClr val="FFFFFF"/>
                </a:highlight>
                <a:latin typeface="Consolas" panose="020B0609020204030204" pitchFamily="49" charset="0"/>
              </a:rPr>
              <a:t>async</a:t>
            </a:r>
            <a:r>
              <a:rPr lang="en-US" sz="1800" dirty="0">
                <a:solidFill>
                  <a:srgbClr val="0000FF"/>
                </a:solidFill>
                <a:highlight>
                  <a:srgbClr val="FFFFFF"/>
                </a:highlight>
                <a:latin typeface="Consolas" panose="020B0609020204030204" pitchFamily="49" charset="0"/>
              </a:rPr>
              <a:t> void</a:t>
            </a:r>
            <a:r>
              <a:rPr lang="en-US" sz="1800" dirty="0">
                <a:solidFill>
                  <a:srgbClr val="000000"/>
                </a:solidFill>
                <a:highlight>
                  <a:srgbClr val="FFFFFF"/>
                </a:highlight>
                <a:latin typeface="Consolas" panose="020B0609020204030204" pitchFamily="49" charset="0"/>
              </a:rPr>
              <a:t> Button1_Click(</a:t>
            </a:r>
            <a:r>
              <a:rPr lang="en-US" sz="1800" dirty="0">
                <a:solidFill>
                  <a:srgbClr val="0000FF"/>
                </a:solidFill>
                <a:highlight>
                  <a:srgbClr val="FFFFFF"/>
                </a:highlight>
                <a:latin typeface="Consolas" panose="020B0609020204030204" pitchFamily="49" charset="0"/>
              </a:rPr>
              <a:t>object</a:t>
            </a:r>
            <a:r>
              <a:rPr lang="en-US" sz="1800" dirty="0">
                <a:solidFill>
                  <a:srgbClr val="000000"/>
                </a:solidFill>
                <a:highlight>
                  <a:srgbClr val="FFFFFF"/>
                </a:highlight>
                <a:latin typeface="Consolas" panose="020B0609020204030204" pitchFamily="49" charset="0"/>
              </a:rPr>
              <a:t> Sender, </a:t>
            </a:r>
            <a:r>
              <a:rPr lang="en-US" sz="1800" dirty="0" err="1">
                <a:solidFill>
                  <a:srgbClr val="2B91AF"/>
                </a:solidFill>
                <a:highlight>
                  <a:srgbClr val="FFFFFF"/>
                </a:highlight>
                <a:latin typeface="Consolas" panose="020B0609020204030204" pitchFamily="49" charset="0"/>
              </a:rPr>
              <a:t>EventArgs</a:t>
            </a:r>
            <a:r>
              <a:rPr lang="en-US" sz="1800" dirty="0">
                <a:solidFill>
                  <a:srgbClr val="000000"/>
                </a:solidFill>
                <a:highlight>
                  <a:srgbClr val="FFFFFF"/>
                </a:highlight>
                <a:latin typeface="Consolas" panose="020B0609020204030204" pitchFamily="49" charset="0"/>
              </a:rPr>
              <a:t> e) {</a:t>
            </a:r>
          </a:p>
          <a:p>
            <a:r>
              <a:rPr lang="en-US" sz="1800" dirty="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try</a:t>
            </a:r>
            <a:r>
              <a:rPr lang="en-US" sz="1800" dirty="0">
                <a:solidFill>
                  <a:srgbClr val="000000"/>
                </a:solidFill>
                <a:highlight>
                  <a:srgbClr val="FFFFFF"/>
                </a:highlight>
                <a:latin typeface="Consolas" panose="020B0609020204030204" pitchFamily="49" charset="0"/>
              </a:rPr>
              <a:t> {</a:t>
            </a:r>
          </a:p>
          <a:p>
            <a:r>
              <a:rPr lang="en-US" sz="1800" dirty="0">
                <a:solidFill>
                  <a:srgbClr val="000000"/>
                </a:solidFill>
                <a:highlight>
                  <a:srgbClr val="FFFFFF"/>
                </a:highlight>
                <a:latin typeface="Consolas" panose="020B0609020204030204" pitchFamily="49" charset="0"/>
              </a:rPr>
              <a:t>        </a:t>
            </a:r>
            <a:r>
              <a:rPr lang="en-US" sz="1800" dirty="0" err="1">
                <a:solidFill>
                  <a:srgbClr val="000000"/>
                </a:solidFill>
                <a:highlight>
                  <a:srgbClr val="FFFFFF"/>
                </a:highlight>
                <a:latin typeface="Consolas" panose="020B0609020204030204" pitchFamily="49" charset="0"/>
              </a:rPr>
              <a:t>SendData</a:t>
            </a:r>
            <a:r>
              <a:rPr lang="en-US" sz="1800" dirty="0">
                <a:solidFill>
                  <a:srgbClr val="000000"/>
                </a:solidFill>
                <a:highlight>
                  <a:srgbClr val="FFFFFF"/>
                </a:highlight>
                <a:latin typeface="Consolas" panose="020B0609020204030204" pitchFamily="49" charset="0"/>
              </a:rPr>
              <a:t>(</a:t>
            </a:r>
            <a:r>
              <a:rPr lang="en-US" sz="1800" dirty="0">
                <a:solidFill>
                  <a:srgbClr val="A31515"/>
                </a:solidFill>
                <a:highlight>
                  <a:srgbClr val="FFFFFF"/>
                </a:highlight>
                <a:latin typeface="Consolas" panose="020B0609020204030204" pitchFamily="49" charset="0"/>
              </a:rPr>
              <a:t>"https://secure.flickr.com/services/</a:t>
            </a:r>
            <a:r>
              <a:rPr lang="en-US" sz="1800" dirty="0" err="1">
                <a:solidFill>
                  <a:srgbClr val="A31515"/>
                </a:solidFill>
                <a:highlight>
                  <a:srgbClr val="FFFFFF"/>
                </a:highlight>
                <a:latin typeface="Consolas" panose="020B0609020204030204" pitchFamily="49" charset="0"/>
              </a:rPr>
              <a:t>oauth</a:t>
            </a:r>
            <a:r>
              <a:rPr lang="en-US" sz="1800" dirty="0">
                <a:solidFill>
                  <a:srgbClr val="A31515"/>
                </a:solidFill>
                <a:highlight>
                  <a:srgbClr val="FFFFFF"/>
                </a:highlight>
                <a:latin typeface="Consolas" panose="020B0609020204030204" pitchFamily="49" charset="0"/>
              </a:rPr>
              <a:t>/</a:t>
            </a:r>
            <a:r>
              <a:rPr lang="en-US" sz="1800" dirty="0" err="1">
                <a:solidFill>
                  <a:srgbClr val="A31515"/>
                </a:solidFill>
                <a:highlight>
                  <a:srgbClr val="FFFFFF"/>
                </a:highlight>
                <a:latin typeface="Consolas" panose="020B0609020204030204" pitchFamily="49" charset="0"/>
              </a:rPr>
              <a:t>request_token</a:t>
            </a:r>
            <a:r>
              <a:rPr lang="en-US" sz="1800" dirty="0">
                <a:solidFill>
                  <a:srgbClr val="A31515"/>
                </a:solidFill>
                <a:highlight>
                  <a:srgbClr val="FFFFFF"/>
                </a:highlight>
                <a:latin typeface="Consolas" panose="020B0609020204030204" pitchFamily="49" charset="0"/>
              </a:rPr>
              <a:t>"</a:t>
            </a:r>
            <a:r>
              <a:rPr lang="en-US" sz="1800" dirty="0">
                <a:solidFill>
                  <a:srgbClr val="000000"/>
                </a:solidFill>
                <a:highlight>
                  <a:srgbClr val="FFFFFF"/>
                </a:highlight>
                <a:latin typeface="Consolas" panose="020B0609020204030204" pitchFamily="49" charset="0"/>
              </a:rPr>
              <a:t>);</a:t>
            </a:r>
          </a:p>
          <a:p>
            <a:r>
              <a:rPr lang="en-US" sz="1800" dirty="0">
                <a:solidFill>
                  <a:srgbClr val="000000"/>
                </a:solidFill>
                <a:highlight>
                  <a:srgbClr val="FFFFFF"/>
                </a:highlight>
                <a:latin typeface="Consolas" panose="020B0609020204030204" pitchFamily="49" charset="0"/>
              </a:rPr>
              <a:t>        </a:t>
            </a:r>
            <a:r>
              <a:rPr lang="en-US" sz="1800" dirty="0">
                <a:solidFill>
                  <a:srgbClr val="008000"/>
                </a:solidFill>
                <a:highlight>
                  <a:srgbClr val="FFFFFF"/>
                </a:highlight>
                <a:latin typeface="Consolas" panose="020B0609020204030204" pitchFamily="49" charset="0"/>
              </a:rPr>
              <a:t>// await </a:t>
            </a:r>
            <a:r>
              <a:rPr lang="en-US" sz="1800" dirty="0" err="1">
                <a:solidFill>
                  <a:srgbClr val="008000"/>
                </a:solidFill>
                <a:highlight>
                  <a:srgbClr val="FFFFFF"/>
                </a:highlight>
                <a:latin typeface="Consolas" panose="020B0609020204030204" pitchFamily="49" charset="0"/>
              </a:rPr>
              <a:t>Task.Delay</a:t>
            </a:r>
            <a:r>
              <a:rPr lang="en-US" sz="1800" dirty="0">
                <a:solidFill>
                  <a:srgbClr val="008000"/>
                </a:solidFill>
                <a:highlight>
                  <a:srgbClr val="FFFFFF"/>
                </a:highlight>
                <a:latin typeface="Consolas" panose="020B0609020204030204" pitchFamily="49" charset="0"/>
              </a:rPr>
              <a:t>(2000);</a:t>
            </a:r>
            <a:endParaRPr lang="en-US" sz="1800" dirty="0">
              <a:solidFill>
                <a:srgbClr val="000000"/>
              </a:solidFill>
              <a:highlight>
                <a:srgbClr val="FFFFFF"/>
              </a:highlight>
              <a:latin typeface="Consolas" panose="020B0609020204030204" pitchFamily="49" charset="0"/>
            </a:endParaRPr>
          </a:p>
          <a:p>
            <a:r>
              <a:rPr lang="en-US" sz="1800" dirty="0">
                <a:solidFill>
                  <a:srgbClr val="000000"/>
                </a:solidFill>
                <a:highlight>
                  <a:srgbClr val="FFFFFF"/>
                </a:highlight>
                <a:latin typeface="Consolas" panose="020B0609020204030204" pitchFamily="49" charset="0"/>
              </a:rPr>
              <a:t>        </a:t>
            </a:r>
            <a:r>
              <a:rPr lang="en-US" sz="1800" dirty="0">
                <a:solidFill>
                  <a:srgbClr val="008000"/>
                </a:solidFill>
                <a:highlight>
                  <a:srgbClr val="FFFFFF"/>
                </a:highlight>
                <a:latin typeface="Consolas" panose="020B0609020204030204" pitchFamily="49" charset="0"/>
              </a:rPr>
              <a:t>// </a:t>
            </a:r>
            <a:r>
              <a:rPr lang="en-US" sz="1800" dirty="0" err="1">
                <a:solidFill>
                  <a:srgbClr val="008000"/>
                </a:solidFill>
                <a:highlight>
                  <a:srgbClr val="FFFFFF"/>
                </a:highlight>
                <a:latin typeface="Consolas" panose="020B0609020204030204" pitchFamily="49" charset="0"/>
              </a:rPr>
              <a:t>DebugPrint</a:t>
            </a:r>
            <a:r>
              <a:rPr lang="en-US" sz="1800" dirty="0">
                <a:solidFill>
                  <a:srgbClr val="008000"/>
                </a:solidFill>
                <a:highlight>
                  <a:srgbClr val="FFFFFF"/>
                </a:highlight>
                <a:latin typeface="Consolas" panose="020B0609020204030204" pitchFamily="49" charset="0"/>
              </a:rPr>
              <a:t>("Received Data: " + </a:t>
            </a:r>
            <a:r>
              <a:rPr lang="en-US" sz="1800" dirty="0" err="1">
                <a:solidFill>
                  <a:srgbClr val="008000"/>
                </a:solidFill>
                <a:highlight>
                  <a:srgbClr val="FFFFFF"/>
                </a:highlight>
                <a:latin typeface="Consolas" panose="020B0609020204030204" pitchFamily="49" charset="0"/>
              </a:rPr>
              <a:t>m_GetResponse</a:t>
            </a:r>
            <a:r>
              <a:rPr lang="en-US" sz="1800" dirty="0">
                <a:solidFill>
                  <a:srgbClr val="008000"/>
                </a:solidFill>
                <a:highlight>
                  <a:srgbClr val="FFFFFF"/>
                </a:highlight>
                <a:latin typeface="Consolas" panose="020B0609020204030204" pitchFamily="49" charset="0"/>
              </a:rPr>
              <a:t>);</a:t>
            </a:r>
            <a:endParaRPr lang="en-US" sz="1800" dirty="0">
              <a:solidFill>
                <a:srgbClr val="000000"/>
              </a:solidFill>
              <a:highlight>
                <a:srgbClr val="FFFFFF"/>
              </a:highlight>
              <a:latin typeface="Consolas" panose="020B0609020204030204" pitchFamily="49" charset="0"/>
            </a:endParaRPr>
          </a:p>
          <a:p>
            <a:r>
              <a:rPr lang="en-US" sz="1800" dirty="0">
                <a:solidFill>
                  <a:srgbClr val="000000"/>
                </a:solidFill>
                <a:highlight>
                  <a:srgbClr val="FFFFFF"/>
                </a:highlight>
                <a:latin typeface="Consolas" panose="020B0609020204030204" pitchFamily="49" charset="0"/>
              </a:rPr>
              <a:t>    }</a:t>
            </a:r>
          </a:p>
          <a:p>
            <a:r>
              <a:rPr lang="en-US" sz="1800" dirty="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catch</a:t>
            </a:r>
            <a:r>
              <a:rPr lang="en-US" sz="1800" dirty="0">
                <a:solidFill>
                  <a:srgbClr val="000000"/>
                </a:solidFill>
                <a:highlight>
                  <a:srgbClr val="FFFFFF"/>
                </a:highlight>
                <a:latin typeface="Consolas" panose="020B0609020204030204" pitchFamily="49" charset="0"/>
              </a:rPr>
              <a:t> (</a:t>
            </a:r>
            <a:r>
              <a:rPr lang="en-US" sz="1800" dirty="0">
                <a:solidFill>
                  <a:srgbClr val="2B91AF"/>
                </a:solidFill>
                <a:highlight>
                  <a:srgbClr val="FFFFFF"/>
                </a:highlight>
                <a:latin typeface="Consolas" panose="020B0609020204030204" pitchFamily="49" charset="0"/>
              </a:rPr>
              <a:t>Exception</a:t>
            </a:r>
            <a:r>
              <a:rPr lang="en-US" sz="1800" dirty="0">
                <a:solidFill>
                  <a:srgbClr val="000000"/>
                </a:solidFill>
                <a:highlight>
                  <a:srgbClr val="FFFFFF"/>
                </a:highlight>
                <a:latin typeface="Consolas" panose="020B0609020204030204" pitchFamily="49" charset="0"/>
              </a:rPr>
              <a:t> ex) {</a:t>
            </a:r>
          </a:p>
          <a:p>
            <a:r>
              <a:rPr lang="en-US" sz="1800" dirty="0">
                <a:solidFill>
                  <a:srgbClr val="000000"/>
                </a:solidFill>
                <a:highlight>
                  <a:srgbClr val="FFFFFF"/>
                </a:highlight>
                <a:latin typeface="Consolas" panose="020B0609020204030204" pitchFamily="49" charset="0"/>
              </a:rPr>
              <a:t>        </a:t>
            </a:r>
            <a:r>
              <a:rPr lang="en-US" sz="1800" dirty="0" err="1">
                <a:solidFill>
                  <a:srgbClr val="000000"/>
                </a:solidFill>
                <a:highlight>
                  <a:srgbClr val="FFFFFF"/>
                </a:highlight>
                <a:latin typeface="Consolas" panose="020B0609020204030204" pitchFamily="49" charset="0"/>
              </a:rPr>
              <a:t>rootPage.NotifyUser</a:t>
            </a:r>
            <a:r>
              <a:rPr lang="en-US" sz="1800" dirty="0">
                <a:solidFill>
                  <a:srgbClr val="000000"/>
                </a:solidFill>
                <a:highlight>
                  <a:srgbClr val="FFFFFF"/>
                </a:highlight>
                <a:latin typeface="Consolas" panose="020B0609020204030204" pitchFamily="49" charset="0"/>
              </a:rPr>
              <a:t>(</a:t>
            </a:r>
            <a:r>
              <a:rPr lang="en-US" sz="1800" dirty="0">
                <a:solidFill>
                  <a:srgbClr val="A31515"/>
                </a:solidFill>
                <a:highlight>
                  <a:srgbClr val="FFFFFF"/>
                </a:highlight>
                <a:latin typeface="Consolas" panose="020B0609020204030204" pitchFamily="49" charset="0"/>
              </a:rPr>
              <a:t>"Error posting data to server."</a:t>
            </a:r>
            <a:r>
              <a:rPr lang="en-US" sz="1800" dirty="0">
                <a:solidFill>
                  <a:srgbClr val="000000"/>
                </a:solidFill>
                <a:highlight>
                  <a:srgbClr val="FFFFFF"/>
                </a:highlight>
                <a:latin typeface="Consolas" panose="020B0609020204030204" pitchFamily="49" charset="0"/>
              </a:rPr>
              <a:t> + </a:t>
            </a:r>
            <a:r>
              <a:rPr lang="en-US" sz="1800" dirty="0" err="1">
                <a:solidFill>
                  <a:srgbClr val="000000"/>
                </a:solidFill>
                <a:highlight>
                  <a:srgbClr val="FFFFFF"/>
                </a:highlight>
                <a:latin typeface="Consolas" panose="020B0609020204030204" pitchFamily="49" charset="0"/>
              </a:rPr>
              <a:t>ex.Message</a:t>
            </a:r>
            <a:r>
              <a:rPr lang="en-US" sz="1800" dirty="0">
                <a:solidFill>
                  <a:srgbClr val="000000"/>
                </a:solidFill>
                <a:highlight>
                  <a:srgbClr val="FFFFFF"/>
                </a:highlight>
                <a:latin typeface="Consolas" panose="020B0609020204030204" pitchFamily="49" charset="0"/>
              </a:rPr>
              <a:t>);</a:t>
            </a:r>
          </a:p>
          <a:p>
            <a:r>
              <a:rPr lang="en-US" sz="1800" dirty="0">
                <a:solidFill>
                  <a:srgbClr val="000000"/>
                </a:solidFill>
                <a:highlight>
                  <a:srgbClr val="FFFFFF"/>
                </a:highlight>
                <a:latin typeface="Consolas" panose="020B0609020204030204" pitchFamily="49" charset="0"/>
              </a:rPr>
              <a:t>    }</a:t>
            </a:r>
          </a:p>
          <a:p>
            <a:r>
              <a:rPr lang="en-US" sz="1800" dirty="0">
                <a:solidFill>
                  <a:srgbClr val="000000"/>
                </a:solidFill>
                <a:highlight>
                  <a:srgbClr val="FFFFFF"/>
                </a:highlight>
                <a:latin typeface="Consolas" panose="020B0609020204030204" pitchFamily="49" charset="0"/>
              </a:rPr>
              <a:t>}</a:t>
            </a:r>
          </a:p>
          <a:p>
            <a:endParaRPr lang="en-US" sz="1800" dirty="0">
              <a:solidFill>
                <a:srgbClr val="000000"/>
              </a:solidFill>
              <a:highlight>
                <a:srgbClr val="FFFFFF"/>
              </a:highlight>
              <a:latin typeface="Consolas" panose="020B0609020204030204" pitchFamily="49" charset="0"/>
            </a:endParaRPr>
          </a:p>
          <a:p>
            <a:r>
              <a:rPr lang="nb-NO" sz="1800" dirty="0">
                <a:solidFill>
                  <a:srgbClr val="0000FF"/>
                </a:solidFill>
                <a:highlight>
                  <a:srgbClr val="FFFFFF"/>
                </a:highlight>
                <a:latin typeface="Consolas" panose="020B0609020204030204" pitchFamily="49" charset="0"/>
              </a:rPr>
              <a:t>private</a:t>
            </a:r>
            <a:r>
              <a:rPr lang="nb-NO" sz="1800" dirty="0">
                <a:solidFill>
                  <a:srgbClr val="000000"/>
                </a:solidFill>
                <a:highlight>
                  <a:srgbClr val="FFFFFF"/>
                </a:highlight>
                <a:latin typeface="Consolas" panose="020B0609020204030204" pitchFamily="49" charset="0"/>
              </a:rPr>
              <a:t> </a:t>
            </a:r>
            <a:r>
              <a:rPr lang="nb-NO" sz="1800" dirty="0">
                <a:solidFill>
                  <a:srgbClr val="0000FF"/>
                </a:solidFill>
                <a:highlight>
                  <a:srgbClr val="FFFFFF"/>
                </a:highlight>
                <a:latin typeface="Consolas" panose="020B0609020204030204" pitchFamily="49" charset="0"/>
              </a:rPr>
              <a:t>async</a:t>
            </a:r>
            <a:r>
              <a:rPr lang="nb-NO" sz="1800" dirty="0">
                <a:solidFill>
                  <a:srgbClr val="000000"/>
                </a:solidFill>
                <a:highlight>
                  <a:srgbClr val="FFFFFF"/>
                </a:highlight>
                <a:latin typeface="Consolas" panose="020B0609020204030204" pitchFamily="49" charset="0"/>
              </a:rPr>
              <a:t> </a:t>
            </a:r>
            <a:r>
              <a:rPr lang="nb-NO" sz="1800" dirty="0">
                <a:solidFill>
                  <a:srgbClr val="0000FF"/>
                </a:solidFill>
                <a:highlight>
                  <a:srgbClr val="FFFFFF"/>
                </a:highlight>
                <a:latin typeface="Consolas" panose="020B0609020204030204" pitchFamily="49" charset="0"/>
              </a:rPr>
              <a:t>void</a:t>
            </a:r>
            <a:r>
              <a:rPr lang="nb-NO" sz="1800" dirty="0">
                <a:solidFill>
                  <a:srgbClr val="000000"/>
                </a:solidFill>
                <a:highlight>
                  <a:srgbClr val="FFFFFF"/>
                </a:highlight>
                <a:latin typeface="Consolas" panose="020B0609020204030204" pitchFamily="49" charset="0"/>
              </a:rPr>
              <a:t> SendData(</a:t>
            </a:r>
            <a:r>
              <a:rPr lang="nb-NO" sz="1800" dirty="0">
                <a:solidFill>
                  <a:srgbClr val="0000FF"/>
                </a:solidFill>
                <a:highlight>
                  <a:srgbClr val="FFFFFF"/>
                </a:highlight>
                <a:latin typeface="Consolas" panose="020B0609020204030204" pitchFamily="49" charset="0"/>
              </a:rPr>
              <a:t>string</a:t>
            </a:r>
            <a:r>
              <a:rPr lang="nb-NO" sz="1800" dirty="0">
                <a:solidFill>
                  <a:srgbClr val="000000"/>
                </a:solidFill>
                <a:highlight>
                  <a:srgbClr val="FFFFFF"/>
                </a:highlight>
                <a:latin typeface="Consolas" panose="020B0609020204030204" pitchFamily="49" charset="0"/>
              </a:rPr>
              <a:t> Url) </a:t>
            </a:r>
            <a:r>
              <a:rPr lang="en-US" sz="1800" dirty="0">
                <a:solidFill>
                  <a:srgbClr val="000000"/>
                </a:solidFill>
                <a:highlight>
                  <a:srgbClr val="FFFFFF"/>
                </a:highlight>
                <a:latin typeface="Consolas" panose="020B0609020204030204" pitchFamily="49" charset="0"/>
              </a:rPr>
              <a:t>{</a:t>
            </a:r>
          </a:p>
          <a:p>
            <a:r>
              <a:rPr lang="en-US" sz="1800" dirty="0">
                <a:solidFill>
                  <a:srgbClr val="000000"/>
                </a:solidFill>
                <a:highlight>
                  <a:srgbClr val="FFFFFF"/>
                </a:highlight>
                <a:latin typeface="Consolas" panose="020B0609020204030204" pitchFamily="49" charset="0"/>
              </a:rPr>
              <a:t>    </a:t>
            </a:r>
            <a:r>
              <a:rPr lang="en-US" sz="1800" dirty="0" err="1">
                <a:solidFill>
                  <a:srgbClr val="0000FF"/>
                </a:solidFill>
                <a:highlight>
                  <a:srgbClr val="FFFFFF"/>
                </a:highlight>
                <a:latin typeface="Consolas" panose="020B0609020204030204" pitchFamily="49" charset="0"/>
              </a:rPr>
              <a:t>var</a:t>
            </a:r>
            <a:r>
              <a:rPr lang="en-US" sz="1800" dirty="0">
                <a:solidFill>
                  <a:srgbClr val="000000"/>
                </a:solidFill>
                <a:highlight>
                  <a:srgbClr val="FFFFFF"/>
                </a:highlight>
                <a:latin typeface="Consolas" panose="020B0609020204030204" pitchFamily="49" charset="0"/>
              </a:rPr>
              <a:t> request = </a:t>
            </a:r>
            <a:r>
              <a:rPr lang="en-US" sz="1800" dirty="0" err="1">
                <a:solidFill>
                  <a:srgbClr val="2B91AF"/>
                </a:solidFill>
                <a:highlight>
                  <a:srgbClr val="FFFFFF"/>
                </a:highlight>
                <a:latin typeface="Consolas" panose="020B0609020204030204" pitchFamily="49" charset="0"/>
              </a:rPr>
              <a:t>WebRequest</a:t>
            </a:r>
            <a:r>
              <a:rPr lang="en-US" sz="1800" dirty="0" err="1">
                <a:solidFill>
                  <a:srgbClr val="000000"/>
                </a:solidFill>
                <a:highlight>
                  <a:srgbClr val="FFFFFF"/>
                </a:highlight>
                <a:latin typeface="Consolas" panose="020B0609020204030204" pitchFamily="49" charset="0"/>
              </a:rPr>
              <a:t>.Create</a:t>
            </a:r>
            <a:r>
              <a:rPr lang="en-US" sz="1800" dirty="0">
                <a:solidFill>
                  <a:srgbClr val="000000"/>
                </a:solidFill>
                <a:highlight>
                  <a:srgbClr val="FFFFFF"/>
                </a:highlight>
                <a:latin typeface="Consolas" panose="020B0609020204030204" pitchFamily="49" charset="0"/>
              </a:rPr>
              <a:t>(</a:t>
            </a:r>
            <a:r>
              <a:rPr lang="en-US" sz="1800" dirty="0" err="1">
                <a:solidFill>
                  <a:srgbClr val="000000"/>
                </a:solidFill>
                <a:highlight>
                  <a:srgbClr val="FFFFFF"/>
                </a:highlight>
                <a:latin typeface="Consolas" panose="020B0609020204030204" pitchFamily="49" charset="0"/>
              </a:rPr>
              <a:t>Url</a:t>
            </a:r>
            <a:r>
              <a:rPr lang="en-US" sz="1800" dirty="0">
                <a:solidFill>
                  <a:srgbClr val="000000"/>
                </a:solidFill>
                <a:highlight>
                  <a:srgbClr val="FFFFFF"/>
                </a:highlight>
                <a:latin typeface="Consolas" panose="020B0609020204030204" pitchFamily="49" charset="0"/>
              </a:rPr>
              <a:t>);</a:t>
            </a:r>
          </a:p>
          <a:p>
            <a:r>
              <a:rPr lang="en-US" sz="1800" dirty="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using </a:t>
            </a:r>
            <a:r>
              <a:rPr lang="en-US" sz="1800" dirty="0">
                <a:solidFill>
                  <a:srgbClr val="000000"/>
                </a:solidFill>
                <a:highlight>
                  <a:srgbClr val="FFFFFF"/>
                </a:highlight>
                <a:latin typeface="Consolas" panose="020B0609020204030204" pitchFamily="49" charset="0"/>
              </a:rPr>
              <a:t>(</a:t>
            </a:r>
            <a:r>
              <a:rPr lang="en-US" sz="1800" dirty="0" err="1">
                <a:solidFill>
                  <a:srgbClr val="0000FF"/>
                </a:solidFill>
                <a:highlight>
                  <a:srgbClr val="FFFFFF"/>
                </a:highlight>
                <a:latin typeface="Consolas" panose="020B0609020204030204" pitchFamily="49" charset="0"/>
              </a:rPr>
              <a:t>var</a:t>
            </a:r>
            <a:r>
              <a:rPr lang="en-US" sz="1800" dirty="0">
                <a:solidFill>
                  <a:srgbClr val="000000"/>
                </a:solidFill>
                <a:highlight>
                  <a:srgbClr val="FFFFFF"/>
                </a:highlight>
                <a:latin typeface="Consolas" panose="020B0609020204030204" pitchFamily="49" charset="0"/>
              </a:rPr>
              <a:t> response = </a:t>
            </a:r>
            <a:r>
              <a:rPr lang="en-US" sz="1800" dirty="0">
                <a:solidFill>
                  <a:srgbClr val="0000FF"/>
                </a:solidFill>
                <a:highlight>
                  <a:srgbClr val="FFFFFF"/>
                </a:highlight>
                <a:latin typeface="Consolas" panose="020B0609020204030204" pitchFamily="49" charset="0"/>
              </a:rPr>
              <a:t>await</a:t>
            </a:r>
            <a:r>
              <a:rPr lang="en-US" sz="1800" dirty="0">
                <a:solidFill>
                  <a:srgbClr val="000000"/>
                </a:solidFill>
                <a:highlight>
                  <a:srgbClr val="FFFFFF"/>
                </a:highlight>
                <a:latin typeface="Consolas" panose="020B0609020204030204" pitchFamily="49" charset="0"/>
              </a:rPr>
              <a:t> </a:t>
            </a:r>
            <a:r>
              <a:rPr lang="en-US" sz="1800" dirty="0" err="1">
                <a:solidFill>
                  <a:srgbClr val="000000"/>
                </a:solidFill>
                <a:highlight>
                  <a:srgbClr val="FFFFFF"/>
                </a:highlight>
                <a:latin typeface="Consolas" panose="020B0609020204030204" pitchFamily="49" charset="0"/>
              </a:rPr>
              <a:t>request.GetResponseAsync</a:t>
            </a:r>
            <a:r>
              <a:rPr lang="en-US" sz="1800" dirty="0">
                <a:solidFill>
                  <a:srgbClr val="000000"/>
                </a:solidFill>
                <a:highlight>
                  <a:srgbClr val="FFFFFF"/>
                </a:highlight>
                <a:latin typeface="Consolas" panose="020B0609020204030204" pitchFamily="49" charset="0"/>
              </a:rPr>
              <a:t>()) </a:t>
            </a:r>
            <a:r>
              <a:rPr lang="en-US" sz="1800" dirty="0">
                <a:solidFill>
                  <a:srgbClr val="008000"/>
                </a:solidFill>
                <a:highlight>
                  <a:srgbClr val="FFFFFF"/>
                </a:highlight>
                <a:latin typeface="Consolas" panose="020B0609020204030204" pitchFamily="49" charset="0"/>
              </a:rPr>
              <a:t>// exception on resumption</a:t>
            </a:r>
            <a:endParaRPr lang="en-US" sz="1800" dirty="0">
              <a:solidFill>
                <a:srgbClr val="000000"/>
              </a:solidFill>
              <a:highlight>
                <a:srgbClr val="FFFFFF"/>
              </a:highlight>
              <a:latin typeface="Consolas" panose="020B0609020204030204" pitchFamily="49" charset="0"/>
            </a:endParaRPr>
          </a:p>
          <a:p>
            <a:r>
              <a:rPr lang="en-US" sz="1800" dirty="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using </a:t>
            </a:r>
            <a:r>
              <a:rPr lang="en-US" sz="1800" dirty="0">
                <a:solidFill>
                  <a:srgbClr val="000000"/>
                </a:solidFill>
                <a:highlight>
                  <a:srgbClr val="FFFFFF"/>
                </a:highlight>
                <a:latin typeface="Consolas" panose="020B0609020204030204" pitchFamily="49" charset="0"/>
              </a:rPr>
              <a:t>(</a:t>
            </a:r>
            <a:r>
              <a:rPr lang="en-US" sz="1800" dirty="0" err="1">
                <a:solidFill>
                  <a:srgbClr val="0000FF"/>
                </a:solidFill>
                <a:highlight>
                  <a:srgbClr val="FFFFFF"/>
                </a:highlight>
                <a:latin typeface="Consolas" panose="020B0609020204030204" pitchFamily="49" charset="0"/>
              </a:rPr>
              <a:t>var</a:t>
            </a:r>
            <a:r>
              <a:rPr lang="en-US" sz="1800" dirty="0">
                <a:solidFill>
                  <a:srgbClr val="000000"/>
                </a:solidFill>
                <a:highlight>
                  <a:srgbClr val="FFFFFF"/>
                </a:highlight>
                <a:latin typeface="Consolas" panose="020B0609020204030204" pitchFamily="49" charset="0"/>
              </a:rPr>
              <a:t> stream = </a:t>
            </a:r>
            <a:r>
              <a:rPr lang="en-US" sz="1800" dirty="0">
                <a:solidFill>
                  <a:srgbClr val="0000FF"/>
                </a:solidFill>
                <a:highlight>
                  <a:srgbClr val="FFFFFF"/>
                </a:highlight>
                <a:latin typeface="Consolas" panose="020B0609020204030204" pitchFamily="49" charset="0"/>
              </a:rPr>
              <a:t>new</a:t>
            </a:r>
            <a:r>
              <a:rPr lang="en-US" sz="1800" dirty="0">
                <a:solidFill>
                  <a:srgbClr val="000000"/>
                </a:solidFill>
                <a:highlight>
                  <a:srgbClr val="FFFFFF"/>
                </a:highlight>
                <a:latin typeface="Consolas" panose="020B0609020204030204" pitchFamily="49" charset="0"/>
              </a:rPr>
              <a:t> </a:t>
            </a:r>
            <a:r>
              <a:rPr lang="en-US" sz="1800" dirty="0" err="1">
                <a:solidFill>
                  <a:srgbClr val="2B91AF"/>
                </a:solidFill>
                <a:highlight>
                  <a:srgbClr val="FFFFFF"/>
                </a:highlight>
                <a:latin typeface="Consolas" panose="020B0609020204030204" pitchFamily="49" charset="0"/>
              </a:rPr>
              <a:t>StreamReader</a:t>
            </a:r>
            <a:r>
              <a:rPr lang="en-US" sz="1800" dirty="0">
                <a:solidFill>
                  <a:srgbClr val="000000"/>
                </a:solidFill>
                <a:highlight>
                  <a:srgbClr val="FFFFFF"/>
                </a:highlight>
                <a:latin typeface="Consolas" panose="020B0609020204030204" pitchFamily="49" charset="0"/>
              </a:rPr>
              <a:t>(</a:t>
            </a:r>
            <a:r>
              <a:rPr lang="en-US" sz="1800" dirty="0" err="1">
                <a:solidFill>
                  <a:srgbClr val="000000"/>
                </a:solidFill>
                <a:highlight>
                  <a:srgbClr val="FFFFFF"/>
                </a:highlight>
                <a:latin typeface="Consolas" panose="020B0609020204030204" pitchFamily="49" charset="0"/>
              </a:rPr>
              <a:t>response.GetResponseStream</a:t>
            </a:r>
            <a:r>
              <a:rPr lang="en-US" sz="1800" dirty="0">
                <a:solidFill>
                  <a:srgbClr val="000000"/>
                </a:solidFill>
                <a:highlight>
                  <a:srgbClr val="FFFFFF"/>
                </a:highlight>
                <a:latin typeface="Consolas" panose="020B0609020204030204" pitchFamily="49" charset="0"/>
              </a:rPr>
              <a:t>()))</a:t>
            </a:r>
          </a:p>
          <a:p>
            <a:r>
              <a:rPr lang="en-US" sz="1800" dirty="0">
                <a:solidFill>
                  <a:srgbClr val="000000"/>
                </a:solidFill>
                <a:highlight>
                  <a:srgbClr val="FFFFFF"/>
                </a:highlight>
                <a:latin typeface="Consolas" panose="020B0609020204030204" pitchFamily="49" charset="0"/>
              </a:rPr>
              <a:t>        </a:t>
            </a:r>
            <a:r>
              <a:rPr lang="en-US" sz="1800" dirty="0" err="1">
                <a:solidFill>
                  <a:srgbClr val="000000"/>
                </a:solidFill>
                <a:effectLst>
                  <a:glow rad="381000">
                    <a:srgbClr val="FFFF00"/>
                  </a:glow>
                </a:effectLst>
                <a:highlight>
                  <a:srgbClr val="FFFFFF"/>
                </a:highlight>
                <a:latin typeface="Consolas" panose="020B0609020204030204" pitchFamily="49" charset="0"/>
              </a:rPr>
              <a:t>m_GetResponse</a:t>
            </a:r>
            <a:r>
              <a:rPr lang="en-US" sz="1800" dirty="0">
                <a:solidFill>
                  <a:srgbClr val="000000"/>
                </a:solidFill>
                <a:effectLst>
                  <a:glow rad="381000">
                    <a:srgbClr val="FFFF00"/>
                  </a:glow>
                </a:effectLst>
                <a:highlight>
                  <a:srgbClr val="FFFFFF"/>
                </a:highlight>
                <a:latin typeface="Consolas" panose="020B0609020204030204" pitchFamily="49" charset="0"/>
              </a:rPr>
              <a:t> </a:t>
            </a:r>
            <a:r>
              <a:rPr lang="en-US" sz="1800" dirty="0">
                <a:solidFill>
                  <a:srgbClr val="000000"/>
                </a:solidFill>
                <a:highlight>
                  <a:srgbClr val="FFFFFF"/>
                </a:highlight>
                <a:latin typeface="Consolas" panose="020B0609020204030204" pitchFamily="49" charset="0"/>
              </a:rPr>
              <a:t>= </a:t>
            </a:r>
            <a:r>
              <a:rPr lang="en-US" sz="1800" dirty="0" err="1">
                <a:solidFill>
                  <a:srgbClr val="000000"/>
                </a:solidFill>
                <a:highlight>
                  <a:srgbClr val="FFFFFF"/>
                </a:highlight>
                <a:latin typeface="Consolas" panose="020B0609020204030204" pitchFamily="49" charset="0"/>
              </a:rPr>
              <a:t>stream.ReadToEnd</a:t>
            </a:r>
            <a:r>
              <a:rPr lang="en-US" sz="1800" dirty="0">
                <a:solidFill>
                  <a:srgbClr val="000000"/>
                </a:solidFill>
                <a:highlight>
                  <a:srgbClr val="FFFFFF"/>
                </a:highlight>
                <a:latin typeface="Consolas" panose="020B0609020204030204" pitchFamily="49" charset="0"/>
              </a:rPr>
              <a:t>();</a:t>
            </a:r>
          </a:p>
          <a:p>
            <a:r>
              <a:rPr lang="en-US" sz="1800" dirty="0">
                <a:solidFill>
                  <a:srgbClr val="000000"/>
                </a:solidFill>
                <a:highlight>
                  <a:srgbClr val="FFFFFF"/>
                </a:highlight>
                <a:latin typeface="Consolas" panose="020B0609020204030204" pitchFamily="49" charset="0"/>
              </a:rPr>
              <a:t>}</a:t>
            </a:r>
          </a:p>
        </p:txBody>
      </p:sp>
      <p:grpSp>
        <p:nvGrpSpPr>
          <p:cNvPr id="14" name="Group 13"/>
          <p:cNvGrpSpPr/>
          <p:nvPr/>
        </p:nvGrpSpPr>
        <p:grpSpPr>
          <a:xfrm>
            <a:off x="1798637" y="1353794"/>
            <a:ext cx="155448" cy="1000468"/>
            <a:chOff x="1798637" y="1353794"/>
            <a:chExt cx="155448" cy="1000468"/>
          </a:xfrm>
        </p:grpSpPr>
        <p:cxnSp>
          <p:nvCxnSpPr>
            <p:cNvPr id="7" name="Straight Arrow Connector 6"/>
            <p:cNvCxnSpPr/>
            <p:nvPr/>
          </p:nvCxnSpPr>
          <p:spPr>
            <a:xfrm>
              <a:off x="1876361" y="1353794"/>
              <a:ext cx="0" cy="763785"/>
            </a:xfrm>
            <a:prstGeom prst="straightConnector1">
              <a:avLst/>
            </a:prstGeom>
            <a:ln w="571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2" name="Oval 31"/>
            <p:cNvSpPr/>
            <p:nvPr/>
          </p:nvSpPr>
          <p:spPr bwMode="auto">
            <a:xfrm>
              <a:off x="1798637" y="2200274"/>
              <a:ext cx="155448" cy="153988"/>
            </a:xfrm>
            <a:prstGeom prst="ellipse">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grpSp>
        <p:nvGrpSpPr>
          <p:cNvPr id="15" name="Group 14"/>
          <p:cNvGrpSpPr/>
          <p:nvPr/>
        </p:nvGrpSpPr>
        <p:grpSpPr>
          <a:xfrm>
            <a:off x="1954085" y="2501691"/>
            <a:ext cx="2058152" cy="3168859"/>
            <a:chOff x="1954085" y="2501691"/>
            <a:chExt cx="2058152" cy="3168859"/>
          </a:xfrm>
        </p:grpSpPr>
        <p:cxnSp>
          <p:nvCxnSpPr>
            <p:cNvPr id="25" name="Straight Arrow Connector 24"/>
            <p:cNvCxnSpPr/>
            <p:nvPr/>
          </p:nvCxnSpPr>
          <p:spPr>
            <a:xfrm>
              <a:off x="1954085" y="2501691"/>
              <a:ext cx="1919415" cy="2984709"/>
            </a:xfrm>
            <a:prstGeom prst="straightConnector1">
              <a:avLst/>
            </a:prstGeom>
            <a:ln w="571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3" name="Oval 32"/>
            <p:cNvSpPr/>
            <p:nvPr/>
          </p:nvSpPr>
          <p:spPr bwMode="auto">
            <a:xfrm>
              <a:off x="3856789" y="5516562"/>
              <a:ext cx="155448" cy="153988"/>
            </a:xfrm>
            <a:prstGeom prst="ellipse">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grpSp>
        <p:nvGrpSpPr>
          <p:cNvPr id="16" name="Group 15"/>
          <p:cNvGrpSpPr/>
          <p:nvPr/>
        </p:nvGrpSpPr>
        <p:grpSpPr>
          <a:xfrm>
            <a:off x="1579867" y="2424696"/>
            <a:ext cx="2115833" cy="3087104"/>
            <a:chOff x="1579867" y="2424697"/>
            <a:chExt cx="2217372" cy="2522643"/>
          </a:xfrm>
        </p:grpSpPr>
        <p:cxnSp>
          <p:nvCxnSpPr>
            <p:cNvPr id="29" name="Straight Arrow Connector 28"/>
            <p:cNvCxnSpPr/>
            <p:nvPr/>
          </p:nvCxnSpPr>
          <p:spPr>
            <a:xfrm flipH="1" flipV="1">
              <a:off x="1735316" y="2586993"/>
              <a:ext cx="2061923" cy="2360347"/>
            </a:xfrm>
            <a:prstGeom prst="straightConnector1">
              <a:avLst/>
            </a:prstGeom>
            <a:ln w="571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5" name="Oval 34"/>
            <p:cNvSpPr/>
            <p:nvPr/>
          </p:nvSpPr>
          <p:spPr bwMode="auto">
            <a:xfrm>
              <a:off x="1579867" y="2424697"/>
              <a:ext cx="155448" cy="153988"/>
            </a:xfrm>
            <a:prstGeom prst="ellipse">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cxnSp>
        <p:nvCxnSpPr>
          <p:cNvPr id="47" name="Straight Arrow Connector 46"/>
          <p:cNvCxnSpPr/>
          <p:nvPr/>
        </p:nvCxnSpPr>
        <p:spPr>
          <a:xfrm flipH="1">
            <a:off x="3937759" y="5709278"/>
            <a:ext cx="6212" cy="1034668"/>
          </a:xfrm>
          <a:prstGeom prst="straightConnector1">
            <a:avLst/>
          </a:prstGeom>
          <a:ln w="57150">
            <a:solidFill>
              <a:srgbClr val="FF0000"/>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7" name="Group 16"/>
          <p:cNvGrpSpPr/>
          <p:nvPr/>
        </p:nvGrpSpPr>
        <p:grpSpPr>
          <a:xfrm>
            <a:off x="1565293" y="2738167"/>
            <a:ext cx="155448" cy="1675083"/>
            <a:chOff x="1502143" y="2655679"/>
            <a:chExt cx="155448" cy="1675083"/>
          </a:xfrm>
        </p:grpSpPr>
        <p:cxnSp>
          <p:nvCxnSpPr>
            <p:cNvPr id="39" name="Straight Arrow Connector 38"/>
            <p:cNvCxnSpPr/>
            <p:nvPr/>
          </p:nvCxnSpPr>
          <p:spPr>
            <a:xfrm flipH="1">
              <a:off x="1587157" y="2655679"/>
              <a:ext cx="2430" cy="1414562"/>
            </a:xfrm>
            <a:prstGeom prst="straightConnector1">
              <a:avLst/>
            </a:prstGeom>
            <a:ln w="571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4" name="Oval 23"/>
            <p:cNvSpPr/>
            <p:nvPr/>
          </p:nvSpPr>
          <p:spPr bwMode="auto">
            <a:xfrm>
              <a:off x="1502143" y="4176774"/>
              <a:ext cx="155448" cy="153988"/>
            </a:xfrm>
            <a:prstGeom prst="ellipse">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cxnSp>
        <p:nvCxnSpPr>
          <p:cNvPr id="26" name="Straight Arrow Connector 25"/>
          <p:cNvCxnSpPr/>
          <p:nvPr/>
        </p:nvCxnSpPr>
        <p:spPr>
          <a:xfrm flipH="1" flipV="1">
            <a:off x="274639" y="3218952"/>
            <a:ext cx="1212764" cy="1040310"/>
          </a:xfrm>
          <a:prstGeom prst="straightConnector1">
            <a:avLst/>
          </a:prstGeom>
          <a:ln w="571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289211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up)">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wipe(up)">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wipe(down)">
                                      <p:cBhvr>
                                        <p:cTn id="17" dur="500"/>
                                        <p:tgtEl>
                                          <p:spTgt spid="16"/>
                                        </p:tgtEl>
                                      </p:cBhvr>
                                    </p:animEffect>
                                  </p:childTnLst>
                                </p:cTn>
                              </p:par>
                            </p:childTnLst>
                          </p:cTn>
                        </p:par>
                        <p:par>
                          <p:cTn id="18" fill="hold">
                            <p:stCondLst>
                              <p:cond delay="500"/>
                            </p:stCondLst>
                            <p:childTnLst>
                              <p:par>
                                <p:cTn id="19" presetID="22" presetClass="entr" presetSubtype="1" fill="hold" nodeType="afterEffect">
                                  <p:stCondLst>
                                    <p:cond delay="500"/>
                                  </p:stCondLst>
                                  <p:childTnLst>
                                    <p:set>
                                      <p:cBhvr>
                                        <p:cTn id="20" dur="1" fill="hold">
                                          <p:stCondLst>
                                            <p:cond delay="0"/>
                                          </p:stCondLst>
                                        </p:cTn>
                                        <p:tgtEl>
                                          <p:spTgt spid="17"/>
                                        </p:tgtEl>
                                        <p:attrNameLst>
                                          <p:attrName>style.visibility</p:attrName>
                                        </p:attrNameLst>
                                      </p:cBhvr>
                                      <p:to>
                                        <p:strVal val="visible"/>
                                      </p:to>
                                    </p:set>
                                    <p:animEffect transition="in" filter="wipe(up)">
                                      <p:cBhvr>
                                        <p:cTn id="21" dur="500"/>
                                        <p:tgtEl>
                                          <p:spTgt spid="17"/>
                                        </p:tgtEl>
                                      </p:cBhvr>
                                    </p:animEffect>
                                  </p:childTnLst>
                                </p:cTn>
                              </p:par>
                            </p:childTnLst>
                          </p:cTn>
                        </p:par>
                        <p:par>
                          <p:cTn id="22" fill="hold">
                            <p:stCondLst>
                              <p:cond delay="1500"/>
                            </p:stCondLst>
                            <p:childTnLst>
                              <p:par>
                                <p:cTn id="23" presetID="22" presetClass="entr" presetSubtype="2" fill="hold" nodeType="afterEffect">
                                  <p:stCondLst>
                                    <p:cond delay="500"/>
                                  </p:stCondLst>
                                  <p:childTnLst>
                                    <p:set>
                                      <p:cBhvr>
                                        <p:cTn id="24" dur="1" fill="hold">
                                          <p:stCondLst>
                                            <p:cond delay="0"/>
                                          </p:stCondLst>
                                        </p:cTn>
                                        <p:tgtEl>
                                          <p:spTgt spid="26"/>
                                        </p:tgtEl>
                                        <p:attrNameLst>
                                          <p:attrName>style.visibility</p:attrName>
                                        </p:attrNameLst>
                                      </p:cBhvr>
                                      <p:to>
                                        <p:strVal val="visible"/>
                                      </p:to>
                                    </p:set>
                                    <p:animEffect transition="in" filter="wipe(right)">
                                      <p:cBhvr>
                                        <p:cTn id="25" dur="500"/>
                                        <p:tgtEl>
                                          <p:spTgt spid="26"/>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1" fill="hold" nodeType="clickEffect">
                                  <p:stCondLst>
                                    <p:cond delay="0"/>
                                  </p:stCondLst>
                                  <p:childTnLst>
                                    <p:set>
                                      <p:cBhvr>
                                        <p:cTn id="29" dur="1" fill="hold">
                                          <p:stCondLst>
                                            <p:cond delay="0"/>
                                          </p:stCondLst>
                                        </p:cTn>
                                        <p:tgtEl>
                                          <p:spTgt spid="47"/>
                                        </p:tgtEl>
                                        <p:attrNameLst>
                                          <p:attrName>style.visibility</p:attrName>
                                        </p:attrNameLst>
                                      </p:cBhvr>
                                      <p:to>
                                        <p:strVal val="visible"/>
                                      </p:to>
                                    </p:set>
                                    <p:animEffect transition="in" filter="wipe(up)">
                                      <p:cBhvr>
                                        <p:cTn id="30"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err="1"/>
              <a:t>Async</a:t>
            </a:r>
            <a:r>
              <a:rPr lang="en-US" dirty="0"/>
              <a:t> void is only for event handlers</a:t>
            </a:r>
          </a:p>
        </p:txBody>
      </p:sp>
      <p:sp>
        <p:nvSpPr>
          <p:cNvPr id="6" name="Text Placeholder 5"/>
          <p:cNvSpPr>
            <a:spLocks noGrp="1"/>
          </p:cNvSpPr>
          <p:nvPr>
            <p:ph type="body" sz="quarter" idx="4294967295"/>
          </p:nvPr>
        </p:nvSpPr>
        <p:spPr>
          <a:xfrm>
            <a:off x="274638" y="1212850"/>
            <a:ext cx="11887200" cy="5275290"/>
          </a:xfrm>
          <a:prstGeom prst="rect">
            <a:avLst/>
          </a:prstGeom>
        </p:spPr>
        <p:txBody>
          <a:bodyPr/>
          <a:lstStyle/>
          <a:p>
            <a:pPr marL="0" indent="0">
              <a:buNone/>
            </a:pPr>
            <a:r>
              <a:rPr lang="en-US" dirty="0">
                <a:gradFill>
                  <a:gsLst>
                    <a:gs pos="1250">
                      <a:srgbClr val="6DC2E9"/>
                    </a:gs>
                    <a:gs pos="99000">
                      <a:srgbClr val="6DC2E9"/>
                    </a:gs>
                  </a:gsLst>
                  <a:lin ang="5400000" scaled="0"/>
                </a:gradFill>
              </a:rPr>
              <a:t>Principles</a:t>
            </a:r>
          </a:p>
          <a:p>
            <a:pPr marL="101600" indent="0">
              <a:buNone/>
            </a:pPr>
            <a:r>
              <a:rPr lang="en-US" sz="2400" dirty="0" err="1">
                <a:latin typeface="+mn-lt"/>
              </a:rPr>
              <a:t>Async</a:t>
            </a:r>
            <a:r>
              <a:rPr lang="en-US" sz="2400" dirty="0">
                <a:latin typeface="+mn-lt"/>
              </a:rPr>
              <a:t> void is a “fire-and-forget” mechanism...</a:t>
            </a:r>
          </a:p>
          <a:p>
            <a:pPr marL="101600" indent="0">
              <a:buNone/>
            </a:pPr>
            <a:r>
              <a:rPr lang="en-US" sz="2400" dirty="0">
                <a:latin typeface="+mn-lt"/>
              </a:rPr>
              <a:t>The caller is </a:t>
            </a:r>
            <a:r>
              <a:rPr lang="en-US" sz="2400" i="1" dirty="0">
                <a:latin typeface="+mn-lt"/>
              </a:rPr>
              <a:t>unable</a:t>
            </a:r>
            <a:r>
              <a:rPr lang="en-US" sz="2400" dirty="0">
                <a:latin typeface="+mn-lt"/>
              </a:rPr>
              <a:t> to know when an </a:t>
            </a:r>
            <a:r>
              <a:rPr lang="en-US" sz="2400" dirty="0" err="1">
                <a:latin typeface="+mn-lt"/>
              </a:rPr>
              <a:t>async</a:t>
            </a:r>
            <a:r>
              <a:rPr lang="en-US" sz="2400" dirty="0">
                <a:latin typeface="+mn-lt"/>
              </a:rPr>
              <a:t> void has finished</a:t>
            </a:r>
          </a:p>
          <a:p>
            <a:pPr marL="101600" indent="0">
              <a:buNone/>
            </a:pPr>
            <a:r>
              <a:rPr lang="en-US" sz="2400" dirty="0">
                <a:latin typeface="+mn-lt"/>
              </a:rPr>
              <a:t>The caller is </a:t>
            </a:r>
            <a:r>
              <a:rPr lang="en-US" sz="2400" i="1" dirty="0">
                <a:latin typeface="+mn-lt"/>
              </a:rPr>
              <a:t>unable</a:t>
            </a:r>
            <a:r>
              <a:rPr lang="en-US" sz="2400" dirty="0">
                <a:latin typeface="+mn-lt"/>
              </a:rPr>
              <a:t> to catch exceptions thrown from an </a:t>
            </a:r>
            <a:r>
              <a:rPr lang="en-US" sz="2400" dirty="0" err="1">
                <a:latin typeface="+mn-lt"/>
              </a:rPr>
              <a:t>async</a:t>
            </a:r>
            <a:r>
              <a:rPr lang="en-US" sz="2400" dirty="0">
                <a:latin typeface="+mn-lt"/>
              </a:rPr>
              <a:t> void</a:t>
            </a:r>
          </a:p>
          <a:p>
            <a:pPr marL="355600" lvl="1" indent="0">
              <a:buNone/>
            </a:pPr>
            <a:r>
              <a:rPr lang="en-US" dirty="0"/>
              <a:t>(instead they get posted to the UI message-loop)</a:t>
            </a:r>
            <a:br>
              <a:rPr lang="en-US" sz="2000" dirty="0"/>
            </a:br>
            <a:endParaRPr lang="en-US" sz="2000" dirty="0"/>
          </a:p>
          <a:p>
            <a:pPr marL="0" indent="0">
              <a:buNone/>
            </a:pPr>
            <a:r>
              <a:rPr lang="en-US" dirty="0">
                <a:gradFill>
                  <a:gsLst>
                    <a:gs pos="1250">
                      <a:srgbClr val="6DC2E9"/>
                    </a:gs>
                    <a:gs pos="99000">
                      <a:srgbClr val="6DC2E9"/>
                    </a:gs>
                  </a:gsLst>
                  <a:lin ang="5400000" scaled="0"/>
                </a:gradFill>
              </a:rPr>
              <a:t>Guidance</a:t>
            </a:r>
          </a:p>
          <a:p>
            <a:pPr marL="101600" indent="0">
              <a:buNone/>
            </a:pPr>
            <a:r>
              <a:rPr lang="en-US" sz="2400" dirty="0">
                <a:latin typeface="+mn-lt"/>
              </a:rPr>
              <a:t>Use </a:t>
            </a:r>
            <a:r>
              <a:rPr lang="en-US" sz="2400" dirty="0" err="1">
                <a:latin typeface="+mn-lt"/>
              </a:rPr>
              <a:t>async</a:t>
            </a:r>
            <a:r>
              <a:rPr lang="en-US" sz="2400" dirty="0">
                <a:latin typeface="+mn-lt"/>
              </a:rPr>
              <a:t> void methods only for top-level event handlers (and their like)</a:t>
            </a:r>
          </a:p>
          <a:p>
            <a:pPr marL="101600" indent="0">
              <a:buNone/>
            </a:pPr>
            <a:r>
              <a:rPr lang="en-US" sz="2400" dirty="0">
                <a:latin typeface="+mn-lt"/>
              </a:rPr>
              <a:t>Use </a:t>
            </a:r>
            <a:r>
              <a:rPr lang="en-US" sz="2400" dirty="0" err="1">
                <a:latin typeface="+mn-lt"/>
              </a:rPr>
              <a:t>async</a:t>
            </a:r>
            <a:r>
              <a:rPr lang="en-US" sz="2400" dirty="0">
                <a:latin typeface="+mn-lt"/>
              </a:rPr>
              <a:t> Task-returning methods everywhere else</a:t>
            </a:r>
          </a:p>
          <a:p>
            <a:pPr marL="101600" indent="0">
              <a:buNone/>
            </a:pPr>
            <a:r>
              <a:rPr lang="en-US" sz="2400" dirty="0">
                <a:latin typeface="+mn-lt"/>
              </a:rPr>
              <a:t>If you need fire-and-forget elsewhere, indicate it explicitly e.g. “</a:t>
            </a:r>
            <a:r>
              <a:rPr lang="en-US" sz="2400" dirty="0" err="1">
                <a:latin typeface="+mn-lt"/>
              </a:rPr>
              <a:t>FredAsync</a:t>
            </a:r>
            <a:r>
              <a:rPr lang="en-US" sz="2400" dirty="0">
                <a:latin typeface="+mn-lt"/>
              </a:rPr>
              <a:t>().</a:t>
            </a:r>
            <a:r>
              <a:rPr lang="en-US" sz="2400" dirty="0" err="1">
                <a:latin typeface="+mn-lt"/>
              </a:rPr>
              <a:t>FireAndForget</a:t>
            </a:r>
            <a:r>
              <a:rPr lang="en-US" sz="2400" dirty="0">
                <a:latin typeface="+mn-lt"/>
              </a:rPr>
              <a:t>()”</a:t>
            </a:r>
          </a:p>
          <a:p>
            <a:pPr marL="101600" indent="0">
              <a:buNone/>
            </a:pPr>
            <a:r>
              <a:rPr lang="en-US" sz="2400" dirty="0">
                <a:latin typeface="+mn-lt"/>
              </a:rPr>
              <a:t>When you see an </a:t>
            </a:r>
            <a:r>
              <a:rPr lang="en-US" sz="2400" dirty="0" err="1">
                <a:latin typeface="+mn-lt"/>
              </a:rPr>
              <a:t>async</a:t>
            </a:r>
            <a:r>
              <a:rPr lang="en-US" sz="2400" dirty="0">
                <a:latin typeface="+mn-lt"/>
              </a:rPr>
              <a:t> lambda, verify it</a:t>
            </a:r>
          </a:p>
        </p:txBody>
      </p:sp>
    </p:spTree>
    <p:extLst>
      <p:ext uri="{BB962C8B-B14F-4D97-AF65-F5344CB8AC3E}">
        <p14:creationId xmlns:p14="http://schemas.microsoft.com/office/powerpoint/2010/main" val="3831621494"/>
      </p:ext>
    </p:extLst>
  </p:cSld>
  <p:clrMapOvr>
    <a:masterClrMapping/>
  </p:clrMapOvr>
  <p:transition>
    <p:cove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Async</a:t>
            </a:r>
            <a:r>
              <a:rPr lang="en-US" dirty="0"/>
              <a:t> void is only for event handlers</a:t>
            </a:r>
          </a:p>
        </p:txBody>
      </p:sp>
      <p:sp>
        <p:nvSpPr>
          <p:cNvPr id="3" name="Text Placeholder 2"/>
          <p:cNvSpPr>
            <a:spLocks noGrp="1"/>
          </p:cNvSpPr>
          <p:nvPr>
            <p:ph type="body" sz="quarter" idx="10"/>
          </p:nvPr>
        </p:nvSpPr>
        <p:spPr>
          <a:xfrm>
            <a:off x="274638" y="1221157"/>
            <a:ext cx="11887199" cy="5558445"/>
          </a:xfrm>
          <a:noFill/>
        </p:spPr>
        <p:txBody>
          <a:bodyPr/>
          <a:lstStyle/>
          <a:p>
            <a:br>
              <a:rPr lang="en-US" sz="1800" dirty="0">
                <a:solidFill>
                  <a:srgbClr val="0000FF"/>
                </a:solidFill>
                <a:highlight>
                  <a:srgbClr val="FFFFFF"/>
                </a:highlight>
                <a:latin typeface="Consolas" panose="020B0609020204030204" pitchFamily="49" charset="0"/>
              </a:rPr>
            </a:br>
            <a:r>
              <a:rPr lang="en-US" sz="1800" dirty="0">
                <a:solidFill>
                  <a:srgbClr val="0000FF"/>
                </a:solidFill>
                <a:highlight>
                  <a:srgbClr val="FFFFFF"/>
                </a:highlight>
                <a:latin typeface="Consolas" panose="020B0609020204030204" pitchFamily="49" charset="0"/>
              </a:rPr>
              <a:t>private</a:t>
            </a:r>
            <a:r>
              <a:rPr lang="en-US" sz="1800" dirty="0">
                <a:solidFill>
                  <a:srgbClr val="000000"/>
                </a:solidFill>
                <a:highlight>
                  <a:srgbClr val="FFFFFF"/>
                </a:highlight>
                <a:latin typeface="Consolas" panose="020B0609020204030204" pitchFamily="49" charset="0"/>
              </a:rPr>
              <a:t> </a:t>
            </a:r>
            <a:r>
              <a:rPr lang="en-US" sz="1800" dirty="0" err="1">
                <a:solidFill>
                  <a:srgbClr val="0000FF"/>
                </a:solidFill>
                <a:highlight>
                  <a:srgbClr val="FFFFFF"/>
                </a:highlight>
                <a:latin typeface="Consolas" panose="020B0609020204030204" pitchFamily="49" charset="0"/>
              </a:rPr>
              <a:t>async</a:t>
            </a:r>
            <a:r>
              <a:rPr lang="en-US" sz="1800" dirty="0">
                <a:solidFill>
                  <a:srgbClr val="0000FF"/>
                </a:solidFill>
                <a:highlight>
                  <a:srgbClr val="FFFFFF"/>
                </a:highlight>
                <a:latin typeface="Consolas" panose="020B0609020204030204" pitchFamily="49" charset="0"/>
              </a:rPr>
              <a:t> void</a:t>
            </a:r>
            <a:r>
              <a:rPr lang="en-US" sz="1800" dirty="0">
                <a:solidFill>
                  <a:srgbClr val="000000"/>
                </a:solidFill>
                <a:highlight>
                  <a:srgbClr val="FFFFFF"/>
                </a:highlight>
                <a:latin typeface="Consolas" panose="020B0609020204030204" pitchFamily="49" charset="0"/>
              </a:rPr>
              <a:t> Button1_Click(</a:t>
            </a:r>
            <a:r>
              <a:rPr lang="en-US" sz="1800" dirty="0">
                <a:solidFill>
                  <a:srgbClr val="0000FF"/>
                </a:solidFill>
                <a:highlight>
                  <a:srgbClr val="FFFFFF"/>
                </a:highlight>
                <a:latin typeface="Consolas" panose="020B0609020204030204" pitchFamily="49" charset="0"/>
              </a:rPr>
              <a:t>object</a:t>
            </a:r>
            <a:r>
              <a:rPr lang="en-US" sz="1800" dirty="0">
                <a:solidFill>
                  <a:srgbClr val="000000"/>
                </a:solidFill>
                <a:highlight>
                  <a:srgbClr val="FFFFFF"/>
                </a:highlight>
                <a:latin typeface="Consolas" panose="020B0609020204030204" pitchFamily="49" charset="0"/>
              </a:rPr>
              <a:t> Sender, </a:t>
            </a:r>
            <a:r>
              <a:rPr lang="en-US" sz="1800" dirty="0" err="1">
                <a:solidFill>
                  <a:srgbClr val="2B91AF"/>
                </a:solidFill>
                <a:highlight>
                  <a:srgbClr val="FFFFFF"/>
                </a:highlight>
                <a:latin typeface="Consolas" panose="020B0609020204030204" pitchFamily="49" charset="0"/>
              </a:rPr>
              <a:t>EventArgs</a:t>
            </a:r>
            <a:r>
              <a:rPr lang="en-US" sz="1800" dirty="0">
                <a:solidFill>
                  <a:srgbClr val="000000"/>
                </a:solidFill>
                <a:highlight>
                  <a:srgbClr val="FFFFFF"/>
                </a:highlight>
                <a:latin typeface="Consolas" panose="020B0609020204030204" pitchFamily="49" charset="0"/>
              </a:rPr>
              <a:t> e) {</a:t>
            </a:r>
          </a:p>
          <a:p>
            <a:r>
              <a:rPr lang="en-US" sz="1800" dirty="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try</a:t>
            </a:r>
            <a:r>
              <a:rPr lang="en-US" sz="1800" dirty="0">
                <a:solidFill>
                  <a:srgbClr val="000000"/>
                </a:solidFill>
                <a:highlight>
                  <a:srgbClr val="FFFFFF"/>
                </a:highlight>
                <a:latin typeface="Consolas" panose="020B0609020204030204" pitchFamily="49" charset="0"/>
              </a:rPr>
              <a:t> {</a:t>
            </a:r>
          </a:p>
          <a:p>
            <a:r>
              <a:rPr lang="en-US" sz="1800" dirty="0">
                <a:solidFill>
                  <a:srgbClr val="000000"/>
                </a:solidFill>
                <a:highlight>
                  <a:srgbClr val="FFFFFF"/>
                </a:highlight>
                <a:latin typeface="Consolas" panose="020B0609020204030204" pitchFamily="49" charset="0"/>
              </a:rPr>
              <a:t>        </a:t>
            </a:r>
            <a:r>
              <a:rPr lang="en-US" sz="1800" dirty="0" err="1">
                <a:solidFill>
                  <a:srgbClr val="000000"/>
                </a:solidFill>
                <a:highlight>
                  <a:srgbClr val="FFFFFF"/>
                </a:highlight>
                <a:latin typeface="Consolas" panose="020B0609020204030204" pitchFamily="49" charset="0"/>
              </a:rPr>
              <a:t>SendData</a:t>
            </a:r>
            <a:r>
              <a:rPr lang="en-US" sz="1800" dirty="0">
                <a:solidFill>
                  <a:srgbClr val="000000"/>
                </a:solidFill>
                <a:highlight>
                  <a:srgbClr val="FFFFFF"/>
                </a:highlight>
                <a:latin typeface="Consolas" panose="020B0609020204030204" pitchFamily="49" charset="0"/>
              </a:rPr>
              <a:t>(</a:t>
            </a:r>
            <a:r>
              <a:rPr lang="en-US" sz="1800" dirty="0">
                <a:solidFill>
                  <a:srgbClr val="A31515"/>
                </a:solidFill>
                <a:highlight>
                  <a:srgbClr val="FFFFFF"/>
                </a:highlight>
                <a:latin typeface="Consolas" panose="020B0609020204030204" pitchFamily="49" charset="0"/>
              </a:rPr>
              <a:t>"https://secure.flickr.com/services/</a:t>
            </a:r>
            <a:r>
              <a:rPr lang="en-US" sz="1800" dirty="0" err="1">
                <a:solidFill>
                  <a:srgbClr val="A31515"/>
                </a:solidFill>
                <a:highlight>
                  <a:srgbClr val="FFFFFF"/>
                </a:highlight>
                <a:latin typeface="Consolas" panose="020B0609020204030204" pitchFamily="49" charset="0"/>
              </a:rPr>
              <a:t>oauth</a:t>
            </a:r>
            <a:r>
              <a:rPr lang="en-US" sz="1800" dirty="0">
                <a:solidFill>
                  <a:srgbClr val="A31515"/>
                </a:solidFill>
                <a:highlight>
                  <a:srgbClr val="FFFFFF"/>
                </a:highlight>
                <a:latin typeface="Consolas" panose="020B0609020204030204" pitchFamily="49" charset="0"/>
              </a:rPr>
              <a:t>/</a:t>
            </a:r>
            <a:r>
              <a:rPr lang="en-US" sz="1800" dirty="0" err="1">
                <a:solidFill>
                  <a:srgbClr val="A31515"/>
                </a:solidFill>
                <a:highlight>
                  <a:srgbClr val="FFFFFF"/>
                </a:highlight>
                <a:latin typeface="Consolas" panose="020B0609020204030204" pitchFamily="49" charset="0"/>
              </a:rPr>
              <a:t>request_token</a:t>
            </a:r>
            <a:r>
              <a:rPr lang="en-US" sz="1800" dirty="0">
                <a:solidFill>
                  <a:srgbClr val="A31515"/>
                </a:solidFill>
                <a:highlight>
                  <a:srgbClr val="FFFFFF"/>
                </a:highlight>
                <a:latin typeface="Consolas" panose="020B0609020204030204" pitchFamily="49" charset="0"/>
              </a:rPr>
              <a:t>"</a:t>
            </a:r>
            <a:r>
              <a:rPr lang="en-US" sz="1800" dirty="0">
                <a:solidFill>
                  <a:srgbClr val="000000"/>
                </a:solidFill>
                <a:highlight>
                  <a:srgbClr val="FFFFFF"/>
                </a:highlight>
                <a:latin typeface="Consolas" panose="020B0609020204030204" pitchFamily="49" charset="0"/>
              </a:rPr>
              <a:t>);</a:t>
            </a:r>
          </a:p>
          <a:p>
            <a:r>
              <a:rPr lang="en-US" sz="1800" dirty="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await</a:t>
            </a:r>
            <a:r>
              <a:rPr lang="en-US" sz="1800" dirty="0">
                <a:solidFill>
                  <a:srgbClr val="000000"/>
                </a:solidFill>
                <a:highlight>
                  <a:srgbClr val="FFFFFF"/>
                </a:highlight>
                <a:latin typeface="Consolas" panose="020B0609020204030204" pitchFamily="49" charset="0"/>
              </a:rPr>
              <a:t> </a:t>
            </a:r>
            <a:r>
              <a:rPr lang="en-US" sz="1800" dirty="0" err="1">
                <a:solidFill>
                  <a:srgbClr val="2B91AF"/>
                </a:solidFill>
                <a:highlight>
                  <a:srgbClr val="FFFFFF"/>
                </a:highlight>
                <a:latin typeface="Consolas" panose="020B0609020204030204" pitchFamily="49" charset="0"/>
              </a:rPr>
              <a:t>Task</a:t>
            </a:r>
            <a:r>
              <a:rPr lang="en-US" sz="1800" dirty="0" err="1">
                <a:solidFill>
                  <a:srgbClr val="000000"/>
                </a:solidFill>
                <a:highlight>
                  <a:srgbClr val="FFFFFF"/>
                </a:highlight>
                <a:latin typeface="Consolas" panose="020B0609020204030204" pitchFamily="49" charset="0"/>
              </a:rPr>
              <a:t>.Delay</a:t>
            </a:r>
            <a:r>
              <a:rPr lang="en-US" sz="1800" dirty="0">
                <a:solidFill>
                  <a:srgbClr val="000000"/>
                </a:solidFill>
                <a:highlight>
                  <a:srgbClr val="FFFFFF"/>
                </a:highlight>
                <a:latin typeface="Consolas" panose="020B0609020204030204" pitchFamily="49" charset="0"/>
              </a:rPr>
              <a:t>(2000);</a:t>
            </a:r>
          </a:p>
          <a:p>
            <a:r>
              <a:rPr lang="en-US" sz="1800" dirty="0">
                <a:solidFill>
                  <a:srgbClr val="000000"/>
                </a:solidFill>
                <a:highlight>
                  <a:srgbClr val="FFFFFF"/>
                </a:highlight>
                <a:latin typeface="Consolas" panose="020B0609020204030204" pitchFamily="49" charset="0"/>
              </a:rPr>
              <a:t>        </a:t>
            </a:r>
            <a:r>
              <a:rPr lang="en-US" sz="1800" dirty="0" err="1">
                <a:solidFill>
                  <a:srgbClr val="000000"/>
                </a:solidFill>
                <a:highlight>
                  <a:srgbClr val="FFFFFF"/>
                </a:highlight>
                <a:latin typeface="Consolas" panose="020B0609020204030204" pitchFamily="49" charset="0"/>
              </a:rPr>
              <a:t>DebugPrint</a:t>
            </a:r>
            <a:r>
              <a:rPr lang="en-US" sz="1800" dirty="0">
                <a:solidFill>
                  <a:srgbClr val="000000"/>
                </a:solidFill>
                <a:highlight>
                  <a:srgbClr val="FFFFFF"/>
                </a:highlight>
                <a:latin typeface="Consolas" panose="020B0609020204030204" pitchFamily="49" charset="0"/>
              </a:rPr>
              <a:t>(</a:t>
            </a:r>
            <a:r>
              <a:rPr lang="en-US" sz="1800" dirty="0">
                <a:solidFill>
                  <a:srgbClr val="A31515"/>
                </a:solidFill>
                <a:highlight>
                  <a:srgbClr val="FFFFFF"/>
                </a:highlight>
                <a:latin typeface="Consolas" panose="020B0609020204030204" pitchFamily="49" charset="0"/>
              </a:rPr>
              <a:t>"Received Data: "</a:t>
            </a:r>
            <a:r>
              <a:rPr lang="en-US" sz="1800" dirty="0">
                <a:solidFill>
                  <a:srgbClr val="000000"/>
                </a:solidFill>
                <a:highlight>
                  <a:srgbClr val="FFFFFF"/>
                </a:highlight>
                <a:latin typeface="Consolas" panose="020B0609020204030204" pitchFamily="49" charset="0"/>
              </a:rPr>
              <a:t> + </a:t>
            </a:r>
            <a:r>
              <a:rPr lang="en-US" sz="1800" dirty="0" err="1">
                <a:solidFill>
                  <a:srgbClr val="000000"/>
                </a:solidFill>
                <a:effectLst/>
                <a:highlight>
                  <a:srgbClr val="FFFFFF"/>
                </a:highlight>
                <a:latin typeface="Consolas" panose="020B0609020204030204" pitchFamily="49" charset="0"/>
              </a:rPr>
              <a:t>m_GetResponse</a:t>
            </a:r>
            <a:r>
              <a:rPr lang="en-US" sz="1800" dirty="0">
                <a:solidFill>
                  <a:srgbClr val="000000"/>
                </a:solidFill>
                <a:highlight>
                  <a:srgbClr val="FFFFFF"/>
                </a:highlight>
                <a:latin typeface="Consolas" panose="020B0609020204030204" pitchFamily="49" charset="0"/>
              </a:rPr>
              <a:t>); </a:t>
            </a:r>
          </a:p>
          <a:p>
            <a:r>
              <a:rPr lang="en-US" sz="1800" dirty="0">
                <a:solidFill>
                  <a:srgbClr val="000000"/>
                </a:solidFill>
                <a:highlight>
                  <a:srgbClr val="FFFFFF"/>
                </a:highlight>
                <a:latin typeface="Consolas" panose="020B0609020204030204" pitchFamily="49" charset="0"/>
              </a:rPr>
              <a:t>    }</a:t>
            </a:r>
          </a:p>
          <a:p>
            <a:r>
              <a:rPr lang="en-US" sz="1800" dirty="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catch</a:t>
            </a:r>
            <a:r>
              <a:rPr lang="en-US" sz="1800" dirty="0">
                <a:solidFill>
                  <a:srgbClr val="000000"/>
                </a:solidFill>
                <a:highlight>
                  <a:srgbClr val="FFFFFF"/>
                </a:highlight>
                <a:latin typeface="Consolas" panose="020B0609020204030204" pitchFamily="49" charset="0"/>
              </a:rPr>
              <a:t> (</a:t>
            </a:r>
            <a:r>
              <a:rPr lang="en-US" sz="1800" dirty="0">
                <a:solidFill>
                  <a:srgbClr val="2B91AF"/>
                </a:solidFill>
                <a:highlight>
                  <a:srgbClr val="FFFFFF"/>
                </a:highlight>
                <a:latin typeface="Consolas" panose="020B0609020204030204" pitchFamily="49" charset="0"/>
              </a:rPr>
              <a:t>Exception</a:t>
            </a:r>
            <a:r>
              <a:rPr lang="en-US" sz="1800" dirty="0">
                <a:solidFill>
                  <a:srgbClr val="000000"/>
                </a:solidFill>
                <a:highlight>
                  <a:srgbClr val="FFFFFF"/>
                </a:highlight>
                <a:latin typeface="Consolas" panose="020B0609020204030204" pitchFamily="49" charset="0"/>
              </a:rPr>
              <a:t> ex) {</a:t>
            </a:r>
          </a:p>
          <a:p>
            <a:r>
              <a:rPr lang="en-US" sz="1800" dirty="0">
                <a:solidFill>
                  <a:srgbClr val="000000"/>
                </a:solidFill>
                <a:highlight>
                  <a:srgbClr val="FFFFFF"/>
                </a:highlight>
                <a:latin typeface="Consolas" panose="020B0609020204030204" pitchFamily="49" charset="0"/>
              </a:rPr>
              <a:t>        </a:t>
            </a:r>
            <a:r>
              <a:rPr lang="en-US" sz="1800" dirty="0" err="1">
                <a:solidFill>
                  <a:srgbClr val="000000"/>
                </a:solidFill>
                <a:highlight>
                  <a:srgbClr val="FFFFFF"/>
                </a:highlight>
                <a:latin typeface="Consolas" panose="020B0609020204030204" pitchFamily="49" charset="0"/>
              </a:rPr>
              <a:t>rootPage.NotifyUser</a:t>
            </a:r>
            <a:r>
              <a:rPr lang="en-US" sz="1800" dirty="0">
                <a:solidFill>
                  <a:srgbClr val="000000"/>
                </a:solidFill>
                <a:highlight>
                  <a:srgbClr val="FFFFFF"/>
                </a:highlight>
                <a:latin typeface="Consolas" panose="020B0609020204030204" pitchFamily="49" charset="0"/>
              </a:rPr>
              <a:t>(</a:t>
            </a:r>
            <a:r>
              <a:rPr lang="en-US" sz="1800" dirty="0">
                <a:solidFill>
                  <a:srgbClr val="A31515"/>
                </a:solidFill>
                <a:highlight>
                  <a:srgbClr val="FFFFFF"/>
                </a:highlight>
                <a:latin typeface="Consolas" panose="020B0609020204030204" pitchFamily="49" charset="0"/>
              </a:rPr>
              <a:t>"Error posting data to server."</a:t>
            </a:r>
            <a:r>
              <a:rPr lang="en-US" sz="1800" dirty="0">
                <a:solidFill>
                  <a:srgbClr val="000000"/>
                </a:solidFill>
                <a:highlight>
                  <a:srgbClr val="FFFFFF"/>
                </a:highlight>
                <a:latin typeface="Consolas" panose="020B0609020204030204" pitchFamily="49" charset="0"/>
              </a:rPr>
              <a:t> + </a:t>
            </a:r>
            <a:r>
              <a:rPr lang="en-US" sz="1800" dirty="0" err="1">
                <a:solidFill>
                  <a:srgbClr val="000000"/>
                </a:solidFill>
                <a:highlight>
                  <a:srgbClr val="FFFFFF"/>
                </a:highlight>
                <a:latin typeface="Consolas" panose="020B0609020204030204" pitchFamily="49" charset="0"/>
              </a:rPr>
              <a:t>ex.Message</a:t>
            </a:r>
            <a:r>
              <a:rPr lang="en-US" sz="1800" dirty="0">
                <a:solidFill>
                  <a:srgbClr val="000000"/>
                </a:solidFill>
                <a:highlight>
                  <a:srgbClr val="FFFFFF"/>
                </a:highlight>
                <a:latin typeface="Consolas" panose="020B0609020204030204" pitchFamily="49" charset="0"/>
              </a:rPr>
              <a:t>);</a:t>
            </a:r>
          </a:p>
          <a:p>
            <a:r>
              <a:rPr lang="en-US" sz="1800" dirty="0">
                <a:solidFill>
                  <a:srgbClr val="000000"/>
                </a:solidFill>
                <a:highlight>
                  <a:srgbClr val="FFFFFF"/>
                </a:highlight>
                <a:latin typeface="Consolas" panose="020B0609020204030204" pitchFamily="49" charset="0"/>
              </a:rPr>
              <a:t>    }</a:t>
            </a:r>
          </a:p>
          <a:p>
            <a:r>
              <a:rPr lang="en-US" sz="1800" dirty="0">
                <a:solidFill>
                  <a:srgbClr val="000000"/>
                </a:solidFill>
                <a:highlight>
                  <a:srgbClr val="FFFFFF"/>
                </a:highlight>
                <a:latin typeface="Consolas" panose="020B0609020204030204" pitchFamily="49" charset="0"/>
              </a:rPr>
              <a:t>}</a:t>
            </a:r>
          </a:p>
          <a:p>
            <a:endParaRPr lang="en-US" sz="1800" dirty="0">
              <a:solidFill>
                <a:srgbClr val="000000"/>
              </a:solidFill>
              <a:highlight>
                <a:srgbClr val="FFFFFF"/>
              </a:highlight>
              <a:latin typeface="Consolas" panose="020B0609020204030204" pitchFamily="49" charset="0"/>
            </a:endParaRPr>
          </a:p>
          <a:p>
            <a:r>
              <a:rPr lang="nb-NO" sz="1800" dirty="0">
                <a:solidFill>
                  <a:srgbClr val="0000FF"/>
                </a:solidFill>
                <a:highlight>
                  <a:srgbClr val="FFFFFF"/>
                </a:highlight>
                <a:latin typeface="Consolas" panose="020B0609020204030204" pitchFamily="49" charset="0"/>
              </a:rPr>
              <a:t>private</a:t>
            </a:r>
            <a:r>
              <a:rPr lang="nb-NO" sz="1800" dirty="0">
                <a:solidFill>
                  <a:srgbClr val="000000"/>
                </a:solidFill>
                <a:highlight>
                  <a:srgbClr val="FFFFFF"/>
                </a:highlight>
                <a:latin typeface="Consolas" panose="020B0609020204030204" pitchFamily="49" charset="0"/>
              </a:rPr>
              <a:t> </a:t>
            </a:r>
            <a:r>
              <a:rPr lang="nb-NO" sz="1800" dirty="0">
                <a:solidFill>
                  <a:srgbClr val="0000FF"/>
                </a:solidFill>
                <a:highlight>
                  <a:srgbClr val="FFFFFF"/>
                </a:highlight>
                <a:latin typeface="Consolas" panose="020B0609020204030204" pitchFamily="49" charset="0"/>
              </a:rPr>
              <a:t>async</a:t>
            </a:r>
            <a:r>
              <a:rPr lang="nb-NO" sz="1800" dirty="0">
                <a:solidFill>
                  <a:srgbClr val="000000"/>
                </a:solidFill>
                <a:highlight>
                  <a:srgbClr val="FFFFFF"/>
                </a:highlight>
                <a:latin typeface="Consolas" panose="020B0609020204030204" pitchFamily="49" charset="0"/>
              </a:rPr>
              <a:t> </a:t>
            </a:r>
            <a:r>
              <a:rPr lang="nb-NO" sz="1800" dirty="0">
                <a:solidFill>
                  <a:srgbClr val="0000FF"/>
                </a:solidFill>
                <a:highlight>
                  <a:srgbClr val="FFFFFF"/>
                </a:highlight>
                <a:latin typeface="Consolas" panose="020B0609020204030204" pitchFamily="49" charset="0"/>
              </a:rPr>
              <a:t>void</a:t>
            </a:r>
            <a:r>
              <a:rPr lang="nb-NO" sz="1800" dirty="0">
                <a:solidFill>
                  <a:srgbClr val="000000"/>
                </a:solidFill>
                <a:highlight>
                  <a:srgbClr val="FFFFFF"/>
                </a:highlight>
                <a:latin typeface="Consolas" panose="020B0609020204030204" pitchFamily="49" charset="0"/>
              </a:rPr>
              <a:t> SendData(</a:t>
            </a:r>
            <a:r>
              <a:rPr lang="nb-NO" sz="1800" dirty="0">
                <a:solidFill>
                  <a:srgbClr val="0000FF"/>
                </a:solidFill>
                <a:highlight>
                  <a:srgbClr val="FFFFFF"/>
                </a:highlight>
                <a:latin typeface="Consolas" panose="020B0609020204030204" pitchFamily="49" charset="0"/>
              </a:rPr>
              <a:t>string</a:t>
            </a:r>
            <a:r>
              <a:rPr lang="nb-NO" sz="1800" dirty="0">
                <a:solidFill>
                  <a:srgbClr val="000000"/>
                </a:solidFill>
                <a:highlight>
                  <a:srgbClr val="FFFFFF"/>
                </a:highlight>
                <a:latin typeface="Consolas" panose="020B0609020204030204" pitchFamily="49" charset="0"/>
              </a:rPr>
              <a:t> Url) </a:t>
            </a:r>
            <a:r>
              <a:rPr lang="en-US" sz="1800" dirty="0">
                <a:solidFill>
                  <a:srgbClr val="000000"/>
                </a:solidFill>
                <a:highlight>
                  <a:srgbClr val="FFFFFF"/>
                </a:highlight>
                <a:latin typeface="Consolas" panose="020B0609020204030204" pitchFamily="49" charset="0"/>
              </a:rPr>
              <a:t>{</a:t>
            </a:r>
          </a:p>
          <a:p>
            <a:r>
              <a:rPr lang="en-US" sz="1800" dirty="0">
                <a:solidFill>
                  <a:srgbClr val="000000"/>
                </a:solidFill>
                <a:highlight>
                  <a:srgbClr val="FFFFFF"/>
                </a:highlight>
                <a:latin typeface="Consolas" panose="020B0609020204030204" pitchFamily="49" charset="0"/>
              </a:rPr>
              <a:t>    </a:t>
            </a:r>
            <a:r>
              <a:rPr lang="en-US" sz="1800" dirty="0" err="1">
                <a:solidFill>
                  <a:srgbClr val="0000FF"/>
                </a:solidFill>
                <a:highlight>
                  <a:srgbClr val="FFFFFF"/>
                </a:highlight>
                <a:latin typeface="Consolas" panose="020B0609020204030204" pitchFamily="49" charset="0"/>
              </a:rPr>
              <a:t>var</a:t>
            </a:r>
            <a:r>
              <a:rPr lang="en-US" sz="1800" dirty="0">
                <a:solidFill>
                  <a:srgbClr val="000000"/>
                </a:solidFill>
                <a:highlight>
                  <a:srgbClr val="FFFFFF"/>
                </a:highlight>
                <a:latin typeface="Consolas" panose="020B0609020204030204" pitchFamily="49" charset="0"/>
              </a:rPr>
              <a:t> request = </a:t>
            </a:r>
            <a:r>
              <a:rPr lang="en-US" sz="1800" dirty="0" err="1">
                <a:solidFill>
                  <a:srgbClr val="2B91AF"/>
                </a:solidFill>
                <a:highlight>
                  <a:srgbClr val="FFFFFF"/>
                </a:highlight>
                <a:latin typeface="Consolas" panose="020B0609020204030204" pitchFamily="49" charset="0"/>
              </a:rPr>
              <a:t>WebRequest</a:t>
            </a:r>
            <a:r>
              <a:rPr lang="en-US" sz="1800" dirty="0" err="1">
                <a:solidFill>
                  <a:srgbClr val="000000"/>
                </a:solidFill>
                <a:highlight>
                  <a:srgbClr val="FFFFFF"/>
                </a:highlight>
                <a:latin typeface="Consolas" panose="020B0609020204030204" pitchFamily="49" charset="0"/>
              </a:rPr>
              <a:t>.Create</a:t>
            </a:r>
            <a:r>
              <a:rPr lang="en-US" sz="1800" dirty="0">
                <a:solidFill>
                  <a:srgbClr val="000000"/>
                </a:solidFill>
                <a:highlight>
                  <a:srgbClr val="FFFFFF"/>
                </a:highlight>
                <a:latin typeface="Consolas" panose="020B0609020204030204" pitchFamily="49" charset="0"/>
              </a:rPr>
              <a:t>(</a:t>
            </a:r>
            <a:r>
              <a:rPr lang="en-US" sz="1800" dirty="0" err="1">
                <a:solidFill>
                  <a:srgbClr val="000000"/>
                </a:solidFill>
                <a:highlight>
                  <a:srgbClr val="FFFFFF"/>
                </a:highlight>
                <a:latin typeface="Consolas" panose="020B0609020204030204" pitchFamily="49" charset="0"/>
              </a:rPr>
              <a:t>Url</a:t>
            </a:r>
            <a:r>
              <a:rPr lang="en-US" sz="1800" dirty="0">
                <a:solidFill>
                  <a:srgbClr val="000000"/>
                </a:solidFill>
                <a:highlight>
                  <a:srgbClr val="FFFFFF"/>
                </a:highlight>
                <a:latin typeface="Consolas" panose="020B0609020204030204" pitchFamily="49" charset="0"/>
              </a:rPr>
              <a:t>);</a:t>
            </a:r>
          </a:p>
          <a:p>
            <a:r>
              <a:rPr lang="en-US" sz="1800" dirty="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using </a:t>
            </a:r>
            <a:r>
              <a:rPr lang="en-US" sz="1800" dirty="0">
                <a:solidFill>
                  <a:srgbClr val="000000"/>
                </a:solidFill>
                <a:highlight>
                  <a:srgbClr val="FFFFFF"/>
                </a:highlight>
                <a:latin typeface="Consolas" panose="020B0609020204030204" pitchFamily="49" charset="0"/>
              </a:rPr>
              <a:t>(</a:t>
            </a:r>
            <a:r>
              <a:rPr lang="en-US" sz="1800" dirty="0" err="1">
                <a:solidFill>
                  <a:srgbClr val="0000FF"/>
                </a:solidFill>
                <a:highlight>
                  <a:srgbClr val="FFFFFF"/>
                </a:highlight>
                <a:latin typeface="Consolas" panose="020B0609020204030204" pitchFamily="49" charset="0"/>
              </a:rPr>
              <a:t>var</a:t>
            </a:r>
            <a:r>
              <a:rPr lang="en-US" sz="1800" dirty="0">
                <a:solidFill>
                  <a:srgbClr val="000000"/>
                </a:solidFill>
                <a:highlight>
                  <a:srgbClr val="FFFFFF"/>
                </a:highlight>
                <a:latin typeface="Consolas" panose="020B0609020204030204" pitchFamily="49" charset="0"/>
              </a:rPr>
              <a:t> response = </a:t>
            </a:r>
            <a:r>
              <a:rPr lang="en-US" sz="1800" dirty="0">
                <a:solidFill>
                  <a:srgbClr val="0000FF"/>
                </a:solidFill>
                <a:highlight>
                  <a:srgbClr val="FFFFFF"/>
                </a:highlight>
                <a:latin typeface="Consolas" panose="020B0609020204030204" pitchFamily="49" charset="0"/>
              </a:rPr>
              <a:t>await</a:t>
            </a:r>
            <a:r>
              <a:rPr lang="en-US" sz="1800" dirty="0">
                <a:solidFill>
                  <a:srgbClr val="000000"/>
                </a:solidFill>
                <a:highlight>
                  <a:srgbClr val="FFFFFF"/>
                </a:highlight>
                <a:latin typeface="Consolas" panose="020B0609020204030204" pitchFamily="49" charset="0"/>
              </a:rPr>
              <a:t> </a:t>
            </a:r>
            <a:r>
              <a:rPr lang="en-US" sz="1800" dirty="0" err="1">
                <a:solidFill>
                  <a:srgbClr val="000000"/>
                </a:solidFill>
                <a:highlight>
                  <a:srgbClr val="FFFFFF"/>
                </a:highlight>
                <a:latin typeface="Consolas" panose="020B0609020204030204" pitchFamily="49" charset="0"/>
              </a:rPr>
              <a:t>request.GetResponseAsync</a:t>
            </a:r>
            <a:r>
              <a:rPr lang="en-US" sz="1800" dirty="0">
                <a:solidFill>
                  <a:srgbClr val="000000"/>
                </a:solidFill>
                <a:highlight>
                  <a:srgbClr val="FFFFFF"/>
                </a:highlight>
                <a:latin typeface="Consolas" panose="020B0609020204030204" pitchFamily="49" charset="0"/>
              </a:rPr>
              <a:t>())</a:t>
            </a:r>
          </a:p>
          <a:p>
            <a:r>
              <a:rPr lang="en-US" sz="1800" dirty="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using </a:t>
            </a:r>
            <a:r>
              <a:rPr lang="en-US" sz="1800" dirty="0">
                <a:solidFill>
                  <a:srgbClr val="000000"/>
                </a:solidFill>
                <a:highlight>
                  <a:srgbClr val="FFFFFF"/>
                </a:highlight>
                <a:latin typeface="Consolas" panose="020B0609020204030204" pitchFamily="49" charset="0"/>
              </a:rPr>
              <a:t>(</a:t>
            </a:r>
            <a:r>
              <a:rPr lang="en-US" sz="1800" dirty="0" err="1">
                <a:solidFill>
                  <a:srgbClr val="0000FF"/>
                </a:solidFill>
                <a:highlight>
                  <a:srgbClr val="FFFFFF"/>
                </a:highlight>
                <a:latin typeface="Consolas" panose="020B0609020204030204" pitchFamily="49" charset="0"/>
              </a:rPr>
              <a:t>var</a:t>
            </a:r>
            <a:r>
              <a:rPr lang="en-US" sz="1800" dirty="0">
                <a:solidFill>
                  <a:srgbClr val="000000"/>
                </a:solidFill>
                <a:highlight>
                  <a:srgbClr val="FFFFFF"/>
                </a:highlight>
                <a:latin typeface="Consolas" panose="020B0609020204030204" pitchFamily="49" charset="0"/>
              </a:rPr>
              <a:t> stream = </a:t>
            </a:r>
            <a:r>
              <a:rPr lang="en-US" sz="1800" dirty="0">
                <a:solidFill>
                  <a:srgbClr val="0000FF"/>
                </a:solidFill>
                <a:highlight>
                  <a:srgbClr val="FFFFFF"/>
                </a:highlight>
                <a:latin typeface="Consolas" panose="020B0609020204030204" pitchFamily="49" charset="0"/>
              </a:rPr>
              <a:t>new</a:t>
            </a:r>
            <a:r>
              <a:rPr lang="en-US" sz="1800" dirty="0">
                <a:solidFill>
                  <a:srgbClr val="000000"/>
                </a:solidFill>
                <a:highlight>
                  <a:srgbClr val="FFFFFF"/>
                </a:highlight>
                <a:latin typeface="Consolas" panose="020B0609020204030204" pitchFamily="49" charset="0"/>
              </a:rPr>
              <a:t> </a:t>
            </a:r>
            <a:r>
              <a:rPr lang="en-US" sz="1800" dirty="0" err="1">
                <a:solidFill>
                  <a:srgbClr val="2B91AF"/>
                </a:solidFill>
                <a:highlight>
                  <a:srgbClr val="FFFFFF"/>
                </a:highlight>
                <a:latin typeface="Consolas" panose="020B0609020204030204" pitchFamily="49" charset="0"/>
              </a:rPr>
              <a:t>StreamReader</a:t>
            </a:r>
            <a:r>
              <a:rPr lang="en-US" sz="1800" dirty="0">
                <a:solidFill>
                  <a:srgbClr val="000000"/>
                </a:solidFill>
                <a:highlight>
                  <a:srgbClr val="FFFFFF"/>
                </a:highlight>
                <a:latin typeface="Consolas" panose="020B0609020204030204" pitchFamily="49" charset="0"/>
              </a:rPr>
              <a:t>(</a:t>
            </a:r>
            <a:r>
              <a:rPr lang="en-US" sz="1800" dirty="0" err="1">
                <a:solidFill>
                  <a:srgbClr val="000000"/>
                </a:solidFill>
                <a:highlight>
                  <a:srgbClr val="FFFFFF"/>
                </a:highlight>
                <a:latin typeface="Consolas" panose="020B0609020204030204" pitchFamily="49" charset="0"/>
              </a:rPr>
              <a:t>response.GetResponseStream</a:t>
            </a:r>
            <a:r>
              <a:rPr lang="en-US" sz="1800" dirty="0">
                <a:solidFill>
                  <a:srgbClr val="000000"/>
                </a:solidFill>
                <a:highlight>
                  <a:srgbClr val="FFFFFF"/>
                </a:highlight>
                <a:latin typeface="Consolas" panose="020B0609020204030204" pitchFamily="49" charset="0"/>
              </a:rPr>
              <a:t>()))</a:t>
            </a:r>
          </a:p>
          <a:p>
            <a:r>
              <a:rPr lang="en-US" sz="1800" dirty="0">
                <a:solidFill>
                  <a:srgbClr val="000000"/>
                </a:solidFill>
                <a:highlight>
                  <a:srgbClr val="FFFFFF"/>
                </a:highlight>
                <a:latin typeface="Consolas" panose="020B0609020204030204" pitchFamily="49" charset="0"/>
              </a:rPr>
              <a:t>        </a:t>
            </a:r>
            <a:r>
              <a:rPr lang="en-US" sz="1800" dirty="0" err="1">
                <a:solidFill>
                  <a:srgbClr val="000000"/>
                </a:solidFill>
                <a:effectLst>
                  <a:glow rad="381000">
                    <a:srgbClr val="FFFF00"/>
                  </a:glow>
                </a:effectLst>
                <a:highlight>
                  <a:srgbClr val="FFFFFF"/>
                </a:highlight>
                <a:latin typeface="Consolas" panose="020B0609020204030204" pitchFamily="49" charset="0"/>
              </a:rPr>
              <a:t>m_GetResponse</a:t>
            </a:r>
            <a:r>
              <a:rPr lang="en-US" sz="1800" dirty="0">
                <a:solidFill>
                  <a:srgbClr val="000000"/>
                </a:solidFill>
                <a:effectLst>
                  <a:glow rad="381000">
                    <a:srgbClr val="FFFF00"/>
                  </a:glow>
                </a:effectLst>
                <a:highlight>
                  <a:srgbClr val="FFFFFF"/>
                </a:highlight>
                <a:latin typeface="Consolas" panose="020B0609020204030204" pitchFamily="49" charset="0"/>
              </a:rPr>
              <a:t> </a:t>
            </a:r>
            <a:r>
              <a:rPr lang="en-US" sz="1800" dirty="0">
                <a:solidFill>
                  <a:srgbClr val="000000"/>
                </a:solidFill>
                <a:highlight>
                  <a:srgbClr val="FFFFFF"/>
                </a:highlight>
                <a:latin typeface="Consolas" panose="020B0609020204030204" pitchFamily="49" charset="0"/>
              </a:rPr>
              <a:t>= </a:t>
            </a:r>
            <a:r>
              <a:rPr lang="en-US" sz="1800" dirty="0" err="1">
                <a:solidFill>
                  <a:srgbClr val="000000"/>
                </a:solidFill>
                <a:highlight>
                  <a:srgbClr val="FFFFFF"/>
                </a:highlight>
                <a:latin typeface="Consolas" panose="020B0609020204030204" pitchFamily="49" charset="0"/>
              </a:rPr>
              <a:t>stream.ReadToEnd</a:t>
            </a:r>
            <a:r>
              <a:rPr lang="en-US" sz="1800" dirty="0">
                <a:solidFill>
                  <a:srgbClr val="000000"/>
                </a:solidFill>
                <a:highlight>
                  <a:srgbClr val="FFFFFF"/>
                </a:highlight>
                <a:latin typeface="Consolas" panose="020B0609020204030204" pitchFamily="49" charset="0"/>
              </a:rPr>
              <a:t>();</a:t>
            </a:r>
          </a:p>
          <a:p>
            <a:r>
              <a:rPr lang="en-US" sz="1800" dirty="0">
                <a:solidFill>
                  <a:srgbClr val="000000"/>
                </a:solidFill>
                <a:highlight>
                  <a:srgbClr val="FFFFFF"/>
                </a:highlight>
                <a:latin typeface="Consolas" panose="020B0609020204030204" pitchFamily="49" charset="0"/>
              </a:rPr>
              <a:t>}</a:t>
            </a:r>
          </a:p>
        </p:txBody>
      </p:sp>
      <p:grpSp>
        <p:nvGrpSpPr>
          <p:cNvPr id="11" name="Group 10"/>
          <p:cNvGrpSpPr/>
          <p:nvPr/>
        </p:nvGrpSpPr>
        <p:grpSpPr>
          <a:xfrm>
            <a:off x="2103437" y="4640262"/>
            <a:ext cx="609600" cy="370959"/>
            <a:chOff x="2105025" y="3158054"/>
            <a:chExt cx="609600" cy="370959"/>
          </a:xfrm>
        </p:grpSpPr>
        <p:sp>
          <p:nvSpPr>
            <p:cNvPr id="5" name="Rectangle 4"/>
            <p:cNvSpPr/>
            <p:nvPr/>
          </p:nvSpPr>
          <p:spPr>
            <a:xfrm>
              <a:off x="2105025" y="3158054"/>
              <a:ext cx="609600" cy="255588"/>
            </a:xfrm>
            <a:prstGeom prst="rect">
              <a:avLst/>
            </a:prstGeom>
            <a:solidFill>
              <a:srgbClr val="FFFF00"/>
            </a:solidFill>
          </p:spPr>
          <p:txBody>
            <a:bodyPr wrap="none" lIns="0" tIns="0" rIns="0" bIns="0" anchor="ctr" anchorCtr="1">
              <a:noAutofit/>
            </a:bodyPr>
            <a:lstStyle/>
            <a:p>
              <a:r>
                <a:rPr lang="en-US" dirty="0">
                  <a:solidFill>
                    <a:srgbClr val="0072C6">
                      <a:lumMod val="60000"/>
                      <a:lumOff val="40000"/>
                    </a:srgbClr>
                  </a:solidFill>
                  <a:latin typeface="Consolas" panose="020B0609020204030204" pitchFamily="49" charset="0"/>
                  <a:cs typeface="Consolas" panose="020B0609020204030204" pitchFamily="49" charset="0"/>
                </a:rPr>
                <a:t>Task</a:t>
              </a:r>
            </a:p>
          </p:txBody>
        </p:sp>
        <p:sp>
          <p:nvSpPr>
            <p:cNvPr id="9" name="Freeform 8"/>
            <p:cNvSpPr/>
            <p:nvPr/>
          </p:nvSpPr>
          <p:spPr bwMode="auto">
            <a:xfrm>
              <a:off x="2133600" y="3471515"/>
              <a:ext cx="581025" cy="57498"/>
            </a:xfrm>
            <a:custGeom>
              <a:avLst/>
              <a:gdLst>
                <a:gd name="connsiteX0" fmla="*/ 0 w 581025"/>
                <a:gd name="connsiteY0" fmla="*/ 57498 h 57498"/>
                <a:gd name="connsiteX1" fmla="*/ 128588 w 581025"/>
                <a:gd name="connsiteY1" fmla="*/ 47973 h 57498"/>
                <a:gd name="connsiteX2" fmla="*/ 328613 w 581025"/>
                <a:gd name="connsiteY2" fmla="*/ 43210 h 57498"/>
                <a:gd name="connsiteX3" fmla="*/ 342900 w 581025"/>
                <a:gd name="connsiteY3" fmla="*/ 38448 h 57498"/>
                <a:gd name="connsiteX4" fmla="*/ 357188 w 581025"/>
                <a:gd name="connsiteY4" fmla="*/ 28923 h 57498"/>
                <a:gd name="connsiteX5" fmla="*/ 400050 w 581025"/>
                <a:gd name="connsiteY5" fmla="*/ 24160 h 57498"/>
                <a:gd name="connsiteX6" fmla="*/ 523875 w 581025"/>
                <a:gd name="connsiteY6" fmla="*/ 19398 h 57498"/>
                <a:gd name="connsiteX7" fmla="*/ 538163 w 581025"/>
                <a:gd name="connsiteY7" fmla="*/ 14635 h 57498"/>
                <a:gd name="connsiteX8" fmla="*/ 566738 w 581025"/>
                <a:gd name="connsiteY8" fmla="*/ 348 h 57498"/>
                <a:gd name="connsiteX9" fmla="*/ 581025 w 581025"/>
                <a:gd name="connsiteY9" fmla="*/ 348 h 57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1025" h="57498">
                  <a:moveTo>
                    <a:pt x="0" y="57498"/>
                  </a:moveTo>
                  <a:cubicBezTo>
                    <a:pt x="57765" y="47869"/>
                    <a:pt x="31825" y="51045"/>
                    <a:pt x="128588" y="47973"/>
                  </a:cubicBezTo>
                  <a:lnTo>
                    <a:pt x="328613" y="43210"/>
                  </a:lnTo>
                  <a:cubicBezTo>
                    <a:pt x="333375" y="41623"/>
                    <a:pt x="338410" y="40693"/>
                    <a:pt x="342900" y="38448"/>
                  </a:cubicBezTo>
                  <a:cubicBezTo>
                    <a:pt x="348020" y="35888"/>
                    <a:pt x="351635" y="30311"/>
                    <a:pt x="357188" y="28923"/>
                  </a:cubicBezTo>
                  <a:cubicBezTo>
                    <a:pt x="371134" y="25436"/>
                    <a:pt x="385698" y="24980"/>
                    <a:pt x="400050" y="24160"/>
                  </a:cubicBezTo>
                  <a:cubicBezTo>
                    <a:pt x="441288" y="21804"/>
                    <a:pt x="482600" y="20985"/>
                    <a:pt x="523875" y="19398"/>
                  </a:cubicBezTo>
                  <a:cubicBezTo>
                    <a:pt x="528638" y="17810"/>
                    <a:pt x="533673" y="16880"/>
                    <a:pt x="538163" y="14635"/>
                  </a:cubicBezTo>
                  <a:cubicBezTo>
                    <a:pt x="554621" y="6406"/>
                    <a:pt x="548779" y="3341"/>
                    <a:pt x="566738" y="348"/>
                  </a:cubicBezTo>
                  <a:cubicBezTo>
                    <a:pt x="571436" y="-435"/>
                    <a:pt x="576263" y="348"/>
                    <a:pt x="581025" y="348"/>
                  </a:cubicBezTo>
                </a:path>
              </a:pathLst>
            </a:custGeom>
            <a:noFill/>
            <a:ln w="38100">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grpSp>
        <p:nvGrpSpPr>
          <p:cNvPr id="12" name="Group 11"/>
          <p:cNvGrpSpPr/>
          <p:nvPr/>
        </p:nvGrpSpPr>
        <p:grpSpPr>
          <a:xfrm>
            <a:off x="3475037" y="4640262"/>
            <a:ext cx="687439" cy="557795"/>
            <a:chOff x="3475037" y="3134758"/>
            <a:chExt cx="687439" cy="557795"/>
          </a:xfrm>
        </p:grpSpPr>
        <p:sp>
          <p:nvSpPr>
            <p:cNvPr id="22" name="Rectangle 21"/>
            <p:cNvSpPr/>
            <p:nvPr/>
          </p:nvSpPr>
          <p:spPr>
            <a:xfrm>
              <a:off x="3475037" y="3134758"/>
              <a:ext cx="687439" cy="255588"/>
            </a:xfrm>
            <a:prstGeom prst="rect">
              <a:avLst/>
            </a:prstGeom>
            <a:solidFill>
              <a:srgbClr val="FFFF00"/>
            </a:solidFill>
          </p:spPr>
          <p:txBody>
            <a:bodyPr wrap="none" lIns="0" tIns="0" rIns="0" bIns="0" anchor="ctr" anchorCtr="1">
              <a:noAutofit/>
            </a:bodyPr>
            <a:lstStyle/>
            <a:p>
              <a:r>
                <a:rPr lang="en-US" dirty="0" err="1">
                  <a:solidFill>
                    <a:srgbClr val="000000"/>
                  </a:solidFill>
                  <a:latin typeface="Consolas" panose="020B0609020204030204" pitchFamily="49" charset="0"/>
                  <a:cs typeface="Consolas" panose="020B0609020204030204" pitchFamily="49" charset="0"/>
                </a:rPr>
                <a:t>Async</a:t>
              </a:r>
              <a:endParaRPr lang="en-US" dirty="0">
                <a:solidFill>
                  <a:srgbClr val="000000"/>
                </a:solidFill>
                <a:latin typeface="Consolas" panose="020B0609020204030204" pitchFamily="49" charset="0"/>
                <a:cs typeface="Consolas" panose="020B0609020204030204" pitchFamily="49" charset="0"/>
              </a:endParaRPr>
            </a:p>
          </p:txBody>
        </p:sp>
        <p:sp>
          <p:nvSpPr>
            <p:cNvPr id="10" name="Freeform 9"/>
            <p:cNvSpPr/>
            <p:nvPr/>
          </p:nvSpPr>
          <p:spPr bwMode="auto">
            <a:xfrm>
              <a:off x="3737793" y="3470101"/>
              <a:ext cx="161925" cy="222452"/>
            </a:xfrm>
            <a:custGeom>
              <a:avLst/>
              <a:gdLst>
                <a:gd name="connsiteX0" fmla="*/ 0 w 161925"/>
                <a:gd name="connsiteY0" fmla="*/ 222452 h 222452"/>
                <a:gd name="connsiteX1" fmla="*/ 15875 w 161925"/>
                <a:gd name="connsiteY1" fmla="*/ 216102 h 222452"/>
                <a:gd name="connsiteX2" fmla="*/ 28575 w 161925"/>
                <a:gd name="connsiteY2" fmla="*/ 193877 h 222452"/>
                <a:gd name="connsiteX3" fmla="*/ 38100 w 161925"/>
                <a:gd name="connsiteY3" fmla="*/ 184352 h 222452"/>
                <a:gd name="connsiteX4" fmla="*/ 47625 w 161925"/>
                <a:gd name="connsiteY4" fmla="*/ 165302 h 222452"/>
                <a:gd name="connsiteX5" fmla="*/ 50800 w 161925"/>
                <a:gd name="connsiteY5" fmla="*/ 111327 h 222452"/>
                <a:gd name="connsiteX6" fmla="*/ 57150 w 161925"/>
                <a:gd name="connsiteY6" fmla="*/ 98627 h 222452"/>
                <a:gd name="connsiteX7" fmla="*/ 63500 w 161925"/>
                <a:gd name="connsiteY7" fmla="*/ 79577 h 222452"/>
                <a:gd name="connsiteX8" fmla="*/ 73025 w 161925"/>
                <a:gd name="connsiteY8" fmla="*/ 54177 h 222452"/>
                <a:gd name="connsiteX9" fmla="*/ 85725 w 161925"/>
                <a:gd name="connsiteY9" fmla="*/ 35127 h 222452"/>
                <a:gd name="connsiteX10" fmla="*/ 95250 w 161925"/>
                <a:gd name="connsiteY10" fmla="*/ 35127 h 222452"/>
                <a:gd name="connsiteX11" fmla="*/ 107950 w 161925"/>
                <a:gd name="connsiteY11" fmla="*/ 70052 h 222452"/>
                <a:gd name="connsiteX12" fmla="*/ 111125 w 161925"/>
                <a:gd name="connsiteY12" fmla="*/ 127202 h 222452"/>
                <a:gd name="connsiteX13" fmla="*/ 114300 w 161925"/>
                <a:gd name="connsiteY13" fmla="*/ 136727 h 222452"/>
                <a:gd name="connsiteX14" fmla="*/ 133350 w 161925"/>
                <a:gd name="connsiteY14" fmla="*/ 149427 h 222452"/>
                <a:gd name="connsiteX15" fmla="*/ 152400 w 161925"/>
                <a:gd name="connsiteY15" fmla="*/ 178002 h 222452"/>
                <a:gd name="connsiteX16" fmla="*/ 158750 w 161925"/>
                <a:gd name="connsiteY16" fmla="*/ 187527 h 222452"/>
                <a:gd name="connsiteX17" fmla="*/ 161925 w 161925"/>
                <a:gd name="connsiteY17" fmla="*/ 197052 h 222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1925" h="222452">
                  <a:moveTo>
                    <a:pt x="0" y="222452"/>
                  </a:moveTo>
                  <a:cubicBezTo>
                    <a:pt x="5292" y="220335"/>
                    <a:pt x="11237" y="219415"/>
                    <a:pt x="15875" y="216102"/>
                  </a:cubicBezTo>
                  <a:cubicBezTo>
                    <a:pt x="20250" y="212977"/>
                    <a:pt x="26225" y="197167"/>
                    <a:pt x="28575" y="193877"/>
                  </a:cubicBezTo>
                  <a:cubicBezTo>
                    <a:pt x="31185" y="190223"/>
                    <a:pt x="35225" y="187801"/>
                    <a:pt x="38100" y="184352"/>
                  </a:cubicBezTo>
                  <a:cubicBezTo>
                    <a:pt x="44939" y="176146"/>
                    <a:pt x="44443" y="174848"/>
                    <a:pt x="47625" y="165302"/>
                  </a:cubicBezTo>
                  <a:cubicBezTo>
                    <a:pt x="48683" y="147310"/>
                    <a:pt x="48251" y="129169"/>
                    <a:pt x="50800" y="111327"/>
                  </a:cubicBezTo>
                  <a:cubicBezTo>
                    <a:pt x="51469" y="106642"/>
                    <a:pt x="55392" y="103021"/>
                    <a:pt x="57150" y="98627"/>
                  </a:cubicBezTo>
                  <a:cubicBezTo>
                    <a:pt x="59636" y="92412"/>
                    <a:pt x="61383" y="85927"/>
                    <a:pt x="63500" y="79577"/>
                  </a:cubicBezTo>
                  <a:cubicBezTo>
                    <a:pt x="65929" y="72289"/>
                    <a:pt x="69771" y="60143"/>
                    <a:pt x="73025" y="54177"/>
                  </a:cubicBezTo>
                  <a:cubicBezTo>
                    <a:pt x="76679" y="47477"/>
                    <a:pt x="85725" y="35127"/>
                    <a:pt x="85725" y="35127"/>
                  </a:cubicBezTo>
                  <a:cubicBezTo>
                    <a:pt x="90655" y="-19101"/>
                    <a:pt x="86117" y="-3688"/>
                    <a:pt x="95250" y="35127"/>
                  </a:cubicBezTo>
                  <a:cubicBezTo>
                    <a:pt x="97579" y="45026"/>
                    <a:pt x="104072" y="60358"/>
                    <a:pt x="107950" y="70052"/>
                  </a:cubicBezTo>
                  <a:cubicBezTo>
                    <a:pt x="109008" y="89102"/>
                    <a:pt x="109316" y="108209"/>
                    <a:pt x="111125" y="127202"/>
                  </a:cubicBezTo>
                  <a:cubicBezTo>
                    <a:pt x="111442" y="130534"/>
                    <a:pt x="111933" y="134360"/>
                    <a:pt x="114300" y="136727"/>
                  </a:cubicBezTo>
                  <a:cubicBezTo>
                    <a:pt x="119696" y="142123"/>
                    <a:pt x="133350" y="149427"/>
                    <a:pt x="133350" y="149427"/>
                  </a:cubicBezTo>
                  <a:lnTo>
                    <a:pt x="152400" y="178002"/>
                  </a:lnTo>
                  <a:cubicBezTo>
                    <a:pt x="154517" y="181177"/>
                    <a:pt x="157543" y="183907"/>
                    <a:pt x="158750" y="187527"/>
                  </a:cubicBezTo>
                  <a:lnTo>
                    <a:pt x="161925" y="197052"/>
                  </a:lnTo>
                </a:path>
              </a:pathLst>
            </a:custGeom>
            <a:noFill/>
            <a:ln w="38100">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grpSp>
        <p:nvGrpSpPr>
          <p:cNvPr id="13" name="Group 12"/>
          <p:cNvGrpSpPr/>
          <p:nvPr/>
        </p:nvGrpSpPr>
        <p:grpSpPr>
          <a:xfrm>
            <a:off x="2139634" y="1977517"/>
            <a:ext cx="687439" cy="512993"/>
            <a:chOff x="1646237" y="1668462"/>
            <a:chExt cx="687439" cy="512993"/>
          </a:xfrm>
        </p:grpSpPr>
        <p:sp>
          <p:nvSpPr>
            <p:cNvPr id="24" name="Rectangle 23"/>
            <p:cNvSpPr/>
            <p:nvPr/>
          </p:nvSpPr>
          <p:spPr>
            <a:xfrm>
              <a:off x="1646237" y="1668462"/>
              <a:ext cx="687439" cy="255588"/>
            </a:xfrm>
            <a:prstGeom prst="rect">
              <a:avLst/>
            </a:prstGeom>
            <a:solidFill>
              <a:srgbClr val="FFFF00"/>
            </a:solidFill>
          </p:spPr>
          <p:txBody>
            <a:bodyPr wrap="none" lIns="0" tIns="0" rIns="0" bIns="0" anchor="ctr" anchorCtr="1">
              <a:noAutofit/>
            </a:bodyPr>
            <a:lstStyle/>
            <a:p>
              <a:r>
                <a:rPr lang="en-US" dirty="0" err="1">
                  <a:solidFill>
                    <a:srgbClr val="000000"/>
                  </a:solidFill>
                  <a:latin typeface="Consolas" panose="020B0609020204030204" pitchFamily="49" charset="0"/>
                  <a:cs typeface="Consolas" panose="020B0609020204030204" pitchFamily="49" charset="0"/>
                </a:rPr>
                <a:t>Async</a:t>
              </a:r>
              <a:endParaRPr lang="en-US" dirty="0">
                <a:solidFill>
                  <a:srgbClr val="000000"/>
                </a:solidFill>
                <a:latin typeface="Consolas" panose="020B0609020204030204" pitchFamily="49" charset="0"/>
                <a:cs typeface="Consolas" panose="020B0609020204030204" pitchFamily="49" charset="0"/>
              </a:endParaRPr>
            </a:p>
          </p:txBody>
        </p:sp>
        <p:sp>
          <p:nvSpPr>
            <p:cNvPr id="26" name="Freeform 25"/>
            <p:cNvSpPr/>
            <p:nvPr/>
          </p:nvSpPr>
          <p:spPr bwMode="auto">
            <a:xfrm>
              <a:off x="1828031" y="1959003"/>
              <a:ext cx="161925" cy="222452"/>
            </a:xfrm>
            <a:custGeom>
              <a:avLst/>
              <a:gdLst>
                <a:gd name="connsiteX0" fmla="*/ 0 w 161925"/>
                <a:gd name="connsiteY0" fmla="*/ 222452 h 222452"/>
                <a:gd name="connsiteX1" fmla="*/ 15875 w 161925"/>
                <a:gd name="connsiteY1" fmla="*/ 216102 h 222452"/>
                <a:gd name="connsiteX2" fmla="*/ 28575 w 161925"/>
                <a:gd name="connsiteY2" fmla="*/ 193877 h 222452"/>
                <a:gd name="connsiteX3" fmla="*/ 38100 w 161925"/>
                <a:gd name="connsiteY3" fmla="*/ 184352 h 222452"/>
                <a:gd name="connsiteX4" fmla="*/ 47625 w 161925"/>
                <a:gd name="connsiteY4" fmla="*/ 165302 h 222452"/>
                <a:gd name="connsiteX5" fmla="*/ 50800 w 161925"/>
                <a:gd name="connsiteY5" fmla="*/ 111327 h 222452"/>
                <a:gd name="connsiteX6" fmla="*/ 57150 w 161925"/>
                <a:gd name="connsiteY6" fmla="*/ 98627 h 222452"/>
                <a:gd name="connsiteX7" fmla="*/ 63500 w 161925"/>
                <a:gd name="connsiteY7" fmla="*/ 79577 h 222452"/>
                <a:gd name="connsiteX8" fmla="*/ 73025 w 161925"/>
                <a:gd name="connsiteY8" fmla="*/ 54177 h 222452"/>
                <a:gd name="connsiteX9" fmla="*/ 85725 w 161925"/>
                <a:gd name="connsiteY9" fmla="*/ 35127 h 222452"/>
                <a:gd name="connsiteX10" fmla="*/ 95250 w 161925"/>
                <a:gd name="connsiteY10" fmla="*/ 35127 h 222452"/>
                <a:gd name="connsiteX11" fmla="*/ 107950 w 161925"/>
                <a:gd name="connsiteY11" fmla="*/ 70052 h 222452"/>
                <a:gd name="connsiteX12" fmla="*/ 111125 w 161925"/>
                <a:gd name="connsiteY12" fmla="*/ 127202 h 222452"/>
                <a:gd name="connsiteX13" fmla="*/ 114300 w 161925"/>
                <a:gd name="connsiteY13" fmla="*/ 136727 h 222452"/>
                <a:gd name="connsiteX14" fmla="*/ 133350 w 161925"/>
                <a:gd name="connsiteY14" fmla="*/ 149427 h 222452"/>
                <a:gd name="connsiteX15" fmla="*/ 152400 w 161925"/>
                <a:gd name="connsiteY15" fmla="*/ 178002 h 222452"/>
                <a:gd name="connsiteX16" fmla="*/ 158750 w 161925"/>
                <a:gd name="connsiteY16" fmla="*/ 187527 h 222452"/>
                <a:gd name="connsiteX17" fmla="*/ 161925 w 161925"/>
                <a:gd name="connsiteY17" fmla="*/ 197052 h 222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1925" h="222452">
                  <a:moveTo>
                    <a:pt x="0" y="222452"/>
                  </a:moveTo>
                  <a:cubicBezTo>
                    <a:pt x="5292" y="220335"/>
                    <a:pt x="11237" y="219415"/>
                    <a:pt x="15875" y="216102"/>
                  </a:cubicBezTo>
                  <a:cubicBezTo>
                    <a:pt x="20250" y="212977"/>
                    <a:pt x="26225" y="197167"/>
                    <a:pt x="28575" y="193877"/>
                  </a:cubicBezTo>
                  <a:cubicBezTo>
                    <a:pt x="31185" y="190223"/>
                    <a:pt x="35225" y="187801"/>
                    <a:pt x="38100" y="184352"/>
                  </a:cubicBezTo>
                  <a:cubicBezTo>
                    <a:pt x="44939" y="176146"/>
                    <a:pt x="44443" y="174848"/>
                    <a:pt x="47625" y="165302"/>
                  </a:cubicBezTo>
                  <a:cubicBezTo>
                    <a:pt x="48683" y="147310"/>
                    <a:pt x="48251" y="129169"/>
                    <a:pt x="50800" y="111327"/>
                  </a:cubicBezTo>
                  <a:cubicBezTo>
                    <a:pt x="51469" y="106642"/>
                    <a:pt x="55392" y="103021"/>
                    <a:pt x="57150" y="98627"/>
                  </a:cubicBezTo>
                  <a:cubicBezTo>
                    <a:pt x="59636" y="92412"/>
                    <a:pt x="61383" y="85927"/>
                    <a:pt x="63500" y="79577"/>
                  </a:cubicBezTo>
                  <a:cubicBezTo>
                    <a:pt x="65929" y="72289"/>
                    <a:pt x="69771" y="60143"/>
                    <a:pt x="73025" y="54177"/>
                  </a:cubicBezTo>
                  <a:cubicBezTo>
                    <a:pt x="76679" y="47477"/>
                    <a:pt x="85725" y="35127"/>
                    <a:pt x="85725" y="35127"/>
                  </a:cubicBezTo>
                  <a:cubicBezTo>
                    <a:pt x="90655" y="-19101"/>
                    <a:pt x="86117" y="-3688"/>
                    <a:pt x="95250" y="35127"/>
                  </a:cubicBezTo>
                  <a:cubicBezTo>
                    <a:pt x="97579" y="45026"/>
                    <a:pt x="104072" y="60358"/>
                    <a:pt x="107950" y="70052"/>
                  </a:cubicBezTo>
                  <a:cubicBezTo>
                    <a:pt x="109008" y="89102"/>
                    <a:pt x="109316" y="108209"/>
                    <a:pt x="111125" y="127202"/>
                  </a:cubicBezTo>
                  <a:cubicBezTo>
                    <a:pt x="111442" y="130534"/>
                    <a:pt x="111933" y="134360"/>
                    <a:pt x="114300" y="136727"/>
                  </a:cubicBezTo>
                  <a:cubicBezTo>
                    <a:pt x="119696" y="142123"/>
                    <a:pt x="133350" y="149427"/>
                    <a:pt x="133350" y="149427"/>
                  </a:cubicBezTo>
                  <a:lnTo>
                    <a:pt x="152400" y="178002"/>
                  </a:lnTo>
                  <a:cubicBezTo>
                    <a:pt x="154517" y="181177"/>
                    <a:pt x="157543" y="183907"/>
                    <a:pt x="158750" y="187527"/>
                  </a:cubicBezTo>
                  <a:lnTo>
                    <a:pt x="161925" y="197052"/>
                  </a:lnTo>
                </a:path>
              </a:pathLst>
            </a:custGeom>
            <a:noFill/>
            <a:ln w="38100">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sp>
        <p:nvSpPr>
          <p:cNvPr id="31" name="Rectangle 30"/>
          <p:cNvSpPr/>
          <p:nvPr/>
        </p:nvSpPr>
        <p:spPr>
          <a:xfrm>
            <a:off x="730198" y="2149593"/>
            <a:ext cx="687439" cy="255588"/>
          </a:xfrm>
          <a:prstGeom prst="rect">
            <a:avLst/>
          </a:prstGeom>
          <a:solidFill>
            <a:srgbClr val="FFFF00"/>
          </a:solidFill>
        </p:spPr>
        <p:txBody>
          <a:bodyPr wrap="none" lIns="0" tIns="0" rIns="0" bIns="0" anchor="ctr" anchorCtr="1">
            <a:noAutofit/>
          </a:bodyPr>
          <a:lstStyle/>
          <a:p>
            <a:r>
              <a:rPr lang="en-US" dirty="0">
                <a:solidFill>
                  <a:srgbClr val="002050"/>
                </a:solidFill>
                <a:latin typeface="Consolas" panose="020B0609020204030204" pitchFamily="49" charset="0"/>
                <a:cs typeface="Consolas" panose="020B0609020204030204" pitchFamily="49" charset="0"/>
              </a:rPr>
              <a:t>await</a:t>
            </a:r>
          </a:p>
        </p:txBody>
      </p:sp>
      <p:sp>
        <p:nvSpPr>
          <p:cNvPr id="42" name="Freeform 41"/>
          <p:cNvSpPr/>
          <p:nvPr/>
        </p:nvSpPr>
        <p:spPr bwMode="auto">
          <a:xfrm>
            <a:off x="1417637" y="2525578"/>
            <a:ext cx="3052005" cy="90754"/>
          </a:xfrm>
          <a:custGeom>
            <a:avLst/>
            <a:gdLst>
              <a:gd name="connsiteX0" fmla="*/ 0 w 581025"/>
              <a:gd name="connsiteY0" fmla="*/ 57498 h 57498"/>
              <a:gd name="connsiteX1" fmla="*/ 128588 w 581025"/>
              <a:gd name="connsiteY1" fmla="*/ 47973 h 57498"/>
              <a:gd name="connsiteX2" fmla="*/ 328613 w 581025"/>
              <a:gd name="connsiteY2" fmla="*/ 43210 h 57498"/>
              <a:gd name="connsiteX3" fmla="*/ 342900 w 581025"/>
              <a:gd name="connsiteY3" fmla="*/ 38448 h 57498"/>
              <a:gd name="connsiteX4" fmla="*/ 357188 w 581025"/>
              <a:gd name="connsiteY4" fmla="*/ 28923 h 57498"/>
              <a:gd name="connsiteX5" fmla="*/ 400050 w 581025"/>
              <a:gd name="connsiteY5" fmla="*/ 24160 h 57498"/>
              <a:gd name="connsiteX6" fmla="*/ 523875 w 581025"/>
              <a:gd name="connsiteY6" fmla="*/ 19398 h 57498"/>
              <a:gd name="connsiteX7" fmla="*/ 538163 w 581025"/>
              <a:gd name="connsiteY7" fmla="*/ 14635 h 57498"/>
              <a:gd name="connsiteX8" fmla="*/ 566738 w 581025"/>
              <a:gd name="connsiteY8" fmla="*/ 348 h 57498"/>
              <a:gd name="connsiteX9" fmla="*/ 581025 w 581025"/>
              <a:gd name="connsiteY9" fmla="*/ 348 h 57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1025" h="57498">
                <a:moveTo>
                  <a:pt x="0" y="57498"/>
                </a:moveTo>
                <a:cubicBezTo>
                  <a:pt x="57765" y="47869"/>
                  <a:pt x="31825" y="51045"/>
                  <a:pt x="128588" y="47973"/>
                </a:cubicBezTo>
                <a:lnTo>
                  <a:pt x="328613" y="43210"/>
                </a:lnTo>
                <a:cubicBezTo>
                  <a:pt x="333375" y="41623"/>
                  <a:pt x="338410" y="40693"/>
                  <a:pt x="342900" y="38448"/>
                </a:cubicBezTo>
                <a:cubicBezTo>
                  <a:pt x="348020" y="35888"/>
                  <a:pt x="351635" y="30311"/>
                  <a:pt x="357188" y="28923"/>
                </a:cubicBezTo>
                <a:cubicBezTo>
                  <a:pt x="371134" y="25436"/>
                  <a:pt x="385698" y="24980"/>
                  <a:pt x="400050" y="24160"/>
                </a:cubicBezTo>
                <a:cubicBezTo>
                  <a:pt x="441288" y="21804"/>
                  <a:pt x="482600" y="20985"/>
                  <a:pt x="523875" y="19398"/>
                </a:cubicBezTo>
                <a:cubicBezTo>
                  <a:pt x="528638" y="17810"/>
                  <a:pt x="533673" y="16880"/>
                  <a:pt x="538163" y="14635"/>
                </a:cubicBezTo>
                <a:cubicBezTo>
                  <a:pt x="554621" y="6406"/>
                  <a:pt x="548779" y="3341"/>
                  <a:pt x="566738" y="348"/>
                </a:cubicBezTo>
                <a:cubicBezTo>
                  <a:pt x="571436" y="-435"/>
                  <a:pt x="576263" y="348"/>
                  <a:pt x="581025" y="348"/>
                </a:cubicBezTo>
              </a:path>
            </a:pathLst>
          </a:custGeom>
          <a:noFill/>
          <a:ln w="38100">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Tree>
    <p:extLst>
      <p:ext uri="{BB962C8B-B14F-4D97-AF65-F5344CB8AC3E}">
        <p14:creationId xmlns:p14="http://schemas.microsoft.com/office/powerpoint/2010/main" val="1665925933"/>
      </p:ext>
    </p:extLst>
  </p:cSld>
  <p:clrMapOvr>
    <a:masterClrMapping/>
  </p:clrMapOvr>
  <p:transition>
    <p:pull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par>
                          <p:cTn id="8" fill="hold">
                            <p:stCondLst>
                              <p:cond delay="500"/>
                            </p:stCondLst>
                            <p:childTnLst>
                              <p:par>
                                <p:cTn id="9" presetID="22" presetClass="entr" presetSubtype="4" fill="hold" nodeType="afterEffect">
                                  <p:stCondLst>
                                    <p:cond delay="500"/>
                                  </p:stCondLst>
                                  <p:childTnLst>
                                    <p:set>
                                      <p:cBhvr>
                                        <p:cTn id="10" dur="1" fill="hold">
                                          <p:stCondLst>
                                            <p:cond delay="0"/>
                                          </p:stCondLst>
                                        </p:cTn>
                                        <p:tgtEl>
                                          <p:spTgt spid="12"/>
                                        </p:tgtEl>
                                        <p:attrNameLst>
                                          <p:attrName>style.visibility</p:attrName>
                                        </p:attrNameLst>
                                      </p:cBhvr>
                                      <p:to>
                                        <p:strVal val="visible"/>
                                      </p:to>
                                    </p:set>
                                    <p:animEffect transition="in" filter="wipe(down)">
                                      <p:cBhvr>
                                        <p:cTn id="11" dur="500"/>
                                        <p:tgtEl>
                                          <p:spTgt spid="12"/>
                                        </p:tgtEl>
                                      </p:cBhvr>
                                    </p:animEffect>
                                  </p:childTnLst>
                                </p:cTn>
                              </p:par>
                            </p:childTnLst>
                          </p:cTn>
                        </p:par>
                        <p:par>
                          <p:cTn id="12" fill="hold">
                            <p:stCondLst>
                              <p:cond delay="1500"/>
                            </p:stCondLst>
                            <p:childTnLst>
                              <p:par>
                                <p:cTn id="13" presetID="22" presetClass="entr" presetSubtype="4" fill="hold" nodeType="afterEffect">
                                  <p:stCondLst>
                                    <p:cond delay="500"/>
                                  </p:stCondLst>
                                  <p:childTnLst>
                                    <p:set>
                                      <p:cBhvr>
                                        <p:cTn id="14" dur="1" fill="hold">
                                          <p:stCondLst>
                                            <p:cond delay="0"/>
                                          </p:stCondLst>
                                        </p:cTn>
                                        <p:tgtEl>
                                          <p:spTgt spid="13"/>
                                        </p:tgtEl>
                                        <p:attrNameLst>
                                          <p:attrName>style.visibility</p:attrName>
                                        </p:attrNameLst>
                                      </p:cBhvr>
                                      <p:to>
                                        <p:strVal val="visible"/>
                                      </p:to>
                                    </p:set>
                                    <p:animEffect transition="in" filter="wipe(down)">
                                      <p:cBhvr>
                                        <p:cTn id="15" dur="500"/>
                                        <p:tgtEl>
                                          <p:spTgt spid="13"/>
                                        </p:tgtEl>
                                      </p:cBhvr>
                                    </p:animEffect>
                                  </p:childTnLst>
                                </p:cTn>
                              </p:par>
                            </p:childTnLst>
                          </p:cTn>
                        </p:par>
                        <p:par>
                          <p:cTn id="16" fill="hold">
                            <p:stCondLst>
                              <p:cond delay="2500"/>
                            </p:stCondLst>
                            <p:childTnLst>
                              <p:par>
                                <p:cTn id="17" presetID="22" presetClass="entr" presetSubtype="8" fill="hold" grpId="0" nodeType="afterEffect">
                                  <p:stCondLst>
                                    <p:cond delay="500"/>
                                  </p:stCondLst>
                                  <p:childTnLst>
                                    <p:set>
                                      <p:cBhvr>
                                        <p:cTn id="18" dur="1" fill="hold">
                                          <p:stCondLst>
                                            <p:cond delay="0"/>
                                          </p:stCondLst>
                                        </p:cTn>
                                        <p:tgtEl>
                                          <p:spTgt spid="31"/>
                                        </p:tgtEl>
                                        <p:attrNameLst>
                                          <p:attrName>style.visibility</p:attrName>
                                        </p:attrNameLst>
                                      </p:cBhvr>
                                      <p:to>
                                        <p:strVal val="visible"/>
                                      </p:to>
                                    </p:set>
                                    <p:animEffect transition="in" filter="wipe(left)">
                                      <p:cBhvr>
                                        <p:cTn id="19" dur="500"/>
                                        <p:tgtEl>
                                          <p:spTgt spid="31"/>
                                        </p:tgtEl>
                                      </p:cBhvr>
                                    </p:animEffect>
                                  </p:childTnLst>
                                </p:cTn>
                              </p:par>
                            </p:childTnLst>
                          </p:cTn>
                        </p:par>
                        <p:par>
                          <p:cTn id="20" fill="hold">
                            <p:stCondLst>
                              <p:cond delay="3500"/>
                            </p:stCondLst>
                            <p:childTnLst>
                              <p:par>
                                <p:cTn id="21" presetID="22" presetClass="entr" presetSubtype="8" fill="hold" grpId="0" nodeType="afterEffect">
                                  <p:stCondLst>
                                    <p:cond delay="500"/>
                                  </p:stCondLst>
                                  <p:childTnLst>
                                    <p:set>
                                      <p:cBhvr>
                                        <p:cTn id="22" dur="1" fill="hold">
                                          <p:stCondLst>
                                            <p:cond delay="0"/>
                                          </p:stCondLst>
                                        </p:cTn>
                                        <p:tgtEl>
                                          <p:spTgt spid="42"/>
                                        </p:tgtEl>
                                        <p:attrNameLst>
                                          <p:attrName>style.visibility</p:attrName>
                                        </p:attrNameLst>
                                      </p:cBhvr>
                                      <p:to>
                                        <p:strVal val="visible"/>
                                      </p:to>
                                    </p:set>
                                    <p:animEffect transition="in" filter="wipe(left)">
                                      <p:cBhvr>
                                        <p:cTn id="23"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42" grpId="0" animBg="1"/>
    </p:bldLst>
  </p:timing>
</p:sld>
</file>

<file path=ppt/theme/theme1.xml><?xml version="1.0" encoding="utf-8"?>
<a:theme xmlns:a="http://schemas.openxmlformats.org/drawingml/2006/main" name="TechEd 2014 Dk Blue">
  <a:themeElements>
    <a:clrScheme name="TechEd 2014 Dark template">
      <a:dk1>
        <a:srgbClr val="000000"/>
      </a:dk1>
      <a:lt1>
        <a:srgbClr val="FFFFFF"/>
      </a:lt1>
      <a:dk2>
        <a:srgbClr val="002050"/>
      </a:dk2>
      <a:lt2>
        <a:srgbClr val="00BCF2"/>
      </a:lt2>
      <a:accent1>
        <a:srgbClr val="0072C6"/>
      </a:accent1>
      <a:accent2>
        <a:srgbClr val="7FBA00"/>
      </a:accent2>
      <a:accent3>
        <a:srgbClr val="DC3C00"/>
      </a:accent3>
      <a:accent4>
        <a:srgbClr val="68217A"/>
      </a:accent4>
      <a:accent5>
        <a:srgbClr val="009E49"/>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2014_Template.potx" id="{1A4D2FE5-5B99-4C5F-BE7C-BF7E0F728B68}" vid="{2DAD81D4-5DE9-4579-B4FE-455254988390}"/>
    </a:ext>
  </a:extLst>
</a:theme>
</file>

<file path=ppt/theme/theme2.xml><?xml version="1.0" encoding="utf-8"?>
<a:theme xmlns:a="http://schemas.openxmlformats.org/drawingml/2006/main" name="1_TechEd 2014 Dk Blue">
  <a:themeElements>
    <a:clrScheme name="TechEd 2014 Dark template">
      <a:dk1>
        <a:srgbClr val="000000"/>
      </a:dk1>
      <a:lt1>
        <a:srgbClr val="FFFFFF"/>
      </a:lt1>
      <a:dk2>
        <a:srgbClr val="002050"/>
      </a:dk2>
      <a:lt2>
        <a:srgbClr val="00BCF2"/>
      </a:lt2>
      <a:accent1>
        <a:srgbClr val="0072C6"/>
      </a:accent1>
      <a:accent2>
        <a:srgbClr val="7FBA00"/>
      </a:accent2>
      <a:accent3>
        <a:srgbClr val="DC3C00"/>
      </a:accent3>
      <a:accent4>
        <a:srgbClr val="68217A"/>
      </a:accent4>
      <a:accent5>
        <a:srgbClr val="009E49"/>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2014_Template.potx" id="{95E3EB79-C98D-48EC-837A-72F77512253C}" vid="{482A9A90-448C-4DC9-8D68-B61A5FDF0B46}"/>
    </a:ext>
  </a:extLst>
</a:theme>
</file>

<file path=ppt/theme/theme3.xml><?xml version="1.0" encoding="utf-8"?>
<a:theme xmlns:a="http://schemas.openxmlformats.org/drawingml/2006/main" name="2_TechEd 2014 Dk Blue">
  <a:themeElements>
    <a:clrScheme name="Custom 1">
      <a:dk1>
        <a:srgbClr val="000000"/>
      </a:dk1>
      <a:lt1>
        <a:srgbClr val="FFFFFF"/>
      </a:lt1>
      <a:dk2>
        <a:srgbClr val="002050"/>
      </a:dk2>
      <a:lt2>
        <a:srgbClr val="00BCF2"/>
      </a:lt2>
      <a:accent1>
        <a:srgbClr val="0072C6"/>
      </a:accent1>
      <a:accent2>
        <a:srgbClr val="7FBA00"/>
      </a:accent2>
      <a:accent3>
        <a:srgbClr val="DC3C00"/>
      </a:accent3>
      <a:accent4>
        <a:srgbClr val="68217A"/>
      </a:accent4>
      <a:accent5>
        <a:srgbClr val="009E49"/>
      </a:accent5>
      <a:accent6>
        <a:srgbClr val="00B294"/>
      </a:accent6>
      <a:hlink>
        <a:srgbClr val="FFFFFF"/>
      </a:hlink>
      <a:folHlink>
        <a:srgbClr val="FFFF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NA14Speaker_PPT_Template [Read-Only]" id="{B8D3FDDC-9A31-4186-B2FF-A9BBF50B617D}" vid="{9DD52352-60EE-46C2-BAA2-DCEF7DB6590D}"/>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230e9df3-be65-4c73-a93b-d1236ebd677e">
      <Value>9</Value>
      <Value>18</Value>
      <Value>17</Value>
      <Value>16</Value>
    </TaxCatchAll>
    <Event_x0020_End_x0020_Date xmlns="e36bfbf9-5e42-489c-a259-4c54eb22cb57">2014-05-15T07:00:00+00:00</Event_x0020_End_x0020_Date>
    <Event_x0020_Start_x0020_Date xmlns="e36bfbf9-5e42-489c-a259-4c54eb22cb57">2014-05-12T07:00:00+00:00</Event_x0020_Start_x0020_Date>
    <MS_x0020_Speaker xmlns="e36bfbf9-5e42-489c-a259-4c54eb22cb57">
      <UserInfo>
        <DisplayName/>
        <AccountId xsi:nil="true"/>
        <AccountType/>
      </UserInfo>
    </MS_x0020_Speaker>
    <External_x0020_Speaker xmlns="e36bfbf9-5e42-489c-a259-4c54eb22cb57"> Mads Torgersen</External_x0020_Speaker>
    <Session_x0020_Code xmlns="e36bfbf9-5e42-489c-a259-4c54eb22cb57"> DEV-B362</Session_x0020_Code>
    <Presentation_x0020_Date xmlns="e36bfbf9-5e42-489c-a259-4c54eb22cb57">2014-05-15T00:00:00-05:00</Presentation_x0020_Date>
    <MS_x0020_Content_x0020_Owner xmlns="e36bfbf9-5e42-489c-a259-4c54eb22cb57">
      <UserInfo>
        <DisplayName/>
        <AccountId xsi:nil="true"/>
        <AccountType/>
      </UserInfo>
    </MS_x0020_Content_x0020_Owner>
    <o359a72c0e394a2bbc3ef6c803acc180 xmlns="e36bfbf9-5e42-489c-a259-4c54eb22cb57">
      <Terms xmlns="http://schemas.microsoft.com/office/infopath/2007/PartnerControls">
        <TermInfo xmlns="http://schemas.microsoft.com/office/infopath/2007/PartnerControls">
          <TermName xmlns="http://schemas.microsoft.com/office/infopath/2007/PartnerControls">George R. Brown Convention Center</TermName>
          <TermId xmlns="http://schemas.microsoft.com/office/infopath/2007/PartnerControls">6c33c07d-d6c4-4c5e-b5d0-7afd8a7a4e7d</TermId>
        </TermInfo>
      </Terms>
    </o359a72c0e394a2bbc3ef6c803acc180>
    <o05f84fa51b8493184c53e88c1048d4a xmlns="e36bfbf9-5e42-489c-a259-4c54eb22cb57">
      <Terms xmlns="http://schemas.microsoft.com/office/infopath/2007/PartnerControls"/>
    </o05f84fa51b8493184c53e88c1048d4a>
    <g9dd8d57dc62470db6c80d9bb76f6f98 xmlns="e36bfbf9-5e42-489c-a259-4c54eb22cb57">
      <Terms xmlns="http://schemas.microsoft.com/office/infopath/2007/PartnerControls"/>
    </g9dd8d57dc62470db6c80d9bb76f6f98>
    <ha6fe286c6b34f98b7bef39f1ccb86a0 xmlns="e36bfbf9-5e42-489c-a259-4c54eb22cb57">
      <Terms xmlns="http://schemas.microsoft.com/office/infopath/2007/PartnerControls"/>
    </ha6fe286c6b34f98b7bef39f1ccb86a0>
    <o915802bd8fb417bbe5f6f423fd076a0 xmlns="e36bfbf9-5e42-489c-a259-4c54eb22cb57">
      <Terms xmlns="http://schemas.microsoft.com/office/infopath/2007/PartnerControls">
        <TermInfo xmlns="http://schemas.microsoft.com/office/infopath/2007/PartnerControls">
          <TermName xmlns="http://schemas.microsoft.com/office/infopath/2007/PartnerControls">developers</TermName>
          <TermId xmlns="http://schemas.microsoft.com/office/infopath/2007/PartnerControls">8e4a08dc-5d95-4156-ab65-f22579a1592a</TermId>
        </TermInfo>
      </Terms>
    </o915802bd8fb417bbe5f6f423fd076a0>
    <i23d7ba649194ae1bace8707520bbe5b xmlns="e36bfbf9-5e42-489c-a259-4c54eb22cb57">
      <Terms xmlns="http://schemas.microsoft.com/office/infopath/2007/PartnerControls">
        <TermInfo xmlns="http://schemas.microsoft.com/office/infopath/2007/PartnerControls">
          <TermName xmlns="http://schemas.microsoft.com/office/infopath/2007/PartnerControls">Microsoft Tech Ed</TermName>
          <TermId xmlns="http://schemas.microsoft.com/office/infopath/2007/PartnerControls">30c8c6b6-2916-412b-8e18-b132d138380c</TermId>
        </TermInfo>
      </Terms>
    </i23d7ba649194ae1bace8707520bbe5b>
    <l3c4e8b902d24cac82560b32d42c7cb4 xmlns="e36bfbf9-5e42-489c-a259-4c54eb22cb57">
      <Terms xmlns="http://schemas.microsoft.com/office/infopath/2007/PartnerControls">
        <TermInfo xmlns="http://schemas.microsoft.com/office/infopath/2007/PartnerControls">
          <TermName xmlns="http://schemas.microsoft.com/office/infopath/2007/PartnerControls">Houston</TermName>
          <TermId xmlns="http://schemas.microsoft.com/office/infopath/2007/PartnerControls">b97448fd-4b6d-4055-9328-60bf1c4ceb26</TermId>
        </TermInfo>
      </Terms>
    </l3c4e8b902d24cac82560b32d42c7cb4>
    <LikesCount xmlns="http://schemas.microsoft.com/sharepoint/v3" xsi:nil="true"/>
    <Ratings xmlns="http://schemas.microsoft.com/sharepoint/v3" xsi:nil="true"/>
    <LikedBy xmlns="http://schemas.microsoft.com/sharepoint/v3">
      <UserInfo>
        <DisplayName/>
        <AccountId xsi:nil="true"/>
        <AccountType/>
      </UserInfo>
    </LikedBy>
    <TaxKeywordTaxHTField xmlns="230e9df3-be65-4c73-a93b-d1236ebd677e">
      <Terms xmlns="http://schemas.microsoft.com/office/infopath/2007/PartnerControls"/>
    </TaxKeywordTaxHTField>
    <RatedBy xmlns="http://schemas.microsoft.com/sharepoint/v3">
      <UserInfo>
        <DisplayName/>
        <AccountId xsi:nil="true"/>
        <AccountType/>
      </UserInfo>
    </RatedBy>
  </documentManagement>
</p:properties>
</file>

<file path=customXml/item2.xml><?xml version="1.0" encoding="utf-8"?>
<ct:contentTypeSchema xmlns:ct="http://schemas.microsoft.com/office/2006/metadata/contentType" xmlns:ma="http://schemas.microsoft.com/office/2006/metadata/properties/metaAttributes" ct:_="" ma:_="" ma:contentTypeName="PresentationsDoc" ma:contentTypeID="0x010100CBE8A0D253ED1A4AAAE93FF9B973EB7E0027C1F5D9CEFE6046B3BCA4D310D11AA7" ma:contentTypeVersion="25" ma:contentTypeDescription="" ma:contentTypeScope="" ma:versionID="926dde2575c399a9dfc1a0653dd2753a">
  <xsd:schema xmlns:xsd="http://www.w3.org/2001/XMLSchema" xmlns:xs="http://www.w3.org/2001/XMLSchema" xmlns:p="http://schemas.microsoft.com/office/2006/metadata/properties" xmlns:ns1="http://schemas.microsoft.com/sharepoint/v3" xmlns:ns2="e36bfbf9-5e42-489c-a259-4c54eb22cb57" xmlns:ns3="230e9df3-be65-4c73-a93b-d1236ebd677e" targetNamespace="http://schemas.microsoft.com/office/2006/metadata/properties" ma:root="true" ma:fieldsID="9f4cb2f060d10f12dd6d7af80b20dd6c" ns1:_="" ns2:_="" ns3:_="">
    <xsd:import namespace="http://schemas.microsoft.com/sharepoint/v3"/>
    <xsd:import namespace="e36bfbf9-5e42-489c-a259-4c54eb22cb57"/>
    <xsd:import namespace="230e9df3-be65-4c73-a93b-d1236ebd677e"/>
    <xsd:element name="properties">
      <xsd:complexType>
        <xsd:sequence>
          <xsd:element name="documentManagement">
            <xsd:complexType>
              <xsd:all>
                <xsd:element ref="ns2:i23d7ba649194ae1bace8707520bbe5b" minOccurs="0"/>
                <xsd:element ref="ns3:TaxCatchAll" minOccurs="0"/>
                <xsd:element ref="ns3:TaxCatchAllLabel" minOccurs="0"/>
                <xsd:element ref="ns2:l3c4e8b902d24cac82560b32d42c7cb4" minOccurs="0"/>
                <xsd:element ref="ns2:o359a72c0e394a2bbc3ef6c803acc180" minOccurs="0"/>
                <xsd:element ref="ns2:Event_x0020_Start_x0020_Date" minOccurs="0"/>
                <xsd:element ref="ns2:Event_x0020_End_x0020_Date" minOccurs="0"/>
                <xsd:element ref="ns2:Presentation_x0020_Date" minOccurs="0"/>
                <xsd:element ref="ns2:MS_x0020_Speaker" minOccurs="0"/>
                <xsd:element ref="ns2:External_x0020_Speaker" minOccurs="0"/>
                <xsd:element ref="ns2:o915802bd8fb417bbe5f6f423fd076a0" minOccurs="0"/>
                <xsd:element ref="ns2:g9dd8d57dc62470db6c80d9bb76f6f98" minOccurs="0"/>
                <xsd:element ref="ns2:ha6fe286c6b34f98b7bef39f1ccb86a0" minOccurs="0"/>
                <xsd:element ref="ns2:Session_x0020_Code" minOccurs="0"/>
                <xsd:element ref="ns2:MS_x0020_Content_x0020_Owner" minOccurs="0"/>
                <xsd:element ref="ns2:o05f84fa51b8493184c53e88c1048d4a" minOccurs="0"/>
                <xsd:element ref="ns2:SharedWithUsers" minOccurs="0"/>
                <xsd:element ref="ns3:TaxKeywordTaxHTField" minOccurs="0"/>
                <xsd:element ref="ns1:AverageRating" minOccurs="0"/>
                <xsd:element ref="ns1:RatingCount" minOccurs="0"/>
                <xsd:element ref="ns1:RatedBy" minOccurs="0"/>
                <xsd:element ref="ns1:Ratings" minOccurs="0"/>
                <xsd:element ref="ns1:LikesCount" minOccurs="0"/>
                <xsd:element ref="ns1:LikedB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34" nillable="true" ma:displayName="Rating (0-5)" ma:decimals="2" ma:description="Average value of all the ratings that have been submitted" ma:internalName="AverageRating" ma:readOnly="true">
      <xsd:simpleType>
        <xsd:restriction base="dms:Number"/>
      </xsd:simpleType>
    </xsd:element>
    <xsd:element name="RatingCount" ma:index="35" nillable="true" ma:displayName="Number of Ratings" ma:decimals="0" ma:description="Number of ratings submitted" ma:internalName="RatingCount" ma:readOnly="true">
      <xsd:simpleType>
        <xsd:restriction base="dms:Number"/>
      </xsd:simpleType>
    </xsd:element>
    <xsd:element name="RatedBy" ma:index="36" nillable="true" ma:displayName="Rated By" ma:description="Users rated the item." ma:hidden="true" ma:list="UserInfo" ma:internalName="RatedBy">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Ratings" ma:index="37" nillable="true" ma:displayName="User ratings" ma:description="User ratings for the item" ma:hidden="true" ma:internalName="Ratings">
      <xsd:simpleType>
        <xsd:restriction base="dms:Note"/>
      </xsd:simpleType>
    </xsd:element>
    <xsd:element name="LikesCount" ma:index="38" nillable="true" ma:displayName="Number of Likes" ma:internalName="LikesCount">
      <xsd:simpleType>
        <xsd:restriction base="dms:Unknown"/>
      </xsd:simpleType>
    </xsd:element>
    <xsd:element name="LikedBy" ma:index="39" nillable="true" ma:displayName="Liked By" ma:hidden="true" ma:list="UserInfo" ma:internalName="LikedBy">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e36bfbf9-5e42-489c-a259-4c54eb22cb57" elementFormDefault="qualified">
    <xsd:import namespace="http://schemas.microsoft.com/office/2006/documentManagement/types"/>
    <xsd:import namespace="http://schemas.microsoft.com/office/infopath/2007/PartnerControls"/>
    <xsd:element name="i23d7ba649194ae1bace8707520bbe5b" ma:index="8" nillable="true" ma:taxonomy="true" ma:internalName="i23d7ba649194ae1bace8707520bbe5b" ma:taxonomyFieldName="Event_x0020_Name" ma:displayName="Event Name" ma:default="" ma:fieldId="{223d7ba6-4919-4ae1-bace-8707520bbe5b}" ma:sspId="e385fb40-52d4-4fae-9c5b-3e8ff8a5878e" ma:termSetId="32cfb7b5-aebe-4989-95ed-0d5619f5d6c0" ma:anchorId="eaa4d92a-3824-4a49-92be-7ef169e4e325" ma:open="false" ma:isKeyword="false">
      <xsd:complexType>
        <xsd:sequence>
          <xsd:element ref="pc:Terms" minOccurs="0" maxOccurs="1"/>
        </xsd:sequence>
      </xsd:complexType>
    </xsd:element>
    <xsd:element name="l3c4e8b902d24cac82560b32d42c7cb4" ma:index="12" nillable="true" ma:taxonomy="true" ma:internalName="l3c4e8b902d24cac82560b32d42c7cb4" ma:taxonomyFieldName="Event_x0020_Location" ma:displayName="Event Location" ma:default="" ma:fieldId="{53c4e8b9-02d2-4cac-8256-0b32d42c7cb4}" ma:sspId="e385fb40-52d4-4fae-9c5b-3e8ff8a5878e" ma:termSetId="ff02addd-433e-4baa-a831-22be402789db" ma:anchorId="00000000-0000-0000-0000-000000000000" ma:open="false" ma:isKeyword="false">
      <xsd:complexType>
        <xsd:sequence>
          <xsd:element ref="pc:Terms" minOccurs="0" maxOccurs="1"/>
        </xsd:sequence>
      </xsd:complexType>
    </xsd:element>
    <xsd:element name="o359a72c0e394a2bbc3ef6c803acc180" ma:index="14" nillable="true" ma:taxonomy="true" ma:internalName="o359a72c0e394a2bbc3ef6c803acc180" ma:taxonomyFieldName="Event_x0020_Venue" ma:displayName="Event Venue" ma:default="" ma:fieldId="{8359a72c-0e39-4a2b-bc3e-f6c803acc180}" ma:sspId="e385fb40-52d4-4fae-9c5b-3e8ff8a5878e" ma:termSetId="ff02addd-433e-4baa-a831-22be402789db" ma:anchorId="d989be80-0593-11e1-be50-0800200c9a66" ma:open="false" ma:isKeyword="false">
      <xsd:complexType>
        <xsd:sequence>
          <xsd:element ref="pc:Terms" minOccurs="0" maxOccurs="1"/>
        </xsd:sequence>
      </xsd:complexType>
    </xsd:element>
    <xsd:element name="Event_x0020_Start_x0020_Date" ma:index="16" nillable="true" ma:displayName="Event Start Date" ma:format="DateOnly" ma:internalName="Event_x0020_Start_x0020_Date">
      <xsd:simpleType>
        <xsd:restriction base="dms:DateTime"/>
      </xsd:simpleType>
    </xsd:element>
    <xsd:element name="Event_x0020_End_x0020_Date" ma:index="17" nillable="true" ma:displayName="Event End Date" ma:format="DateOnly" ma:internalName="Event_x0020_End_x0020_Date">
      <xsd:simpleType>
        <xsd:restriction base="dms:DateTime"/>
      </xsd:simpleType>
    </xsd:element>
    <xsd:element name="Presentation_x0020_Date" ma:index="18" nillable="true" ma:displayName="Presentation Date" ma:format="DateOnly" ma:internalName="Presentation_x0020_Date">
      <xsd:simpleType>
        <xsd:restriction base="dms:DateTime"/>
      </xsd:simpleType>
    </xsd:element>
    <xsd:element name="MS_x0020_Speaker" ma:index="19" nillable="true" ma:displayName="MS Speaker" ma:list="UserInfo" ma:SharePointGroup="0" ma:internalName="MS_x0020_Speaker" ma:readOnly="false"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20" nillable="true" ma:displayName="External Speaker" ma:internalName="External_x0020_Speaker">
      <xsd:simpleType>
        <xsd:restriction base="dms:Text">
          <xsd:maxLength value="255"/>
        </xsd:restriction>
      </xsd:simpleType>
    </xsd:element>
    <xsd:element name="o915802bd8fb417bbe5f6f423fd076a0" ma:index="21" nillable="true" ma:taxonomy="true" ma:internalName="o915802bd8fb417bbe5f6f423fd076a0" ma:taxonomyFieldName="Audience1" ma:displayName="Audience" ma:default="" ma:fieldId="{8915802b-d8fb-417b-be5f-6f423fd076a0}" ma:taxonomyMulti="true" ma:sspId="e385fb40-52d4-4fae-9c5b-3e8ff8a5878e" ma:termSetId="02c0b350-7782-44ed-b079-a5ef0c1b9fe9" ma:anchorId="00000000-0000-0000-0000-000000000000" ma:open="false" ma:isKeyword="false">
      <xsd:complexType>
        <xsd:sequence>
          <xsd:element ref="pc:Terms" minOccurs="0" maxOccurs="1"/>
        </xsd:sequence>
      </xsd:complexType>
    </xsd:element>
    <xsd:element name="g9dd8d57dc62470db6c80d9bb76f6f98" ma:index="23" nillable="true" ma:taxonomy="true" ma:internalName="g9dd8d57dc62470db6c80d9bb76f6f98" ma:taxonomyFieldName="Product" ma:displayName="Product" ma:default="" ma:fieldId="{09dd8d57-dc62-470d-b6c8-0d9bb76f6f98}" ma:taxonomyMulti="true" ma:sspId="e385fb40-52d4-4fae-9c5b-3e8ff8a5878e" ma:termSetId="9bb0a48c-16c3-4e7a-9e9e-0bc708463e1a" ma:anchorId="00000000-0000-0000-0000-000000000000" ma:open="false" ma:isKeyword="false">
      <xsd:complexType>
        <xsd:sequence>
          <xsd:element ref="pc:Terms" minOccurs="0" maxOccurs="1"/>
        </xsd:sequence>
      </xsd:complexType>
    </xsd:element>
    <xsd:element name="ha6fe286c6b34f98b7bef39f1ccb86a0" ma:index="25" nillable="true" ma:taxonomy="true" ma:internalName="ha6fe286c6b34f98b7bef39f1ccb86a0" ma:taxonomyFieldName="Campaign" ma:displayName="Campaign" ma:default="" ma:fieldId="{1a6fe286-c6b3-4f98-b7be-f39f1ccb86a0}" ma:sspId="e385fb40-52d4-4fae-9c5b-3e8ff8a5878e" ma:termSetId="eb6054b1-3a98-4c79-97b4-d20150dd266e" ma:anchorId="00000000-0000-0000-0000-000000000000" ma:open="false" ma:isKeyword="false">
      <xsd:complexType>
        <xsd:sequence>
          <xsd:element ref="pc:Terms" minOccurs="0" maxOccurs="1"/>
        </xsd:sequence>
      </xsd:complexType>
    </xsd:element>
    <xsd:element name="Session_x0020_Code" ma:index="27" nillable="true" ma:displayName="Session Code" ma:internalName="Session_x0020_Code">
      <xsd:simpleType>
        <xsd:restriction base="dms:Text">
          <xsd:maxLength value="255"/>
        </xsd:restriction>
      </xsd:simpleType>
    </xsd:element>
    <xsd:element name="MS_x0020_Content_x0020_Owner" ma:index="28"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o05f84fa51b8493184c53e88c1048d4a" ma:index="29" nillable="true" ma:taxonomy="true" ma:internalName="o05f84fa51b8493184c53e88c1048d4a" ma:taxonomyFieldName="Track" ma:displayName="Track" ma:default="" ma:fieldId="{805f84fa-51b8-4931-84c5-3e88c1048d4a}" ma:sspId="e385fb40-52d4-4fae-9c5b-3e8ff8a5878e" ma:termSetId="da6d8183-76e5-42e9-8164-851f077ee475" ma:anchorId="00000000-0000-0000-0000-000000000000" ma:open="true" ma:isKeyword="false">
      <xsd:complexType>
        <xsd:sequence>
          <xsd:element ref="pc:Terms" minOccurs="0" maxOccurs="1"/>
        </xsd:sequence>
      </xsd:complexType>
    </xsd:element>
    <xsd:element name="SharedWithUsers" ma:index="3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9" nillable="true" ma:displayName="Taxonomy Catch All Column" ma:hidden="true" ma:list="{7c5dec5b-b2d6-455d-9cd7-2e081f89458c}" ma:internalName="TaxCatchAll" ma:showField="CatchAllData" ma:web="e36bfbf9-5e42-489c-a259-4c54eb22cb57">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hidden="true" ma:list="{7c5dec5b-b2d6-455d-9cd7-2e081f89458c}" ma:internalName="TaxCatchAllLabel" ma:readOnly="true" ma:showField="CatchAllDataLabel" ma:web="e36bfbf9-5e42-489c-a259-4c54eb22cb57">
      <xsd:complexType>
        <xsd:complexContent>
          <xsd:extension base="dms:MultiChoiceLookup">
            <xsd:sequence>
              <xsd:element name="Value" type="dms:Lookup" maxOccurs="unbounded" minOccurs="0" nillable="true"/>
            </xsd:sequence>
          </xsd:extension>
        </xsd:complexContent>
      </xsd:complexType>
    </xsd:element>
    <xsd:element name="TaxKeywordTaxHTField" ma:index="33"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990F116-B58F-4255-B05B-DA3808E0E5C6}">
  <ds:schemaRefs>
    <ds:schemaRef ds:uri="http://purl.org/dc/terms/"/>
    <ds:schemaRef ds:uri="http://www.w3.org/XML/1998/namespace"/>
    <ds:schemaRef ds:uri="http://schemas.microsoft.com/sharepoint/v3"/>
    <ds:schemaRef ds:uri="http://schemas.openxmlformats.org/package/2006/metadata/core-properties"/>
    <ds:schemaRef ds:uri="http://schemas.microsoft.com/office/2006/documentManagement/types"/>
    <ds:schemaRef ds:uri="http://purl.org/dc/elements/1.1/"/>
    <ds:schemaRef ds:uri="http://purl.org/dc/dcmitype/"/>
    <ds:schemaRef ds:uri="http://schemas.microsoft.com/office/infopath/2007/PartnerControls"/>
    <ds:schemaRef ds:uri="230e9df3-be65-4c73-a93b-d1236ebd677e"/>
    <ds:schemaRef ds:uri="e36bfbf9-5e42-489c-a259-4c54eb22cb57"/>
    <ds:schemaRef ds:uri="http://schemas.microsoft.com/office/2006/metadata/properties"/>
  </ds:schemaRefs>
</ds:datastoreItem>
</file>

<file path=customXml/itemProps2.xml><?xml version="1.0" encoding="utf-8"?>
<ds:datastoreItem xmlns:ds="http://schemas.openxmlformats.org/officeDocument/2006/customXml" ds:itemID="{F23B5B45-A0E7-4974-993F-E75FD33DC17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e36bfbf9-5e42-489c-a259-4c54eb22cb57"/>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TechEd_2014_Template</Template>
  <TotalTime>10</TotalTime>
  <Words>12279</Words>
  <Application>Microsoft Macintosh PowerPoint</Application>
  <PresentationFormat>Custom</PresentationFormat>
  <Paragraphs>1009</Paragraphs>
  <Slides>57</Slides>
  <Notes>55</Notes>
  <HiddenSlides>0</HiddenSlides>
  <MMClips>0</MMClips>
  <ScaleCrop>false</ScaleCrop>
  <HeadingPairs>
    <vt:vector size="8" baseType="variant">
      <vt:variant>
        <vt:lpstr>Fonts Used</vt:lpstr>
      </vt:variant>
      <vt:variant>
        <vt:i4>6</vt:i4>
      </vt:variant>
      <vt:variant>
        <vt:lpstr>Theme</vt:lpstr>
      </vt:variant>
      <vt:variant>
        <vt:i4>3</vt:i4>
      </vt:variant>
      <vt:variant>
        <vt:lpstr>Embedded OLE Servers</vt:lpstr>
      </vt:variant>
      <vt:variant>
        <vt:i4>1</vt:i4>
      </vt:variant>
      <vt:variant>
        <vt:lpstr>Slide Titles</vt:lpstr>
      </vt:variant>
      <vt:variant>
        <vt:i4>57</vt:i4>
      </vt:variant>
    </vt:vector>
  </HeadingPairs>
  <TitlesOfParts>
    <vt:vector size="67" baseType="lpstr">
      <vt:lpstr>Arial</vt:lpstr>
      <vt:lpstr>Calibri</vt:lpstr>
      <vt:lpstr>Consolas</vt:lpstr>
      <vt:lpstr>Segoe UI</vt:lpstr>
      <vt:lpstr>Segoe UI Light</vt:lpstr>
      <vt:lpstr>Wingdings</vt:lpstr>
      <vt:lpstr>TechEd 2014 Dk Blue</vt:lpstr>
      <vt:lpstr>1_TechEd 2014 Dk Blue</vt:lpstr>
      <vt:lpstr>2_TechEd 2014 Dk Blue</vt:lpstr>
      <vt:lpstr>Acrobat Document</vt:lpstr>
      <vt:lpstr>PowerPoint Presentation</vt:lpstr>
      <vt:lpstr>Async Best Practices for C#</vt:lpstr>
      <vt:lpstr>Key Takeaways</vt:lpstr>
      <vt:lpstr>Async void is only for event handlers</vt:lpstr>
      <vt:lpstr>Stop using async void!</vt:lpstr>
      <vt:lpstr>Async void is only for event handlers</vt:lpstr>
      <vt:lpstr>Async void is only for event handlers</vt:lpstr>
      <vt:lpstr>Async void is only for event handlers</vt:lpstr>
      <vt:lpstr>Async void is only for event handlers</vt:lpstr>
      <vt:lpstr>Async void is only for event handlers</vt:lpstr>
      <vt:lpstr>Async void is only for event handlers</vt:lpstr>
      <vt:lpstr>Async void is only for event handlers</vt:lpstr>
      <vt:lpstr>Async void is only for event handlers</vt:lpstr>
      <vt:lpstr>Async void is only for event handlers</vt:lpstr>
      <vt:lpstr>Threadpool</vt:lpstr>
      <vt:lpstr>Threadpool</vt:lpstr>
      <vt:lpstr>Threadpool</vt:lpstr>
      <vt:lpstr>Is it CPU-bound, or I/O-bound?</vt:lpstr>
      <vt:lpstr>Threadpool</vt:lpstr>
      <vt:lpstr>Threadpool</vt:lpstr>
      <vt:lpstr>Threadpool</vt:lpstr>
      <vt:lpstr>Threadpool</vt:lpstr>
      <vt:lpstr>Threadpool</vt:lpstr>
      <vt:lpstr>Threadpool</vt:lpstr>
      <vt:lpstr>Async over events</vt:lpstr>
      <vt:lpstr>Async over events</vt:lpstr>
      <vt:lpstr>Async over events</vt:lpstr>
      <vt:lpstr>Async over events</vt:lpstr>
      <vt:lpstr>The problem is events. They’re not going away.</vt:lpstr>
      <vt:lpstr>Async over events</vt:lpstr>
      <vt:lpstr>Async over events</vt:lpstr>
      <vt:lpstr>Async over events</vt:lpstr>
      <vt:lpstr>Async over events</vt:lpstr>
      <vt:lpstr>Async over events</vt:lpstr>
      <vt:lpstr>Library methods shouldn’t lie</vt:lpstr>
      <vt:lpstr>Library methods shouldn’t lie</vt:lpstr>
      <vt:lpstr>Library methods shouldn’t lie</vt:lpstr>
      <vt:lpstr>The dangers of </vt:lpstr>
      <vt:lpstr>The dangers of </vt:lpstr>
      <vt:lpstr>Library methods shouldn’t lie</vt:lpstr>
      <vt:lpstr>Libraries should expose chunky async APIs</vt:lpstr>
      <vt:lpstr>Libraries should expose chunky async APIs</vt:lpstr>
      <vt:lpstr>Libraries should expose chunky async APIs</vt:lpstr>
      <vt:lpstr>Fast Path in awaits</vt:lpstr>
      <vt:lpstr>Fast Path in awaits</vt:lpstr>
      <vt:lpstr>Fast Path in awaits</vt:lpstr>
      <vt:lpstr>Libraries should expose chunky async APIs</vt:lpstr>
      <vt:lpstr>Consider .ConfigureAwait(false) in libraries</vt:lpstr>
      <vt:lpstr>Consider .ConfigureAwait(false) in libraries</vt:lpstr>
      <vt:lpstr>Consider .ConfigureAwait(false) in libraries</vt:lpstr>
      <vt:lpstr>Related talks</vt:lpstr>
      <vt:lpstr>Resources for async best practices</vt:lpstr>
      <vt:lpstr>Visit the Developer Platform &amp; Tools Booth</vt:lpstr>
      <vt:lpstr>Resources</vt:lpstr>
      <vt:lpstr>Complete an evaluation and enter to win!</vt:lpstr>
      <vt:lpstr>Evaluate this session</vt:lpstr>
      <vt:lpstr>PowerPoint Presentation</vt:lpstr>
    </vt:vector>
  </TitlesOfParts>
  <Manager>&lt;Speech writer name goes here&gt;</Manager>
  <Company>MS EVENTS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Async Best Practices for C# and VB</dc:title>
  <dc:subject>TechEd 2014</dc:subject>
  <dc:creator>testadmin</dc:creator>
  <cp:keywords/>
  <dc:description>Template: Jordan Cayabyab, Artitudes Design
Formatting: 
Audience Type:</dc:description>
  <cp:lastModifiedBy>Microsoft Office User</cp:lastModifiedBy>
  <cp:revision>5</cp:revision>
  <dcterms:created xsi:type="dcterms:W3CDTF">2014-05-10T19:09:24Z</dcterms:created>
  <dcterms:modified xsi:type="dcterms:W3CDTF">2022-05-29T08:39:42Z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0x010100CBE8A0D253ED1A4AAAE93FF9B973EB7E0027C1F5D9CEFE6046B3BCA4D310D11AA7</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18;#George R. Brown Convention Center|6c33c07d-d6c4-4c5e-b5d0-7afd8a7a4e7d</vt:lpwstr>
  </property>
  <property fmtid="{D5CDD505-2E9C-101B-9397-08002B2CF9AE}" pid="7" name="Track">
    <vt:lpwstr/>
  </property>
  <property fmtid="{D5CDD505-2E9C-101B-9397-08002B2CF9AE}" pid="8" name="Event Location">
    <vt:lpwstr>17;#Houston|b97448fd-4b6d-4055-9328-60bf1c4ceb26</vt:lpwstr>
  </property>
  <property fmtid="{D5CDD505-2E9C-101B-9397-08002B2CF9AE}" pid="9" name="Campaign">
    <vt:lpwstr/>
  </property>
  <property fmtid="{D5CDD505-2E9C-101B-9397-08002B2CF9AE}" pid="10" name="Audience1">
    <vt:lpwstr>9;#developers|8e4a08dc-5d95-4156-ab65-f22579a1592a</vt:lpwstr>
  </property>
  <property fmtid="{D5CDD505-2E9C-101B-9397-08002B2CF9AE}" pid="11" name="Event Name">
    <vt:lpwstr>16;#Microsoft Tech Ed|30c8c6b6-2916-412b-8e18-b132d138380c</vt:lpwstr>
  </property>
  <property fmtid="{D5CDD505-2E9C-101B-9397-08002B2CF9AE}" pid="12" name="TaxKeyword">
    <vt:lpwstr/>
  </property>
</Properties>
</file>